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8" r:id="rId6"/>
    <p:sldId id="270" r:id="rId7"/>
    <p:sldId id="259" r:id="rId8"/>
    <p:sldId id="303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64" r:id="rId35"/>
    <p:sldId id="300" r:id="rId36"/>
    <p:sldId id="301" r:id="rId37"/>
    <p:sldId id="302" r:id="rId38"/>
    <p:sldId id="267" r:id="rId39"/>
  </p:sldIdLst>
  <p:sldSz cx="12192000" cy="6858000"/>
  <p:notesSz cx="7010400" cy="9296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SemiBold" panose="000007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gpzVnKdQZqbUWfW0xi5MMl7Rv2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1860" autoAdjust="0"/>
  </p:normalViewPr>
  <p:slideViewPr>
    <p:cSldViewPr snapToGrid="0">
      <p:cViewPr varScale="1">
        <p:scale>
          <a:sx n="77" d="100"/>
          <a:sy n="77" d="100"/>
        </p:scale>
        <p:origin x="89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s-MX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s-MX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s-MX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88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78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14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374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7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642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148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73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77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74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005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4636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019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63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8104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154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550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2354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3559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985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623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853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132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961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649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s-MX"/>
              <a:pPr algn="r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54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554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001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8534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439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title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ts val="4400"/>
              <a:buFont typeface="Montserrat SemiBold"/>
              <a:buNone/>
              <a:defRPr sz="4400" b="0" i="0" u="none" strike="noStrike" cap="none">
                <a:solidFill>
                  <a:srgbClr val="DEC9A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body" idx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000"/>
              <a:buFont typeface="Montserrat SemiBold"/>
              <a:buNone/>
              <a:defRPr sz="4000" b="0" i="0" u="none" strike="noStrike" cap="none">
                <a:solidFill>
                  <a:srgbClr val="6E15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040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cabezado de sección">
  <p:cSld name="1_Encabezado de secció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400"/>
              <a:buFont typeface="Montserrat SemiBold"/>
              <a:buNone/>
              <a:defRPr sz="4400" b="1" i="0" u="none" strike="noStrike" cap="none">
                <a:solidFill>
                  <a:srgbClr val="6E15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ítulo y objetos">
  <p:cSld name="4_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>
            <a:spLocks noGrp="1"/>
          </p:cNvSpPr>
          <p:nvPr>
            <p:ph type="title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000"/>
              <a:buFont typeface="Montserrat SemiBold"/>
              <a:buNone/>
              <a:defRPr sz="4000" b="0" i="0" u="none" strike="noStrike" cap="none">
                <a:solidFill>
                  <a:srgbClr val="6E15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body" idx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040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ido con título">
  <p:cSld name="1_Contenido con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body" idx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C9A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DEC9A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title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000"/>
              <a:buFont typeface="Montserrat SemiBold"/>
              <a:buNone/>
              <a:defRPr sz="4000" b="0" i="0" u="none" strike="noStrike" cap="none">
                <a:solidFill>
                  <a:srgbClr val="6E15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body" idx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040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body" idx="2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040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title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400"/>
              <a:buFont typeface="Montserrat SemiBold"/>
              <a:buNone/>
              <a:defRPr sz="4400" b="1" i="0" u="none" strike="noStrike" cap="none">
                <a:solidFill>
                  <a:srgbClr val="6E152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9" r:id="rId5"/>
    <p:sldLayoutId id="2147483661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844804" y="1943641"/>
            <a:ext cx="10889996" cy="11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ES" sz="3200" dirty="0"/>
              <a:t>VERIFICACIÓN DEL CUMPLIMIENTO DE LAS MEDIAS DE ASEGURAMIENTO DE LA CALIDAD E INSPECCIONES A LAS ESTACIONES DE MONITOREO.</a:t>
            </a:r>
            <a:br>
              <a:rPr lang="es-ES" sz="3200" dirty="0"/>
            </a:br>
            <a:br>
              <a:rPr lang="es-ES" sz="3200" dirty="0"/>
            </a:br>
            <a:r>
              <a:rPr lang="es-E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PROCURADURÍA FEDERAL DE PROTECCIÓN AL AMBIENTE </a:t>
            </a:r>
          </a:p>
        </p:txBody>
      </p:sp>
      <p:pic>
        <p:nvPicPr>
          <p:cNvPr id="108" name="Google Shape;10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261" y="4966255"/>
            <a:ext cx="0" cy="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88" y="5555847"/>
            <a:ext cx="7212277" cy="75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C:\Users\ljimenezs\Downloads\IMG_0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19" y="1202456"/>
            <a:ext cx="3772753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rcoello\Desktop\DGATI - 2018\Vigilancia Estaciones Monitoreo\IMAGENES INECC\DSC_2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20" y="1202456"/>
            <a:ext cx="4104456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4 CuadroTexto"/>
          <p:cNvSpPr txBox="1"/>
          <p:nvPr/>
        </p:nvSpPr>
        <p:spPr>
          <a:xfrm>
            <a:off x="1800519" y="4606316"/>
            <a:ext cx="837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Montserrat" panose="00000500000000000000" pitchFamily="2" charset="0"/>
              </a:rPr>
              <a:t>Analizadores de partículas PM2.5 y PM10</a:t>
            </a:r>
          </a:p>
        </p:txBody>
      </p:sp>
    </p:spTree>
    <p:extLst>
      <p:ext uri="{BB962C8B-B14F-4D97-AF65-F5344CB8AC3E}">
        <p14:creationId xmlns:p14="http://schemas.microsoft.com/office/powerpoint/2010/main" val="379559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ljimenezs\Downloads\IMG_0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52" y="1207629"/>
            <a:ext cx="40324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coello\Desktop\DGATI - 2018\Vigilancia Estaciones Monitoreo\IMAGENES INECC\DSC_24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08" y="1216176"/>
            <a:ext cx="4464496" cy="33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4 CuadroTexto"/>
          <p:cNvSpPr txBox="1"/>
          <p:nvPr/>
        </p:nvSpPr>
        <p:spPr>
          <a:xfrm>
            <a:off x="1584346" y="4657157"/>
            <a:ext cx="8400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Montserrat" panose="00000500000000000000" pitchFamily="2" charset="0"/>
              </a:rPr>
              <a:t>Calibrador de Dilución Dinámico</a:t>
            </a:r>
          </a:p>
          <a:p>
            <a:pPr algn="ctr"/>
            <a:r>
              <a:rPr lang="es-MX" sz="2800" b="1" dirty="0">
                <a:latin typeface="Montserrat" panose="00000500000000000000" pitchFamily="2" charset="0"/>
              </a:rPr>
              <a:t>y Generador de Ozono</a:t>
            </a:r>
          </a:p>
        </p:txBody>
      </p:sp>
    </p:spTree>
    <p:extLst>
      <p:ext uri="{BB962C8B-B14F-4D97-AF65-F5344CB8AC3E}">
        <p14:creationId xmlns:p14="http://schemas.microsoft.com/office/powerpoint/2010/main" val="161820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-82045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Calibración Calibrador  de Dilución Dinámico 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07442"/>
              </p:ext>
            </p:extLst>
          </p:nvPr>
        </p:nvGraphicFramePr>
        <p:xfrm>
          <a:off x="984137" y="1443141"/>
          <a:ext cx="5069192" cy="4930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61" imgH="7543646" progId="AcroExch.Document.DC">
                  <p:embed/>
                </p:oleObj>
              </mc:Choice>
              <mc:Fallback>
                <p:oleObj name="Acrobat Document" r:id="rId4" imgW="5829261" imgH="7543646" progId="AcroExch.Document.DC">
                  <p:embed/>
                  <p:pic>
                    <p:nvPicPr>
                      <p:cNvPr id="2" name="1 Objeto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137" y="1443141"/>
                        <a:ext cx="5069192" cy="4930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056402"/>
              </p:ext>
            </p:extLst>
          </p:nvPr>
        </p:nvGraphicFramePr>
        <p:xfrm>
          <a:off x="5900929" y="1443141"/>
          <a:ext cx="4462271" cy="4791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261" imgH="7543646" progId="AcroExch.Document.DC">
                  <p:embed/>
                </p:oleObj>
              </mc:Choice>
              <mc:Fallback>
                <p:oleObj name="Acrobat Document" r:id="rId6" imgW="5829261" imgH="7543646" progId="AcroExch.Document.DC">
                  <p:embed/>
                  <p:pic>
                    <p:nvPicPr>
                      <p:cNvPr id="5" name="1 Objeto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0929" y="1443141"/>
                        <a:ext cx="4462271" cy="4791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165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1074330"/>
            <a:ext cx="7287768" cy="80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Calibración Calibrador  del Generador de Ozono</a:t>
            </a:r>
            <a:br>
              <a:rPr lang="es-ES" dirty="0"/>
            </a:br>
            <a:endParaRPr lang="es-ES" dirty="0"/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294606"/>
              </p:ext>
            </p:extLst>
          </p:nvPr>
        </p:nvGraphicFramePr>
        <p:xfrm>
          <a:off x="3337560" y="1247997"/>
          <a:ext cx="5083584" cy="509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61" imgH="7543646" progId="Acrobat.Document.DC">
                  <p:embed/>
                </p:oleObj>
              </mc:Choice>
              <mc:Fallback>
                <p:oleObj name="Acrobat Document" r:id="rId4" imgW="5829261" imgH="7543646" progId="Acrobat.Document.DC">
                  <p:embed/>
                  <p:pic>
                    <p:nvPicPr>
                      <p:cNvPr id="2" name="1 Objeto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7560" y="1247997"/>
                        <a:ext cx="5083584" cy="5097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54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ljimenezs\Downloads\IMG_01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88" y="1316760"/>
            <a:ext cx="3744416" cy="342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rcoello\Desktop\DGATI - 2018\Vigilancia Estaciones Monitoreo\IMAGENES INECC\DSC_24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60" y="1316760"/>
            <a:ext cx="3851920" cy="342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4 CuadroTexto"/>
          <p:cNvSpPr txBox="1"/>
          <p:nvPr/>
        </p:nvSpPr>
        <p:spPr>
          <a:xfrm>
            <a:off x="3941096" y="5031559"/>
            <a:ext cx="442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" panose="00000500000000000000" pitchFamily="2" charset="0"/>
              </a:rPr>
              <a:t>Generador de Aire Cero</a:t>
            </a:r>
          </a:p>
        </p:txBody>
      </p:sp>
    </p:spTree>
    <p:extLst>
      <p:ext uri="{BB962C8B-B14F-4D97-AF65-F5344CB8AC3E}">
        <p14:creationId xmlns:p14="http://schemas.microsoft.com/office/powerpoint/2010/main" val="3699470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Tanque de Gas – Mezcla de Gases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enrique.garcia\Downloads\IMG_20160713_135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52" y="1577984"/>
            <a:ext cx="4056087" cy="47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9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Certificado Trazabilidad </a:t>
            </a:r>
            <a:br>
              <a:rPr lang="es-ES" dirty="0"/>
            </a:br>
            <a:r>
              <a:rPr lang="es-ES" dirty="0"/>
              <a:t>Gas o Mezcla de Gases 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80" y="1443140"/>
            <a:ext cx="3925824" cy="49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1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Certificado Trazabilidad </a:t>
            </a:r>
            <a:br>
              <a:rPr lang="es-ES" dirty="0"/>
            </a:br>
            <a:r>
              <a:rPr lang="es-ES" dirty="0"/>
              <a:t>Gas o Mezcla de Gases 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1443141"/>
            <a:ext cx="4202700" cy="4975185"/>
          </a:xfrm>
          <a:prstGeom prst="rect">
            <a:avLst/>
          </a:prstGeom>
        </p:spPr>
      </p:pic>
      <p:graphicFrame>
        <p:nvGraphicFramePr>
          <p:cNvPr id="5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660165"/>
              </p:ext>
            </p:extLst>
          </p:nvPr>
        </p:nvGraphicFramePr>
        <p:xfrm>
          <a:off x="6032681" y="1443141"/>
          <a:ext cx="4143706" cy="4975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829261" imgH="7543646" progId="AcroExch.Document.DC">
                  <p:embed/>
                </p:oleObj>
              </mc:Choice>
              <mc:Fallback>
                <p:oleObj name="Acrobat Document" r:id="rId5" imgW="5829261" imgH="7543646" progId="AcroExch.Document.DC">
                  <p:embed/>
                  <p:pic>
                    <p:nvPicPr>
                      <p:cNvPr id="3" name="2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681" y="1443141"/>
                        <a:ext cx="4143706" cy="4975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24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Aguascalientes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80" y="1433309"/>
            <a:ext cx="7561877" cy="50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133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Baja California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47" y="1370265"/>
            <a:ext cx="8754499" cy="509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8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000"/>
              <a:buFont typeface="Montserrat SemiBold"/>
              <a:buNone/>
            </a:pPr>
            <a:r>
              <a:rPr lang="es-MX" dirty="0"/>
              <a:t>Temas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5404042" y="1374515"/>
            <a:ext cx="5623621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dirty="0"/>
              <a:t>Contexto Recomendación de la CNDH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s-ES" dirty="0"/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dirty="0"/>
              <a:t>Normas aplicables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s-ES" dirty="0"/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dirty="0"/>
              <a:t>Estaciones de Monitoreo de la Calidad del Aire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s-ES" dirty="0"/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dirty="0"/>
              <a:t>Especificaciones Técnicas 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s-ES" dirty="0"/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dirty="0"/>
              <a:t>Orden de Inspección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None/>
            </a:pPr>
            <a:endParaRPr dirty="0"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Guanajuato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77" y="1443141"/>
            <a:ext cx="5760640" cy="49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8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México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12" y="1443141"/>
            <a:ext cx="8426993" cy="496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784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Nayarit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8570" y="634868"/>
            <a:ext cx="4967491" cy="65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76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Puebla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4" y="1443141"/>
            <a:ext cx="8641360" cy="485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429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Ciudad de México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04" y="1443141"/>
            <a:ext cx="7173947" cy="49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5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Estaciones de Monitoreo</a:t>
            </a:r>
            <a:br>
              <a:rPr lang="es-ES" dirty="0"/>
            </a:br>
            <a:r>
              <a:rPr lang="es-ES" sz="2200" b="0" dirty="0"/>
              <a:t>Durango, Hidalgo,  Jalisco, México, Nayarit, Oaxaca, </a:t>
            </a:r>
            <a:br>
              <a:rPr lang="es-ES" sz="2200" b="0" dirty="0"/>
            </a:br>
            <a:r>
              <a:rPr lang="es-ES" sz="2200" b="0" dirty="0"/>
              <a:t>Puebla, CDMX, Aguascalientes, Michoacán y Nuevo León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3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5511" r="2116" b="8759"/>
          <a:stretch/>
        </p:blipFill>
        <p:spPr bwMode="auto">
          <a:xfrm>
            <a:off x="1474839" y="1443141"/>
            <a:ext cx="8531868" cy="489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4690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Baja California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14506" r="1153" b="4587"/>
          <a:stretch/>
        </p:blipFill>
        <p:spPr bwMode="auto">
          <a:xfrm>
            <a:off x="1131216" y="1443141"/>
            <a:ext cx="8898903" cy="4891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4682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Estación de Monitoreo</a:t>
            </a:r>
            <a:br>
              <a:rPr lang="es-ES" dirty="0"/>
            </a:br>
            <a:r>
              <a:rPr lang="es-ES" dirty="0"/>
              <a:t>Chihuahua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16437" r="1515" b="7372"/>
          <a:stretch/>
        </p:blipFill>
        <p:spPr bwMode="auto">
          <a:xfrm>
            <a:off x="1970203" y="1443141"/>
            <a:ext cx="8162038" cy="4938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23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s-MX" sz="4000" dirty="0"/>
              <a:t>Estación de Monitoreo</a:t>
            </a:r>
            <a:br>
              <a:rPr lang="es-MX" sz="4000" dirty="0"/>
            </a:br>
            <a:r>
              <a:rPr lang="es-MX" sz="4000" dirty="0"/>
              <a:t>Guanajuato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14864" b="7838"/>
          <a:stretch/>
        </p:blipFill>
        <p:spPr bwMode="auto">
          <a:xfrm>
            <a:off x="1847654" y="1443141"/>
            <a:ext cx="8127217" cy="497651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313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s-MX" sz="4000" dirty="0"/>
              <a:t>Estación de Monitoreo</a:t>
            </a:r>
            <a:br>
              <a:rPr lang="es-MX" sz="4000" dirty="0"/>
            </a:br>
            <a:r>
              <a:rPr lang="es-MX" sz="4000" dirty="0"/>
              <a:t>Querétaro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4781" r="2821" b="7483"/>
          <a:stretch/>
        </p:blipFill>
        <p:spPr bwMode="auto">
          <a:xfrm>
            <a:off x="1989055" y="1297127"/>
            <a:ext cx="8271198" cy="4996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386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52400" y="551453"/>
            <a:ext cx="4541520" cy="102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dirty="0"/>
              <a:t>Recomendación CNDH</a:t>
            </a:r>
            <a:endParaRPr dirty="0"/>
          </a:p>
        </p:txBody>
      </p: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4693920" y="1487291"/>
            <a:ext cx="7234409" cy="363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s-ES" sz="4500" dirty="0">
                <a:latin typeface="Montserrat" panose="00000500000000000000" pitchFamily="2" charset="0"/>
              </a:rPr>
              <a:t>Para atender la Recomendación No. 32/2018 de la CNDH, donde le solicita a la PROFEPA inicie procedimientos de inspección y vigilancia de las estaciones de monitoreo atmosférico que no funcionan correctamente y en su caso imponer sanciones, medidas reparadores y de mitigación apropiada.</a:t>
            </a: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86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s-ES" sz="4000" dirty="0"/>
              <a:t>Estación de Monitoreo</a:t>
            </a:r>
            <a:br>
              <a:rPr lang="es-ES" sz="4000" dirty="0"/>
            </a:br>
            <a:r>
              <a:rPr lang="es-ES" sz="4000" dirty="0"/>
              <a:t>San Luis Potosí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3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16419" r="848" b="5475"/>
          <a:stretch/>
        </p:blipFill>
        <p:spPr bwMode="auto">
          <a:xfrm>
            <a:off x="1457345" y="1443142"/>
            <a:ext cx="8629336" cy="4957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7359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s-ES" dirty="0"/>
              <a:t>Inspecciones</a:t>
            </a:r>
            <a:endParaRPr dirty="0"/>
          </a:p>
        </p:txBody>
      </p:sp>
      <p:sp>
        <p:nvSpPr>
          <p:cNvPr id="180" name="Google Shape;180;p9"/>
          <p:cNvSpPr txBox="1">
            <a:spLocks noGrp="1"/>
          </p:cNvSpPr>
          <p:nvPr>
            <p:ph type="body" idx="1"/>
          </p:nvPr>
        </p:nvSpPr>
        <p:spPr>
          <a:xfrm>
            <a:off x="5095188" y="1231641"/>
            <a:ext cx="6324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es-ES" sz="1800" dirty="0">
                <a:latin typeface="Montserrat" panose="00000500000000000000" pitchFamily="2" charset="0"/>
              </a:rPr>
              <a:t>Alcances:</a:t>
            </a:r>
          </a:p>
          <a:p>
            <a:pPr marL="0" lvl="0" indent="0" algn="just">
              <a:spcBef>
                <a:spcPts val="0"/>
              </a:spcBef>
            </a:pPr>
            <a:endParaRPr lang="es-ES" sz="1800" dirty="0">
              <a:latin typeface="Montserrat" panose="00000500000000000000" pitchFamily="2" charset="0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Montserrat" panose="00000500000000000000" pitchFamily="2" charset="0"/>
              </a:rPr>
              <a:t>Descripción técnica de la estación de monitoreo – instrumentos de medición y equipos de soporte.</a:t>
            </a: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1800" dirty="0">
              <a:latin typeface="Montserrat" panose="00000500000000000000" pitchFamily="2" charset="0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Montserrat" panose="00000500000000000000" pitchFamily="2" charset="0"/>
              </a:rPr>
              <a:t>Programas de mantenimiento y calibración de los instrumentos de medición y de los equipos soporte, así como su programa de Control y Aseguramiento de la Calidad.</a:t>
            </a: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1800" dirty="0">
              <a:latin typeface="Montserrat" panose="00000500000000000000" pitchFamily="2" charset="0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Montserrat" panose="00000500000000000000" pitchFamily="2" charset="0"/>
              </a:rPr>
              <a:t>Laboratorio, analítico, de calibración y de transferencia de patrones, o los servicios los realiza con laboratorios externos acreditados y aprobados.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</a:pPr>
            <a:endParaRPr sz="1800" dirty="0">
              <a:latin typeface="Montserrat" panose="00000500000000000000" pitchFamily="2" charset="0"/>
            </a:endParaRPr>
          </a:p>
        </p:txBody>
      </p: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0;p9"/>
          <p:cNvSpPr txBox="1">
            <a:spLocks/>
          </p:cNvSpPr>
          <p:nvPr/>
        </p:nvSpPr>
        <p:spPr>
          <a:xfrm>
            <a:off x="651484" y="2394791"/>
            <a:ext cx="3676676" cy="115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040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ES" sz="2000" b="1" dirty="0">
                <a:latin typeface="Montserrat" panose="00000500000000000000" pitchFamily="2" charset="0"/>
              </a:rPr>
              <a:t>NOM-156-SEMARNAT-2012</a:t>
            </a:r>
          </a:p>
          <a:p>
            <a:pPr marL="0" indent="0">
              <a:spcBef>
                <a:spcPts val="0"/>
              </a:spcBef>
            </a:pPr>
            <a:endParaRPr lang="es-ES" sz="2000" b="1" dirty="0">
              <a:latin typeface="Montserrat" panose="00000500000000000000" pitchFamily="2" charset="0"/>
            </a:endParaRPr>
          </a:p>
          <a:p>
            <a:pPr marL="0" indent="0">
              <a:spcBef>
                <a:spcPts val="0"/>
              </a:spcBef>
            </a:pPr>
            <a:endParaRPr lang="es-ES" sz="2000" b="1" dirty="0">
              <a:latin typeface="Montserrat" panose="00000500000000000000" pitchFamily="2" charset="0"/>
            </a:endParaRPr>
          </a:p>
          <a:p>
            <a:pPr marL="0" indent="0">
              <a:spcBef>
                <a:spcPts val="0"/>
              </a:spcBef>
            </a:pPr>
            <a:r>
              <a:rPr lang="es-ES" sz="2000" b="1" dirty="0">
                <a:latin typeface="Montserrat" panose="00000500000000000000" pitchFamily="2" charset="0"/>
              </a:rPr>
              <a:t>Proy-172-SEMARNAT-2022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>
            <a:spLocks noGrp="1"/>
          </p:cNvSpPr>
          <p:nvPr>
            <p:ph type="body" idx="1"/>
          </p:nvPr>
        </p:nvSpPr>
        <p:spPr>
          <a:xfrm>
            <a:off x="5000920" y="1391897"/>
            <a:ext cx="6324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es-ES" sz="1800" dirty="0">
                <a:latin typeface="Montserrat" panose="00000500000000000000" pitchFamily="2" charset="0"/>
              </a:rPr>
              <a:t>Alcance:</a:t>
            </a:r>
          </a:p>
          <a:p>
            <a:pPr marL="0" lvl="0" indent="0" algn="just">
              <a:spcBef>
                <a:spcPts val="0"/>
              </a:spcBef>
            </a:pPr>
            <a:endParaRPr lang="es-ES" sz="1800" dirty="0">
              <a:latin typeface="Montserrat" panose="00000500000000000000" pitchFamily="2" charset="0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Montserrat" panose="00000500000000000000" pitchFamily="2" charset="0"/>
              </a:rPr>
              <a:t>Calibraciones de los instrumentos de medición (</a:t>
            </a:r>
            <a:r>
              <a:rPr lang="es-ES" sz="1800" dirty="0" err="1">
                <a:latin typeface="Montserrat" panose="00000500000000000000" pitchFamily="2" charset="0"/>
              </a:rPr>
              <a:t>muestreadores</a:t>
            </a:r>
            <a:r>
              <a:rPr lang="es-ES" sz="1800" dirty="0">
                <a:latin typeface="Montserrat" panose="00000500000000000000" pitchFamily="2" charset="0"/>
              </a:rPr>
              <a:t> de flujo, analizadores y calibradores dinámicos y sensores meteorológicos), y de los equipos soporte (toma de muestra, múltiples de muestra, control de temperatura, humedad relativa, entre otros). </a:t>
            </a: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1800" dirty="0">
              <a:latin typeface="Montserrat" panose="00000500000000000000" pitchFamily="2" charset="0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latin typeface="Montserrat" panose="00000500000000000000" pitchFamily="2" charset="0"/>
              </a:rPr>
              <a:t>Un espacio designado para los cilindros de gases de calibración, y cuenten con su certificado con trazabilidad a materiales de referencia y patrones  nacionales  mantenidos en el Centro Nacional de Metrología.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</a:pPr>
            <a:endParaRPr sz="1800" dirty="0">
              <a:latin typeface="Montserrat" panose="00000500000000000000" pitchFamily="2" charset="0"/>
            </a:endParaRPr>
          </a:p>
        </p:txBody>
      </p:sp>
      <p:pic>
        <p:nvPicPr>
          <p:cNvPr id="181" name="Google Shape;181;p9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9;p9"/>
          <p:cNvSpPr txBox="1">
            <a:spLocks noGrp="1"/>
          </p:cNvSpPr>
          <p:nvPr>
            <p:ph type="title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s-ES" dirty="0"/>
              <a:t>Inspecciones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606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s-ES" sz="4000" dirty="0"/>
              <a:t>Sistema de Monitoreo</a:t>
            </a:r>
            <a:br>
              <a:rPr lang="es-ES" sz="4000" dirty="0"/>
            </a:br>
            <a:r>
              <a:rPr lang="es-ES" sz="4000" dirty="0"/>
              <a:t>de la Calidad del Aire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13788" r="1988" b="8798"/>
          <a:stretch/>
        </p:blipFill>
        <p:spPr bwMode="auto">
          <a:xfrm>
            <a:off x="1385740" y="1443141"/>
            <a:ext cx="8619506" cy="4862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959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0" y="800011"/>
            <a:ext cx="7649497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s-ES" sz="4000" dirty="0"/>
              <a:t>Sistema de Monitoreo</a:t>
            </a:r>
            <a:br>
              <a:rPr lang="es-ES" sz="4000" dirty="0"/>
            </a:br>
            <a:r>
              <a:rPr lang="es-ES" sz="4000" dirty="0"/>
              <a:t>de la Calidad del Aire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3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6000" b="8005"/>
          <a:stretch/>
        </p:blipFill>
        <p:spPr bwMode="auto">
          <a:xfrm>
            <a:off x="1586779" y="1300554"/>
            <a:ext cx="2174516" cy="17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7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14864" b="7838"/>
          <a:stretch/>
        </p:blipFill>
        <p:spPr bwMode="auto">
          <a:xfrm>
            <a:off x="1586779" y="4899711"/>
            <a:ext cx="2174516" cy="151051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14506" r="1153" b="4587"/>
          <a:stretch/>
        </p:blipFill>
        <p:spPr bwMode="auto">
          <a:xfrm>
            <a:off x="7979693" y="3027503"/>
            <a:ext cx="2625461" cy="1601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6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4781" r="2821" b="7483"/>
          <a:stretch/>
        </p:blipFill>
        <p:spPr bwMode="auto">
          <a:xfrm>
            <a:off x="7982849" y="4795287"/>
            <a:ext cx="2132111" cy="1412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7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4781" r="2821" b="7483"/>
          <a:stretch/>
        </p:blipFill>
        <p:spPr bwMode="auto">
          <a:xfrm>
            <a:off x="1586779" y="3162910"/>
            <a:ext cx="2158263" cy="1632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7 Imagen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14864" b="7838"/>
          <a:stretch/>
        </p:blipFill>
        <p:spPr bwMode="auto">
          <a:xfrm>
            <a:off x="7983993" y="1300554"/>
            <a:ext cx="2621162" cy="165946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9 Trapecio"/>
          <p:cNvSpPr/>
          <p:nvPr/>
        </p:nvSpPr>
        <p:spPr>
          <a:xfrm>
            <a:off x="4216715" y="2307424"/>
            <a:ext cx="3168352" cy="2448272"/>
          </a:xfrm>
          <a:prstGeom prst="trapezoi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0 CuadroTexto"/>
          <p:cNvSpPr txBox="1"/>
          <p:nvPr/>
        </p:nvSpPr>
        <p:spPr>
          <a:xfrm>
            <a:off x="4936795" y="24514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Concentrador de Información </a:t>
            </a:r>
          </a:p>
        </p:txBody>
      </p:sp>
      <p:sp>
        <p:nvSpPr>
          <p:cNvPr id="14" name="11 CuadroTexto"/>
          <p:cNvSpPr txBox="1"/>
          <p:nvPr/>
        </p:nvSpPr>
        <p:spPr>
          <a:xfrm>
            <a:off x="4576755" y="3267335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Sistema Nacional de Información de la Calidad del Aire y Validación de Datos</a:t>
            </a:r>
          </a:p>
          <a:p>
            <a:pPr algn="ctr"/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SINAICA</a:t>
            </a:r>
          </a:p>
        </p:txBody>
      </p:sp>
    </p:spTree>
    <p:extLst>
      <p:ext uri="{BB962C8B-B14F-4D97-AF65-F5344CB8AC3E}">
        <p14:creationId xmlns:p14="http://schemas.microsoft.com/office/powerpoint/2010/main" val="1321330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body" idx="1"/>
          </p:nvPr>
        </p:nvSpPr>
        <p:spPr>
          <a:xfrm>
            <a:off x="1088397" y="3240632"/>
            <a:ext cx="10126721" cy="56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ct val="100000"/>
              <a:buNone/>
            </a:pPr>
            <a:r>
              <a:rPr lang="es-MX" dirty="0"/>
              <a:t>¡GRACIAS!</a:t>
            </a:r>
            <a:endParaRPr dirty="0"/>
          </a:p>
        </p:txBody>
      </p:sp>
      <p:pic>
        <p:nvPicPr>
          <p:cNvPr id="209" name="Google Shape;2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8623" y="5549560"/>
            <a:ext cx="5354753" cy="5636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764725" y="4735589"/>
            <a:ext cx="4774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Montserrat" panose="00000500000000000000" pitchFamily="2" charset="0"/>
              </a:rPr>
              <a:t>Ing. Gonzalo Rafael Coello García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Montserrat" panose="00000500000000000000" pitchFamily="2" charset="0"/>
              </a:rPr>
              <a:t>Subprocurador de Inspección Industrial</a:t>
            </a:r>
            <a:endParaRPr lang="en-US" sz="1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91187" y="179596"/>
            <a:ext cx="6711949" cy="7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52E"/>
              </a:buClr>
              <a:buSzPts val="4400"/>
              <a:buFont typeface="Montserrat SemiBold"/>
              <a:buNone/>
            </a:pPr>
            <a:r>
              <a:rPr lang="es-ES" dirty="0"/>
              <a:t>Normas Aplicables</a:t>
            </a: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4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210752" y="800011"/>
            <a:ext cx="113868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Montserrat" panose="00000500000000000000" pitchFamily="2" charset="0"/>
              </a:rPr>
              <a:t>NOM-156-SEMARNAT-2012, Establecimiento y operación de sistemas de monitoreo de calidad del aire, publicada en el Diario Oficial de la Federación el 16 de julio de 2012.</a:t>
            </a:r>
          </a:p>
          <a:p>
            <a:pPr algn="just"/>
            <a:endParaRPr lang="es-ES" sz="1600" dirty="0">
              <a:latin typeface="Montserrat" panose="00000500000000000000" pitchFamily="2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Montserrat" panose="00000500000000000000" pitchFamily="2" charset="0"/>
              </a:rPr>
              <a:t>NOM-034-SEMARNAT-1993, Que establece los métodos de medición para determinar la concentración de </a:t>
            </a: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monóxido de carbono </a:t>
            </a:r>
            <a:r>
              <a:rPr lang="es-MX" sz="1600" dirty="0">
                <a:latin typeface="Montserrat" panose="00000500000000000000" pitchFamily="2" charset="0"/>
              </a:rPr>
              <a:t>en el aire ambiente y los procedimientos para la calibración de los equipos de medición. D.O.F., 18 de octubre de 1993.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Montserrat" panose="00000500000000000000" pitchFamily="2" charset="0"/>
              </a:rPr>
              <a:t>NOM-035-SEMARNAT-1993, Que establece los métodos de medición para determinar la concentración de </a:t>
            </a: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partículas suspendidas totales </a:t>
            </a:r>
            <a:r>
              <a:rPr lang="es-MX" sz="1600" dirty="0">
                <a:latin typeface="Montserrat" panose="00000500000000000000" pitchFamily="2" charset="0"/>
              </a:rPr>
              <a:t>en el aire ambiente y el procedimiento para la calibración de los equipos de medición. D.O.F., 18 de octubre de 1993.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Montserrat" panose="00000500000000000000" pitchFamily="2" charset="0"/>
              </a:rPr>
              <a:t>NOM-036-SEMARNAT-1993, Que establece los métodos de medición para determinar la concentración de </a:t>
            </a: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ozono</a:t>
            </a:r>
            <a:r>
              <a:rPr lang="es-MX" sz="1600" dirty="0">
                <a:latin typeface="Montserrat" panose="00000500000000000000" pitchFamily="2" charset="0"/>
              </a:rPr>
              <a:t> en el aire ambiente y los procedimientos para la calibración de los equipos de medición. D.O.F., 18 de octubre de 1993.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Montserrat" panose="00000500000000000000" pitchFamily="2" charset="0"/>
              </a:rPr>
              <a:t>NOM-037-SEMARNAT-1993, Que establece los métodos de medición para determinar la concentración de </a:t>
            </a: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bióxido de nitrógeno </a:t>
            </a:r>
            <a:r>
              <a:rPr lang="es-MX" sz="1600" dirty="0">
                <a:latin typeface="Montserrat" panose="00000500000000000000" pitchFamily="2" charset="0"/>
              </a:rPr>
              <a:t>en el aire ambiente y los procedimientos para la calibración de los equipos de medición. D.O.F., 18 de octubre de 1993.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Montserrat" panose="00000500000000000000" pitchFamily="2" charset="0"/>
              </a:rPr>
              <a:t>NOM-038-SEMARNAT-1993, Que establece los métodos de medición para determinar la concentración de </a:t>
            </a: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bióxido de azufre </a:t>
            </a:r>
            <a:r>
              <a:rPr lang="es-MX" sz="1600" dirty="0">
                <a:latin typeface="Montserrat" panose="00000500000000000000" pitchFamily="2" charset="0"/>
              </a:rPr>
              <a:t>en el aire ambiente y los procedimientos para la calibración de los equipos de medición. D.O.F., 18 de octubre de 1993.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es-MX" sz="1600" dirty="0">
              <a:latin typeface="Montserrat" panose="00000500000000000000" pitchFamily="2" charset="0"/>
            </a:endParaRPr>
          </a:p>
          <a:p>
            <a:pPr lvl="1" algn="just"/>
            <a:r>
              <a:rPr lang="es-ES" sz="1600" dirty="0">
                <a:latin typeface="Montserrat" panose="00000500000000000000" pitchFamily="2" charset="0"/>
              </a:rPr>
              <a:t>Proy-172-SEMARNAT-2022, Establece los lineamientos para la obtención y comunicación del Índice de la calidad del aire y riesgos a la salud.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15F76BA4-BE5B-0B29-ED6A-78099D876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43" y="800011"/>
            <a:ext cx="6531417" cy="47463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2880" y="1371600"/>
            <a:ext cx="48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Montserrat" panose="00000500000000000000" pitchFamily="2" charset="0"/>
              </a:rPr>
              <a:t>De acuerdo a la información recabada del Sistema Nacional de Información de la Calidad del Aire (SINAICA) del INECC, en México se tiene un registro de 246 estaciones de monitoreo en operación en operación. 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45920" y="4800600"/>
            <a:ext cx="5559803" cy="1539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latin typeface="Montserrat" panose="00000500000000000000" pitchFamily="2" charset="0"/>
              </a:rPr>
              <a:t>Cabe recalcar que de las 246 estaciones de monitoreo, 150 son automáticas, 67 manuales y 29 mixtas.</a:t>
            </a:r>
            <a:endParaRPr 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3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ljimenezs\Downloads\IMG_01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669" y="1760812"/>
            <a:ext cx="470452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CuadroTexto"/>
          <p:cNvSpPr txBox="1"/>
          <p:nvPr/>
        </p:nvSpPr>
        <p:spPr>
          <a:xfrm>
            <a:off x="4924281" y="1772201"/>
            <a:ext cx="5386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Analizador de partículas PM 2.5</a:t>
            </a:r>
          </a:p>
        </p:txBody>
      </p:sp>
      <p:sp>
        <p:nvSpPr>
          <p:cNvPr id="7" name="3 CuadroTexto"/>
          <p:cNvSpPr txBox="1"/>
          <p:nvPr/>
        </p:nvSpPr>
        <p:spPr>
          <a:xfrm>
            <a:off x="4806584" y="3294175"/>
            <a:ext cx="538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Calibrador de Dilución Dinámico</a:t>
            </a:r>
          </a:p>
        </p:txBody>
      </p:sp>
      <p:sp>
        <p:nvSpPr>
          <p:cNvPr id="9" name="4 CuadroTexto"/>
          <p:cNvSpPr txBox="1"/>
          <p:nvPr/>
        </p:nvSpPr>
        <p:spPr>
          <a:xfrm>
            <a:off x="5544978" y="4499489"/>
            <a:ext cx="538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Generador de Aire Cero</a:t>
            </a:r>
          </a:p>
        </p:txBody>
      </p:sp>
      <p:sp>
        <p:nvSpPr>
          <p:cNvPr id="2" name="Elipse 1"/>
          <p:cNvSpPr/>
          <p:nvPr/>
        </p:nvSpPr>
        <p:spPr>
          <a:xfrm>
            <a:off x="3502152" y="2680241"/>
            <a:ext cx="82009" cy="8200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/>
          <p:cNvCxnSpPr>
            <a:stCxn id="2" idx="1"/>
          </p:cNvCxnSpPr>
          <p:nvPr/>
        </p:nvCxnSpPr>
        <p:spPr>
          <a:xfrm flipV="1">
            <a:off x="3514162" y="2164159"/>
            <a:ext cx="1524182" cy="52809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5038344" y="2164158"/>
            <a:ext cx="491947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3408279" y="4199748"/>
            <a:ext cx="82009" cy="8200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3425366" y="3689285"/>
            <a:ext cx="1524182" cy="52809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944471" y="3683665"/>
            <a:ext cx="5177049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3425366" y="5477237"/>
            <a:ext cx="82009" cy="820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3442453" y="4966774"/>
            <a:ext cx="1524182" cy="5280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4961558" y="4961154"/>
            <a:ext cx="51770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79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ljimenezs\Downloads\IMG_0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401" y="1834170"/>
            <a:ext cx="4928096" cy="3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/>
          <p:cNvSpPr/>
          <p:nvPr/>
        </p:nvSpPr>
        <p:spPr>
          <a:xfrm>
            <a:off x="3578352" y="2138498"/>
            <a:ext cx="82009" cy="8200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/>
          <p:cNvCxnSpPr>
            <a:stCxn id="2" idx="1"/>
          </p:cNvCxnSpPr>
          <p:nvPr/>
        </p:nvCxnSpPr>
        <p:spPr>
          <a:xfrm flipV="1">
            <a:off x="3590362" y="1622416"/>
            <a:ext cx="1524182" cy="52809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5114544" y="1622415"/>
            <a:ext cx="490728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3507375" y="3846965"/>
            <a:ext cx="82009" cy="8200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3524462" y="3336502"/>
            <a:ext cx="1524182" cy="52809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5043567" y="3330882"/>
            <a:ext cx="443031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3425366" y="4631464"/>
            <a:ext cx="82009" cy="820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3442453" y="4121001"/>
            <a:ext cx="1524182" cy="5280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4961558" y="4115381"/>
            <a:ext cx="4512319" cy="56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2 CuadroTexto"/>
          <p:cNvSpPr txBox="1"/>
          <p:nvPr/>
        </p:nvSpPr>
        <p:spPr>
          <a:xfrm>
            <a:off x="5114544" y="1226373"/>
            <a:ext cx="535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Analizador de partículas PM 10</a:t>
            </a:r>
          </a:p>
        </p:txBody>
      </p:sp>
      <p:sp>
        <p:nvSpPr>
          <p:cNvPr id="23" name="3 CuadroTexto"/>
          <p:cNvSpPr txBox="1"/>
          <p:nvPr/>
        </p:nvSpPr>
        <p:spPr>
          <a:xfrm>
            <a:off x="6161509" y="286921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Analizador de O</a:t>
            </a:r>
            <a:r>
              <a:rPr lang="es-MX" sz="2400" b="1" baseline="-25000" dirty="0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4" name="4 CuadroTexto"/>
          <p:cNvSpPr txBox="1"/>
          <p:nvPr/>
        </p:nvSpPr>
        <p:spPr>
          <a:xfrm>
            <a:off x="6161509" y="366495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Analizador de SO</a:t>
            </a:r>
            <a:r>
              <a:rPr lang="es-MX" sz="2400" b="1" baseline="-25000" dirty="0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25" name="5 CuadroTexto"/>
          <p:cNvSpPr txBox="1"/>
          <p:nvPr/>
        </p:nvSpPr>
        <p:spPr>
          <a:xfrm>
            <a:off x="6161509" y="438504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Analizador de </a:t>
            </a:r>
            <a:r>
              <a:rPr lang="es-MX" sz="2400" b="1" dirty="0" err="1">
                <a:latin typeface="Montserrat" panose="00000500000000000000" pitchFamily="2" charset="0"/>
              </a:rPr>
              <a:t>NO</a:t>
            </a:r>
            <a:r>
              <a:rPr lang="es-MX" sz="2400" b="1" baseline="-25000" dirty="0" err="1">
                <a:latin typeface="Montserrat" panose="00000500000000000000" pitchFamily="2" charset="0"/>
              </a:rPr>
              <a:t>x</a:t>
            </a:r>
            <a:endParaRPr lang="es-MX" sz="2400" b="1" baseline="-25000" dirty="0">
              <a:latin typeface="Montserrat" panose="00000500000000000000" pitchFamily="2" charset="0"/>
            </a:endParaRPr>
          </a:p>
        </p:txBody>
      </p:sp>
      <p:sp>
        <p:nvSpPr>
          <p:cNvPr id="26" name="6 CuadroTexto"/>
          <p:cNvSpPr txBox="1"/>
          <p:nvPr/>
        </p:nvSpPr>
        <p:spPr>
          <a:xfrm>
            <a:off x="6254658" y="509217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Montserrat" panose="00000500000000000000" pitchFamily="2" charset="0"/>
              </a:rPr>
              <a:t>Analizador de CO</a:t>
            </a:r>
          </a:p>
        </p:txBody>
      </p:sp>
      <p:sp>
        <p:nvSpPr>
          <p:cNvPr id="27" name="Elipse 26"/>
          <p:cNvSpPr/>
          <p:nvPr/>
        </p:nvSpPr>
        <p:spPr>
          <a:xfrm>
            <a:off x="3368216" y="5305381"/>
            <a:ext cx="82009" cy="820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385303" y="4794918"/>
            <a:ext cx="1524182" cy="5280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4904408" y="4789298"/>
            <a:ext cx="4569469" cy="5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3319648" y="5976509"/>
            <a:ext cx="82009" cy="820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ector recto 30"/>
          <p:cNvCxnSpPr/>
          <p:nvPr/>
        </p:nvCxnSpPr>
        <p:spPr>
          <a:xfrm flipV="1">
            <a:off x="3336735" y="5466046"/>
            <a:ext cx="1524182" cy="52809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4855840" y="5460426"/>
            <a:ext cx="4711186" cy="562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779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ljimenezs\Downloads\IMG_0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2" y="1722144"/>
            <a:ext cx="4752528" cy="38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/>
          <p:cNvSpPr/>
          <p:nvPr/>
        </p:nvSpPr>
        <p:spPr>
          <a:xfrm>
            <a:off x="4456176" y="2815154"/>
            <a:ext cx="82009" cy="8200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/>
          <p:cNvCxnSpPr>
            <a:stCxn id="2" idx="1"/>
          </p:cNvCxnSpPr>
          <p:nvPr/>
        </p:nvCxnSpPr>
        <p:spPr>
          <a:xfrm flipV="1">
            <a:off x="4468186" y="2299072"/>
            <a:ext cx="1524182" cy="52809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5992368" y="2299071"/>
            <a:ext cx="422948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2 CuadroTexto"/>
          <p:cNvSpPr txBox="1"/>
          <p:nvPr/>
        </p:nvSpPr>
        <p:spPr>
          <a:xfrm>
            <a:off x="6149172" y="1852816"/>
            <a:ext cx="41561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Montserrat" panose="00000500000000000000" pitchFamily="2" charset="0"/>
              </a:rPr>
              <a:t>Analizador de Gases</a:t>
            </a:r>
          </a:p>
          <a:p>
            <a:endParaRPr lang="es-MX" sz="2800" b="1" dirty="0">
              <a:latin typeface="Montserrat" panose="00000500000000000000" pitchFamily="2" charset="0"/>
            </a:endParaRPr>
          </a:p>
          <a:p>
            <a:pPr marL="628650" indent="-177800">
              <a:buFont typeface="Arial" panose="020B0604020202020204" pitchFamily="34" charset="0"/>
              <a:buChar char="•"/>
            </a:pPr>
            <a:r>
              <a:rPr lang="es-MX" sz="2800" b="1" dirty="0">
                <a:latin typeface="Montserrat" panose="00000500000000000000" pitchFamily="2" charset="0"/>
              </a:rPr>
              <a:t>CO</a:t>
            </a:r>
          </a:p>
          <a:p>
            <a:pPr marL="628650" indent="-177800">
              <a:buFont typeface="Arial" panose="020B0604020202020204" pitchFamily="34" charset="0"/>
              <a:buChar char="•"/>
            </a:pPr>
            <a:r>
              <a:rPr lang="es-MX" sz="2800" b="1" dirty="0">
                <a:latin typeface="Montserrat" panose="00000500000000000000" pitchFamily="2" charset="0"/>
              </a:rPr>
              <a:t>SO</a:t>
            </a:r>
            <a:r>
              <a:rPr lang="es-MX" sz="2800" b="1" baseline="-25000" dirty="0">
                <a:latin typeface="Montserrat" panose="00000500000000000000" pitchFamily="2" charset="0"/>
              </a:rPr>
              <a:t>2</a:t>
            </a:r>
          </a:p>
          <a:p>
            <a:pPr marL="628650" indent="-177800">
              <a:buFont typeface="Arial" panose="020B0604020202020204" pitchFamily="34" charset="0"/>
              <a:buChar char="•"/>
            </a:pPr>
            <a:r>
              <a:rPr lang="es-MX" sz="2800" b="1" dirty="0">
                <a:latin typeface="Montserrat" panose="00000500000000000000" pitchFamily="2" charset="0"/>
              </a:rPr>
              <a:t>NO</a:t>
            </a:r>
            <a:r>
              <a:rPr lang="es-MX" sz="2800" b="1" baseline="-25000" dirty="0">
                <a:latin typeface="Montserrat" panose="00000500000000000000" pitchFamily="2" charset="0"/>
              </a:rPr>
              <a:t>X</a:t>
            </a:r>
          </a:p>
          <a:p>
            <a:pPr marL="628650" indent="-177800">
              <a:buFont typeface="Arial" panose="020B0604020202020204" pitchFamily="34" charset="0"/>
              <a:buChar char="•"/>
            </a:pPr>
            <a:r>
              <a:rPr lang="es-MX" sz="2800" b="1" dirty="0">
                <a:latin typeface="Montserrat" panose="00000500000000000000" pitchFamily="2" charset="0"/>
              </a:rPr>
              <a:t>O</a:t>
            </a:r>
            <a:r>
              <a:rPr lang="es-MX" sz="2800" b="1" baseline="-25000" dirty="0">
                <a:latin typeface="Montserrat" panose="000005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164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4008" y="229888"/>
            <a:ext cx="7287768" cy="64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s-ES" dirty="0"/>
              <a:t>Instrumentos de Medición</a:t>
            </a: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t="14188" b="14188"/>
          <a:stretch/>
        </p:blipFill>
        <p:spPr>
          <a:xfrm>
            <a:off x="7205723" y="302895"/>
            <a:ext cx="4722606" cy="4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ljimenezs\Downloads\IMG_01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24" y="937025"/>
            <a:ext cx="3703320" cy="209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jimenezs\Downloads\IMG_01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96" y="930807"/>
            <a:ext cx="3703320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jimenezs\Downloads\IMG_01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24" y="3465751"/>
            <a:ext cx="3703320" cy="20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ljimenezs\Downloads\IMG_01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96" y="3472585"/>
            <a:ext cx="3701734" cy="20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CuadroTexto"/>
          <p:cNvSpPr txBox="1"/>
          <p:nvPr/>
        </p:nvSpPr>
        <p:spPr>
          <a:xfrm>
            <a:off x="1903136" y="92459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O</a:t>
            </a:r>
            <a:r>
              <a:rPr lang="es-MX" sz="2000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6 CuadroTexto"/>
          <p:cNvSpPr txBox="1"/>
          <p:nvPr/>
        </p:nvSpPr>
        <p:spPr>
          <a:xfrm>
            <a:off x="6825992" y="101703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NO</a:t>
            </a:r>
            <a:r>
              <a:rPr lang="es-MX" sz="2000" b="1" baseline="-25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7 CuadroTexto"/>
          <p:cNvSpPr txBox="1"/>
          <p:nvPr/>
        </p:nvSpPr>
        <p:spPr>
          <a:xfrm>
            <a:off x="6719960" y="360238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CO</a:t>
            </a:r>
            <a:endParaRPr lang="es-MX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7" name="8 CuadroTexto"/>
          <p:cNvSpPr txBox="1"/>
          <p:nvPr/>
        </p:nvSpPr>
        <p:spPr>
          <a:xfrm>
            <a:off x="1999080" y="347809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SO</a:t>
            </a:r>
            <a:r>
              <a:rPr lang="es-MX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10 CuadroTexto"/>
          <p:cNvSpPr txBox="1"/>
          <p:nvPr/>
        </p:nvSpPr>
        <p:spPr>
          <a:xfrm>
            <a:off x="2553568" y="294026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Montserrat" panose="00000500000000000000" pitchFamily="2" charset="0"/>
              </a:rPr>
              <a:t>Analizadores de Gases</a:t>
            </a:r>
          </a:p>
        </p:txBody>
      </p:sp>
    </p:spTree>
    <p:extLst>
      <p:ext uri="{BB962C8B-B14F-4D97-AF65-F5344CB8AC3E}">
        <p14:creationId xmlns:p14="http://schemas.microsoft.com/office/powerpoint/2010/main" val="3228368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0e1221a5-0e22-46be-a34d-f427e8f2e969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5B4FDB0D230884A9947CF47D5C3D619" ma:contentTypeVersion="17" ma:contentTypeDescription="Crear nuevo documento." ma:contentTypeScope="" ma:versionID="f3735d912b6fe534df5de72b2ddeddf1">
  <xsd:schema xmlns:xsd="http://www.w3.org/2001/XMLSchema" xmlns:xs="http://www.w3.org/2001/XMLSchema" xmlns:p="http://schemas.microsoft.com/office/2006/metadata/properties" xmlns:ns1="http://schemas.microsoft.com/sharepoint/v3" xmlns:ns3="0e1221a5-0e22-46be-a34d-f427e8f2e969" xmlns:ns4="4193fb76-cd3e-4bd3-af21-b3674301f42d" targetNamespace="http://schemas.microsoft.com/office/2006/metadata/properties" ma:root="true" ma:fieldsID="a0f5e0680950b6095f974881a9cf8aa0" ns1:_="" ns3:_="" ns4:_="">
    <xsd:import namespace="http://schemas.microsoft.com/sharepoint/v3"/>
    <xsd:import namespace="0e1221a5-0e22-46be-a34d-f427e8f2e969"/>
    <xsd:import namespace="4193fb76-cd3e-4bd3-af21-b3674301f4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221a5-0e22-46be-a34d-f427e8f2e9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93fb76-cd3e-4bd3-af21-b3674301f4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DFB368-66ED-42B1-BF73-DC52FFC5C8B9}">
  <ds:schemaRefs>
    <ds:schemaRef ds:uri="4193fb76-cd3e-4bd3-af21-b3674301f42d"/>
    <ds:schemaRef ds:uri="http://schemas.openxmlformats.org/package/2006/metadata/core-properties"/>
    <ds:schemaRef ds:uri="http://purl.org/dc/elements/1.1/"/>
    <ds:schemaRef ds:uri="0e1221a5-0e22-46be-a34d-f427e8f2e969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sharepoint/v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4B6983F-123E-4720-AB6D-56B15BB0D0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A51484-EF1B-47B1-A40E-39D4D27850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1221a5-0e22-46be-a34d-f427e8f2e969"/>
    <ds:schemaRef ds:uri="4193fb76-cd3e-4bd3-af21-b3674301f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840</Words>
  <Application>Microsoft Office PowerPoint</Application>
  <PresentationFormat>Widescreen</PresentationFormat>
  <Paragraphs>101</Paragraphs>
  <Slides>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Montserrat SemiBold</vt:lpstr>
      <vt:lpstr>Wingdings</vt:lpstr>
      <vt:lpstr>Arial</vt:lpstr>
      <vt:lpstr>Montserrat</vt:lpstr>
      <vt:lpstr>Tema de Office</vt:lpstr>
      <vt:lpstr>Acrobat Document</vt:lpstr>
      <vt:lpstr>VERIFICACIÓN DEL CUMPLIMIENTO DE LAS MEDIAS DE ASEGURAMIENTO DE LA CALIDAD E INSPECCIONES A LAS ESTACIONES DE MONITOREO.  PROCURADURÍA FEDERAL DE PROTECCIÓN AL AMBIENTE </vt:lpstr>
      <vt:lpstr>Temas</vt:lpstr>
      <vt:lpstr>Recomendación CNDH</vt:lpstr>
      <vt:lpstr>Normas Aplicables</vt:lpstr>
      <vt:lpstr>PowerPoint Presentation</vt:lpstr>
      <vt:lpstr>Instrumentos de Medición</vt:lpstr>
      <vt:lpstr>Instrumentos de Medición</vt:lpstr>
      <vt:lpstr>Instrumentos de Medición</vt:lpstr>
      <vt:lpstr>Instrumentos de Medición</vt:lpstr>
      <vt:lpstr>Instrumentos de Medición</vt:lpstr>
      <vt:lpstr>Instrumentos de Medición</vt:lpstr>
      <vt:lpstr>Calibración Calibrador  de Dilución Dinámico </vt:lpstr>
      <vt:lpstr>Calibración Calibrador  del Generador de Ozono </vt:lpstr>
      <vt:lpstr>Instrumentos de Medición</vt:lpstr>
      <vt:lpstr>Tanque de Gas – Mezcla de Gases</vt:lpstr>
      <vt:lpstr>Certificado Trazabilidad  Gas o Mezcla de Gases </vt:lpstr>
      <vt:lpstr>Certificado Trazabilidad  Gas o Mezcla de Gases </vt:lpstr>
      <vt:lpstr>Estación de Monitoreo Aguascalientes</vt:lpstr>
      <vt:lpstr>Estación de Monitoreo Baja California</vt:lpstr>
      <vt:lpstr>Estación de Monitoreo Guanajuato</vt:lpstr>
      <vt:lpstr>Estación de Monitoreo México</vt:lpstr>
      <vt:lpstr>Estación de Monitoreo Nayarit</vt:lpstr>
      <vt:lpstr>Estación de Monitoreo Puebla</vt:lpstr>
      <vt:lpstr>Estación de Monitoreo Ciudad de México</vt:lpstr>
      <vt:lpstr>Estaciones de Monitoreo Durango, Hidalgo,  Jalisco, México, Nayarit, Oaxaca,  Puebla, CDMX, Aguascalientes, Michoacán y Nuevo León</vt:lpstr>
      <vt:lpstr>Estación de Monitoreo Baja California</vt:lpstr>
      <vt:lpstr>Estación de Monitoreo Chihuahua</vt:lpstr>
      <vt:lpstr>Estación de Monitoreo Guanajuato</vt:lpstr>
      <vt:lpstr>Estación de Monitoreo Querétaro</vt:lpstr>
      <vt:lpstr>Estación de Monitoreo San Luis Potosí</vt:lpstr>
      <vt:lpstr>Inspecciones</vt:lpstr>
      <vt:lpstr>Inspecciones</vt:lpstr>
      <vt:lpstr>Sistema de Monitoreo de la Calidad del Aire</vt:lpstr>
      <vt:lpstr>Sistema de Monitoreo de la Calidad del Aire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PRESENTACIÓN</dc:title>
  <dc:creator>Microsoft Office User</dc:creator>
  <cp:lastModifiedBy>Jose Luis palacios glez</cp:lastModifiedBy>
  <cp:revision>25</cp:revision>
  <cp:lastPrinted>2023-01-19T03:36:20Z</cp:lastPrinted>
  <dcterms:created xsi:type="dcterms:W3CDTF">2018-12-04T03:27:02Z</dcterms:created>
  <dcterms:modified xsi:type="dcterms:W3CDTF">2023-01-19T13:30:13Z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0x01010095B4FDB0D230884A9947CF47D5C3D619</vt:lpwstr>
  </property>
</Properties>
</file>