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806" r:id="rId2"/>
  </p:sldMasterIdLst>
  <p:notesMasterIdLst>
    <p:notesMasterId r:id="rId38"/>
  </p:notesMasterIdLst>
  <p:sldIdLst>
    <p:sldId id="259" r:id="rId3"/>
    <p:sldId id="348" r:id="rId4"/>
    <p:sldId id="368" r:id="rId5"/>
    <p:sldId id="362" r:id="rId6"/>
    <p:sldId id="363" r:id="rId7"/>
    <p:sldId id="364" r:id="rId8"/>
    <p:sldId id="365" r:id="rId9"/>
    <p:sldId id="366" r:id="rId10"/>
    <p:sldId id="367" r:id="rId11"/>
    <p:sldId id="262" r:id="rId12"/>
    <p:sldId id="307" r:id="rId13"/>
    <p:sldId id="341" r:id="rId14"/>
    <p:sldId id="342" r:id="rId15"/>
    <p:sldId id="346" r:id="rId16"/>
    <p:sldId id="318" r:id="rId17"/>
    <p:sldId id="354" r:id="rId18"/>
    <p:sldId id="335" r:id="rId19"/>
    <p:sldId id="321" r:id="rId20"/>
    <p:sldId id="345" r:id="rId21"/>
    <p:sldId id="350" r:id="rId22"/>
    <p:sldId id="349" r:id="rId23"/>
    <p:sldId id="358" r:id="rId24"/>
    <p:sldId id="359" r:id="rId25"/>
    <p:sldId id="356" r:id="rId26"/>
    <p:sldId id="357" r:id="rId27"/>
    <p:sldId id="355" r:id="rId28"/>
    <p:sldId id="352" r:id="rId29"/>
    <p:sldId id="360" r:id="rId30"/>
    <p:sldId id="330" r:id="rId31"/>
    <p:sldId id="351" r:id="rId32"/>
    <p:sldId id="275" r:id="rId33"/>
    <p:sldId id="292" r:id="rId34"/>
    <p:sldId id="294" r:id="rId35"/>
    <p:sldId id="369" r:id="rId36"/>
    <p:sldId id="272" r:id="rId37"/>
  </p:sldIdLst>
  <p:sldSz cx="9144000" cy="5143500" type="screen16x9"/>
  <p:notesSz cx="6858000" cy="9144000"/>
  <p:embeddedFontLst>
    <p:embeddedFont>
      <p:font typeface="Poppins ExtraBold" panose="020B0604020202020204" pitchFamily="50" charset="0"/>
      <p:bold r:id="rId39"/>
      <p:boldItalic r:id="rId40"/>
    </p:embeddedFont>
    <p:embeddedFont>
      <p:font typeface="Poppins" panose="020B0604020202020204" pitchFamily="50"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Arial Rounded MT Bold" panose="020F0704030504030204" pitchFamily="34" charset="0"/>
      <p:regular r:id="rId49"/>
    </p:embeddedFont>
    <p:embeddedFont>
      <p:font typeface="MS PGothic" panose="020B0600070205080204" pitchFamily="34" charset="-128"/>
      <p:regular r:id="rId50"/>
    </p:embeddedFont>
    <p:embeddedFont>
      <p:font typeface="Branding SF Medium" panose="020B0604020202020204" charset="0"/>
      <p:regular r:id="rId51"/>
    </p:embeddedFont>
  </p:embeddedFontLst>
  <p:defaultTextStyle>
    <a:defPPr>
      <a:defRPr lang="es-MX"/>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1620">
          <p15:clr>
            <a:srgbClr val="A4A3A4"/>
          </p15:clr>
        </p15:guide>
        <p15:guide id="2" orient="horz" pos="397">
          <p15:clr>
            <a:srgbClr val="A4A3A4"/>
          </p15:clr>
        </p15:guide>
        <p15:guide id="3" orient="horz" pos="737">
          <p15:clr>
            <a:srgbClr val="A4A3A4"/>
          </p15:clr>
        </p15:guide>
        <p15:guide id="4" orient="horz" pos="976">
          <p15:clr>
            <a:srgbClr val="A4A3A4"/>
          </p15:clr>
        </p15:guide>
        <p15:guide id="5" pos="2880">
          <p15:clr>
            <a:srgbClr val="A4A3A4"/>
          </p15:clr>
        </p15:guide>
        <p15:guide id="6" pos="454">
          <p15:clr>
            <a:srgbClr val="A4A3A4"/>
          </p15:clr>
        </p15:guide>
        <p15:guide id="7" pos="530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F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404" autoAdjust="0"/>
  </p:normalViewPr>
  <p:slideViewPr>
    <p:cSldViewPr snapToGrid="0">
      <p:cViewPr varScale="1">
        <p:scale>
          <a:sx n="109" d="100"/>
          <a:sy n="109" d="100"/>
        </p:scale>
        <p:origin x="706" y="86"/>
      </p:cViewPr>
      <p:guideLst>
        <p:guide orient="horz" pos="1620"/>
        <p:guide orient="horz" pos="397"/>
        <p:guide orient="horz" pos="737"/>
        <p:guide orient="horz" pos="976"/>
        <p:guide pos="2880"/>
        <p:guide pos="454"/>
        <p:guide pos="530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6.xml"/><Relationship Id="rId51"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font" Target="fonts/font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s>
</file>

<file path=ppt/charts/_rels/chart1.xml.rels><?xml version="1.0" encoding="UTF-8" standalone="yes"?>
<Relationships xmlns="http://schemas.openxmlformats.org/package/2006/relationships"><Relationship Id="rId3" Type="http://schemas.openxmlformats.org/officeDocument/2006/relationships/oleObject" Target="https://cleanairinstitute-my.sharepoint.com/personal/nrestrepo_cleanairinstitute_org/Documents/20220630-PIGECA%20Nuevo%20Le&#243;n/Reuniones/9.Misi&#243;n%20Oct31-Nov4/4.Industria/Datos%20inventario%20de%20emision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cleanairinstitute-my.sharepoint.com/personal/nrestrepo_cleanairinstitute_org/Documents/20220630-PIGECA%20Nuevo%20Le&#243;n/Reuniones/9.Misi&#243;n%20Oct31-Nov4/4.Industria/Datos%20inventario%20de%20emision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cleanairinstitute-my.sharepoint.com/personal/nrestrepo_cleanairinstitute_org/Documents/20220630-PIGECA%20Nuevo%20Le&#243;n/Reuniones/9.Misi&#243;n%20Oct31-Nov4/4.Industria/Datos%20inventario%20de%20emision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cleanairinstitute-my.sharepoint.com/personal/nrestrepo_cleanairinstitute_org/Documents/20220630-PIGECA%20Nuevo%20Le&#243;n/Reuniones/9.Misi&#243;n%20Oct31-Nov4/4.Industria/Datos%20inventario%20de%20emisione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cleanairinstitute-my.sharepoint.com/personal/nrestrepo_cleanairinstitute_org/Documents/20220630-PIGECA%20Nuevo%20Le&#243;n/Reuniones/9.Misi&#243;n%20Oct31-Nov4/4.Industria/Datos%20inventario%20de%20emisione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cleanairinstitute-my.sharepoint.com/personal/nrestrepo_cleanairinstitute_org/Documents/20220630-PIGECA%20Nuevo%20Le&#243;n/Reuniones/9.Misi&#243;n%20Oct31-Nov4/4.Industria/Datos%20inventario%20de%20emisione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MX" dirty="0"/>
              <a:t> PM</a:t>
            </a:r>
            <a:r>
              <a:rPr lang="es-MX" sz="1100" dirty="0"/>
              <a:t>10</a:t>
            </a:r>
            <a:r>
              <a:rPr lang="es-MX" dirty="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MX"/>
        </a:p>
      </c:txPr>
    </c:title>
    <c:autoTitleDeleted val="0"/>
    <c:plotArea>
      <c:layout/>
      <c:barChart>
        <c:barDir val="bar"/>
        <c:grouping val="clustered"/>
        <c:varyColors val="0"/>
        <c:ser>
          <c:idx val="0"/>
          <c:order val="0"/>
          <c:tx>
            <c:strRef>
              <c:f>'Sheet1 (2)'!$AH$15</c:f>
              <c:strCache>
                <c:ptCount val="1"/>
                <c:pt idx="0">
                  <c:v> PM10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 (2)'!$AG$16:$AG$25</c:f>
              <c:strCache>
                <c:ptCount val="10"/>
                <c:pt idx="0">
                  <c:v>Petróleo y petroquímica</c:v>
                </c:pt>
                <c:pt idx="1">
                  <c:v>Metalúrgica (incluye la siderúrgica)</c:v>
                </c:pt>
                <c:pt idx="2">
                  <c:v>Química</c:v>
                </c:pt>
                <c:pt idx="3">
                  <c:v>Automotriz</c:v>
                </c:pt>
                <c:pt idx="4">
                  <c:v>Fabricación de productos a base de minerales no metálicos</c:v>
                </c:pt>
                <c:pt idx="5">
                  <c:v>Vidrio</c:v>
                </c:pt>
                <c:pt idx="6">
                  <c:v>Minería de minerales metálicos y no metálicos, excepto petróleo y gas</c:v>
                </c:pt>
                <c:pt idx="7">
                  <c:v>Industria alimentaria</c:v>
                </c:pt>
                <c:pt idx="8">
                  <c:v>Cemento y cal </c:v>
                </c:pt>
                <c:pt idx="9">
                  <c:v>Generación de energía eléctrica</c:v>
                </c:pt>
              </c:strCache>
            </c:strRef>
          </c:cat>
          <c:val>
            <c:numRef>
              <c:f>'Sheet1 (2)'!$AI$16:$AI$25</c:f>
              <c:numCache>
                <c:formatCode>0%</c:formatCode>
                <c:ptCount val="10"/>
                <c:pt idx="0">
                  <c:v>0.21935591369019894</c:v>
                </c:pt>
                <c:pt idx="1">
                  <c:v>0.16456530842916925</c:v>
                </c:pt>
                <c:pt idx="2">
                  <c:v>0.14246354128053482</c:v>
                </c:pt>
                <c:pt idx="3">
                  <c:v>9.4288913287741985E-2</c:v>
                </c:pt>
                <c:pt idx="4">
                  <c:v>5.3858484798152202E-2</c:v>
                </c:pt>
                <c:pt idx="5">
                  <c:v>5.301498100737119E-2</c:v>
                </c:pt>
                <c:pt idx="6">
                  <c:v>4.7490105166886815E-2</c:v>
                </c:pt>
                <c:pt idx="7">
                  <c:v>4.658477393167805E-2</c:v>
                </c:pt>
                <c:pt idx="8">
                  <c:v>4.2321863760049372E-2</c:v>
                </c:pt>
                <c:pt idx="9">
                  <c:v>2.3881948914117379E-2</c:v>
                </c:pt>
              </c:numCache>
            </c:numRef>
          </c:val>
          <c:extLst>
            <c:ext xmlns:c16="http://schemas.microsoft.com/office/drawing/2014/chart" uri="{C3380CC4-5D6E-409C-BE32-E72D297353CC}">
              <c16:uniqueId val="{00000000-1E54-4CE5-8D5C-04F3188F26F0}"/>
            </c:ext>
          </c:extLst>
        </c:ser>
        <c:dLbls>
          <c:dLblPos val="outEnd"/>
          <c:showLegendKey val="0"/>
          <c:showVal val="1"/>
          <c:showCatName val="0"/>
          <c:showSerName val="0"/>
          <c:showPercent val="0"/>
          <c:showBubbleSize val="0"/>
        </c:dLbls>
        <c:gapWidth val="182"/>
        <c:axId val="1048297088"/>
        <c:axId val="1048307488"/>
      </c:barChart>
      <c:catAx>
        <c:axId val="104829708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1048307488"/>
        <c:crosses val="autoZero"/>
        <c:auto val="1"/>
        <c:lblAlgn val="ctr"/>
        <c:lblOffset val="100"/>
        <c:noMultiLvlLbl val="0"/>
      </c:catAx>
      <c:valAx>
        <c:axId val="1048307488"/>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0482970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MX" dirty="0"/>
              <a:t> PM</a:t>
            </a:r>
            <a:r>
              <a:rPr lang="es-MX" sz="1100" dirty="0"/>
              <a:t>2.5</a:t>
            </a:r>
            <a:r>
              <a:rPr lang="es-MX" dirty="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MX"/>
        </a:p>
      </c:txPr>
    </c:title>
    <c:autoTitleDeleted val="0"/>
    <c:plotArea>
      <c:layout/>
      <c:barChart>
        <c:barDir val="bar"/>
        <c:grouping val="clustered"/>
        <c:varyColors val="0"/>
        <c:ser>
          <c:idx val="0"/>
          <c:order val="0"/>
          <c:tx>
            <c:strRef>
              <c:f>'Sheet1 (2)'!$AI$28</c:f>
              <c:strCache>
                <c:ptCount val="1"/>
                <c:pt idx="0">
                  <c:v> PM2.5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 (2)'!$AG$29:$AG$38</c:f>
              <c:strCache>
                <c:ptCount val="10"/>
                <c:pt idx="0">
                  <c:v>Petróleo y petroquímica</c:v>
                </c:pt>
                <c:pt idx="1">
                  <c:v>Metalúrgica (incluye la siderúrgica)</c:v>
                </c:pt>
                <c:pt idx="2">
                  <c:v>Química</c:v>
                </c:pt>
                <c:pt idx="3">
                  <c:v>Automotriz</c:v>
                </c:pt>
                <c:pt idx="4">
                  <c:v>Fabricación de productos a base de minerales no metálicos</c:v>
                </c:pt>
                <c:pt idx="5">
                  <c:v>Vidrio</c:v>
                </c:pt>
                <c:pt idx="6">
                  <c:v>Minería de minerales metálicos y no metálicos, excepto petróleo y gas</c:v>
                </c:pt>
                <c:pt idx="7">
                  <c:v>Industria alimentaria</c:v>
                </c:pt>
                <c:pt idx="8">
                  <c:v>Cemento y cal </c:v>
                </c:pt>
                <c:pt idx="9">
                  <c:v>Generación de energía eléctrica</c:v>
                </c:pt>
              </c:strCache>
            </c:strRef>
          </c:cat>
          <c:val>
            <c:numRef>
              <c:f>'Sheet1 (2)'!$AI$29:$AI$38</c:f>
              <c:numCache>
                <c:formatCode>0%</c:formatCode>
                <c:ptCount val="10"/>
                <c:pt idx="0">
                  <c:v>0.21328365126761345</c:v>
                </c:pt>
                <c:pt idx="1">
                  <c:v>0.18288894194692909</c:v>
                </c:pt>
                <c:pt idx="2">
                  <c:v>0.12896762033123463</c:v>
                </c:pt>
                <c:pt idx="3">
                  <c:v>7.9598599259479319E-2</c:v>
                </c:pt>
                <c:pt idx="4">
                  <c:v>5.6015203368379951E-2</c:v>
                </c:pt>
                <c:pt idx="5">
                  <c:v>5.0249306118654018E-2</c:v>
                </c:pt>
                <c:pt idx="6">
                  <c:v>2.9101294350385044E-2</c:v>
                </c:pt>
                <c:pt idx="7">
                  <c:v>5.223558258941214E-2</c:v>
                </c:pt>
                <c:pt idx="8">
                  <c:v>3.9706552860125935E-2</c:v>
                </c:pt>
                <c:pt idx="9">
                  <c:v>3.6498927187727175E-2</c:v>
                </c:pt>
              </c:numCache>
            </c:numRef>
          </c:val>
          <c:extLst>
            <c:ext xmlns:c16="http://schemas.microsoft.com/office/drawing/2014/chart" uri="{C3380CC4-5D6E-409C-BE32-E72D297353CC}">
              <c16:uniqueId val="{00000000-11CA-4D9A-BCF6-FE8BF5EB36CF}"/>
            </c:ext>
          </c:extLst>
        </c:ser>
        <c:dLbls>
          <c:dLblPos val="outEnd"/>
          <c:showLegendKey val="0"/>
          <c:showVal val="1"/>
          <c:showCatName val="0"/>
          <c:showSerName val="0"/>
          <c:showPercent val="0"/>
          <c:showBubbleSize val="0"/>
        </c:dLbls>
        <c:gapWidth val="182"/>
        <c:axId val="1048297088"/>
        <c:axId val="1048307488"/>
      </c:barChart>
      <c:catAx>
        <c:axId val="104829708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1048307488"/>
        <c:crosses val="autoZero"/>
        <c:auto val="1"/>
        <c:lblAlgn val="ctr"/>
        <c:lblOffset val="100"/>
        <c:noMultiLvlLbl val="0"/>
      </c:catAx>
      <c:valAx>
        <c:axId val="1048307488"/>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0482970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MX" dirty="0"/>
              <a:t> NO</a:t>
            </a:r>
            <a:r>
              <a:rPr lang="es-MX" sz="1000" dirty="0"/>
              <a:t>X</a:t>
            </a:r>
            <a:r>
              <a:rPr lang="es-MX" dirty="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MX"/>
        </a:p>
      </c:txPr>
    </c:title>
    <c:autoTitleDeleted val="0"/>
    <c:plotArea>
      <c:layout/>
      <c:barChart>
        <c:barDir val="bar"/>
        <c:grouping val="clustered"/>
        <c:varyColors val="0"/>
        <c:ser>
          <c:idx val="0"/>
          <c:order val="0"/>
          <c:tx>
            <c:strRef>
              <c:f>'Sheet1 (2)'!$AI$41</c:f>
              <c:strCache>
                <c:ptCount val="1"/>
                <c:pt idx="0">
                  <c:v> NOX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 (2)'!$AG$42:$AG$51</c:f>
              <c:strCache>
                <c:ptCount val="10"/>
                <c:pt idx="0">
                  <c:v>Vidrio</c:v>
                </c:pt>
                <c:pt idx="1">
                  <c:v>Cemento y cal </c:v>
                </c:pt>
                <c:pt idx="2">
                  <c:v>Petróleo y petroquímica</c:v>
                </c:pt>
                <c:pt idx="3">
                  <c:v>Comercio al por menor en tiendas de autoservicio y departamentales</c:v>
                </c:pt>
                <c:pt idx="4">
                  <c:v>Generación de energía eléctrica</c:v>
                </c:pt>
                <c:pt idx="5">
                  <c:v>Química</c:v>
                </c:pt>
                <c:pt idx="6">
                  <c:v>Industria del papel</c:v>
                </c:pt>
                <c:pt idx="7">
                  <c:v>Metalúrgica (incluye la siderúrgica)</c:v>
                </c:pt>
                <c:pt idx="8">
                  <c:v>Fabricación de productos metálicos</c:v>
                </c:pt>
                <c:pt idx="9">
                  <c:v>Industria alimentaria</c:v>
                </c:pt>
              </c:strCache>
            </c:strRef>
          </c:cat>
          <c:val>
            <c:numRef>
              <c:f>'Sheet1 (2)'!$AI$42:$AI$51</c:f>
              <c:numCache>
                <c:formatCode>0%</c:formatCode>
                <c:ptCount val="10"/>
                <c:pt idx="0">
                  <c:v>0.17817602114755948</c:v>
                </c:pt>
                <c:pt idx="1">
                  <c:v>0.1680006224745848</c:v>
                </c:pt>
                <c:pt idx="2">
                  <c:v>0.1194904570546747</c:v>
                </c:pt>
                <c:pt idx="3">
                  <c:v>7.570012031622092E-2</c:v>
                </c:pt>
                <c:pt idx="4">
                  <c:v>7.1660157925841766E-2</c:v>
                </c:pt>
                <c:pt idx="5">
                  <c:v>7.1181607049160378E-2</c:v>
                </c:pt>
                <c:pt idx="6">
                  <c:v>5.8007604911440865E-2</c:v>
                </c:pt>
                <c:pt idx="7">
                  <c:v>5.1721010040489228E-2</c:v>
                </c:pt>
                <c:pt idx="8">
                  <c:v>5.0090853304866616E-2</c:v>
                </c:pt>
                <c:pt idx="9">
                  <c:v>3.827187257778799E-2</c:v>
                </c:pt>
              </c:numCache>
            </c:numRef>
          </c:val>
          <c:extLst>
            <c:ext xmlns:c16="http://schemas.microsoft.com/office/drawing/2014/chart" uri="{C3380CC4-5D6E-409C-BE32-E72D297353CC}">
              <c16:uniqueId val="{00000000-CFD3-4E75-8458-3599728D3DCA}"/>
            </c:ext>
          </c:extLst>
        </c:ser>
        <c:dLbls>
          <c:dLblPos val="outEnd"/>
          <c:showLegendKey val="0"/>
          <c:showVal val="1"/>
          <c:showCatName val="0"/>
          <c:showSerName val="0"/>
          <c:showPercent val="0"/>
          <c:showBubbleSize val="0"/>
        </c:dLbls>
        <c:gapWidth val="182"/>
        <c:axId val="1048297088"/>
        <c:axId val="1048307488"/>
      </c:barChart>
      <c:catAx>
        <c:axId val="104829708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1048307488"/>
        <c:crosses val="autoZero"/>
        <c:auto val="1"/>
        <c:lblAlgn val="ctr"/>
        <c:lblOffset val="100"/>
        <c:noMultiLvlLbl val="0"/>
      </c:catAx>
      <c:valAx>
        <c:axId val="1048307488"/>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0482970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MX" dirty="0"/>
              <a:t> SO</a:t>
            </a:r>
            <a:r>
              <a:rPr lang="es-MX" sz="1100" dirty="0"/>
              <a:t>2</a:t>
            </a:r>
            <a:r>
              <a:rPr lang="es-MX" dirty="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MX"/>
        </a:p>
      </c:txPr>
    </c:title>
    <c:autoTitleDeleted val="0"/>
    <c:plotArea>
      <c:layout/>
      <c:barChart>
        <c:barDir val="bar"/>
        <c:grouping val="clustered"/>
        <c:varyColors val="0"/>
        <c:ser>
          <c:idx val="0"/>
          <c:order val="0"/>
          <c:tx>
            <c:strRef>
              <c:f>'Sheet1 (2)'!$AI$54</c:f>
              <c:strCache>
                <c:ptCount val="1"/>
                <c:pt idx="0">
                  <c:v> SO2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 (2)'!$AG$55:$AG$64</c:f>
              <c:strCache>
                <c:ptCount val="10"/>
                <c:pt idx="0">
                  <c:v>Petróleo y petroquímica</c:v>
                </c:pt>
                <c:pt idx="1">
                  <c:v>Química</c:v>
                </c:pt>
                <c:pt idx="2">
                  <c:v>Vidrio</c:v>
                </c:pt>
                <c:pt idx="3">
                  <c:v>Cemento y cal </c:v>
                </c:pt>
                <c:pt idx="4">
                  <c:v>Industria alimentaria</c:v>
                </c:pt>
                <c:pt idx="5">
                  <c:v>Metalúrgica (incluye la siderúrgica)</c:v>
                </c:pt>
                <c:pt idx="6">
                  <c:v>Fabricación de productos derivados del petróleo y del carbón</c:v>
                </c:pt>
                <c:pt idx="7">
                  <c:v>Celulosa y papel</c:v>
                </c:pt>
                <c:pt idx="8">
                  <c:v>Curtido y acabado de cuero y piel, y fabricación de productos de cuero, piel y materiales sucedáneos</c:v>
                </c:pt>
                <c:pt idx="9">
                  <c:v>Manejo de residuos y servicios de remediación</c:v>
                </c:pt>
              </c:strCache>
            </c:strRef>
          </c:cat>
          <c:val>
            <c:numRef>
              <c:f>'Sheet1 (2)'!$AI$55:$AI$64</c:f>
              <c:numCache>
                <c:formatCode>0%</c:formatCode>
                <c:ptCount val="10"/>
                <c:pt idx="0">
                  <c:v>0.70678052339108044</c:v>
                </c:pt>
                <c:pt idx="1">
                  <c:v>0.12762137243239186</c:v>
                </c:pt>
                <c:pt idx="2">
                  <c:v>5.1782417170264688E-2</c:v>
                </c:pt>
                <c:pt idx="3">
                  <c:v>5.080591984231949E-2</c:v>
                </c:pt>
                <c:pt idx="4">
                  <c:v>3.6842825271714473E-2</c:v>
                </c:pt>
                <c:pt idx="5">
                  <c:v>1.5602970071861989E-2</c:v>
                </c:pt>
                <c:pt idx="6">
                  <c:v>1.9750580930527431E-3</c:v>
                </c:pt>
                <c:pt idx="7">
                  <c:v>1.9701952445710428E-3</c:v>
                </c:pt>
                <c:pt idx="8">
                  <c:v>1.4902065926352859E-3</c:v>
                </c:pt>
                <c:pt idx="9">
                  <c:v>9.4250189719950988E-4</c:v>
                </c:pt>
              </c:numCache>
            </c:numRef>
          </c:val>
          <c:extLst>
            <c:ext xmlns:c16="http://schemas.microsoft.com/office/drawing/2014/chart" uri="{C3380CC4-5D6E-409C-BE32-E72D297353CC}">
              <c16:uniqueId val="{00000000-364C-4958-AFAC-A3A9EE935C5F}"/>
            </c:ext>
          </c:extLst>
        </c:ser>
        <c:dLbls>
          <c:dLblPos val="outEnd"/>
          <c:showLegendKey val="0"/>
          <c:showVal val="1"/>
          <c:showCatName val="0"/>
          <c:showSerName val="0"/>
          <c:showPercent val="0"/>
          <c:showBubbleSize val="0"/>
        </c:dLbls>
        <c:gapWidth val="182"/>
        <c:axId val="1048297088"/>
        <c:axId val="1048307488"/>
      </c:barChart>
      <c:catAx>
        <c:axId val="104829708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1048307488"/>
        <c:crosses val="autoZero"/>
        <c:auto val="1"/>
        <c:lblAlgn val="ctr"/>
        <c:lblOffset val="100"/>
        <c:noMultiLvlLbl val="0"/>
      </c:catAx>
      <c:valAx>
        <c:axId val="1048307488"/>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0482970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MX"/>
        </a:p>
      </c:txPr>
    </c:title>
    <c:autoTitleDeleted val="0"/>
    <c:plotArea>
      <c:layout/>
      <c:barChart>
        <c:barDir val="bar"/>
        <c:grouping val="clustered"/>
        <c:varyColors val="0"/>
        <c:ser>
          <c:idx val="0"/>
          <c:order val="0"/>
          <c:tx>
            <c:strRef>
              <c:f>'Sheet1 (2)'!$AH$93</c:f>
              <c:strCache>
                <c:ptCount val="1"/>
                <c:pt idx="0">
                  <c:v> COV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 (2)'!$AG$94:$AG$103</c:f>
              <c:strCache>
                <c:ptCount val="10"/>
                <c:pt idx="0">
                  <c:v>Química</c:v>
                </c:pt>
                <c:pt idx="1">
                  <c:v>Comercio al por mayor de materias primas agropecuarias y forestales, para la industria, y materiales de desecho</c:v>
                </c:pt>
                <c:pt idx="2">
                  <c:v>Fabricación de productos metálicos</c:v>
                </c:pt>
                <c:pt idx="3">
                  <c:v>Petróleo y petroquímica</c:v>
                </c:pt>
                <c:pt idx="4">
                  <c:v>Industria química</c:v>
                </c:pt>
                <c:pt idx="5">
                  <c:v>Pinturas y tintas </c:v>
                </c:pt>
                <c:pt idx="6">
                  <c:v>Metalúrgica (incluye la siderúrgica)</c:v>
                </c:pt>
                <c:pt idx="7">
                  <c:v>Automotriz</c:v>
                </c:pt>
                <c:pt idx="8">
                  <c:v>Industria del papel</c:v>
                </c:pt>
                <c:pt idx="9">
                  <c:v>Vidrio</c:v>
                </c:pt>
              </c:strCache>
            </c:strRef>
          </c:cat>
          <c:val>
            <c:numRef>
              <c:f>'Sheet1 (2)'!$AI$94:$AI$103</c:f>
              <c:numCache>
                <c:formatCode>0%</c:formatCode>
                <c:ptCount val="10"/>
                <c:pt idx="0">
                  <c:v>0.26246140848864291</c:v>
                </c:pt>
                <c:pt idx="1">
                  <c:v>0.26014725359912333</c:v>
                </c:pt>
                <c:pt idx="2">
                  <c:v>0.17404837215223287</c:v>
                </c:pt>
                <c:pt idx="3">
                  <c:v>6.7166535066680577E-2</c:v>
                </c:pt>
                <c:pt idx="4">
                  <c:v>3.8358931858629458E-2</c:v>
                </c:pt>
                <c:pt idx="5">
                  <c:v>3.7713331181339016E-2</c:v>
                </c:pt>
                <c:pt idx="6">
                  <c:v>3.1548355160117676E-2</c:v>
                </c:pt>
                <c:pt idx="7">
                  <c:v>3.1882291218362432E-2</c:v>
                </c:pt>
                <c:pt idx="8">
                  <c:v>2.8150771120856077E-2</c:v>
                </c:pt>
                <c:pt idx="9">
                  <c:v>1.1625530819865851E-2</c:v>
                </c:pt>
              </c:numCache>
            </c:numRef>
          </c:val>
          <c:extLst>
            <c:ext xmlns:c16="http://schemas.microsoft.com/office/drawing/2014/chart" uri="{C3380CC4-5D6E-409C-BE32-E72D297353CC}">
              <c16:uniqueId val="{00000000-F4C0-4B37-84AB-8C0743318EE8}"/>
            </c:ext>
          </c:extLst>
        </c:ser>
        <c:dLbls>
          <c:dLblPos val="outEnd"/>
          <c:showLegendKey val="0"/>
          <c:showVal val="1"/>
          <c:showCatName val="0"/>
          <c:showSerName val="0"/>
          <c:showPercent val="0"/>
          <c:showBubbleSize val="0"/>
        </c:dLbls>
        <c:gapWidth val="182"/>
        <c:axId val="1048297088"/>
        <c:axId val="1048307488"/>
      </c:barChart>
      <c:catAx>
        <c:axId val="104829708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1048307488"/>
        <c:crosses val="autoZero"/>
        <c:auto val="1"/>
        <c:lblAlgn val="ctr"/>
        <c:lblOffset val="100"/>
        <c:noMultiLvlLbl val="0"/>
      </c:catAx>
      <c:valAx>
        <c:axId val="1048307488"/>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0482970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MX" dirty="0"/>
              <a:t> CO</a:t>
            </a:r>
            <a:r>
              <a:rPr lang="es-MX" sz="1100" dirty="0"/>
              <a:t>2eq</a:t>
            </a:r>
            <a:r>
              <a:rPr lang="es-MX" dirty="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MX"/>
        </a:p>
      </c:txPr>
    </c:title>
    <c:autoTitleDeleted val="0"/>
    <c:plotArea>
      <c:layout/>
      <c:barChart>
        <c:barDir val="bar"/>
        <c:grouping val="clustered"/>
        <c:varyColors val="0"/>
        <c:ser>
          <c:idx val="0"/>
          <c:order val="0"/>
          <c:tx>
            <c:strRef>
              <c:f>'Sheet1 (2)'!$AI$171</c:f>
              <c:strCache>
                <c:ptCount val="1"/>
                <c:pt idx="0">
                  <c:v> CO2eq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 (2)'!$AG$172:$AG$181</c:f>
              <c:strCache>
                <c:ptCount val="10"/>
                <c:pt idx="0">
                  <c:v>Petróleo y petroquímica</c:v>
                </c:pt>
                <c:pt idx="1">
                  <c:v>Generación de energía eléctrica</c:v>
                </c:pt>
                <c:pt idx="2">
                  <c:v>Cemento y cal </c:v>
                </c:pt>
                <c:pt idx="3">
                  <c:v>Metalúrgica (incluye la siderúrgica)</c:v>
                </c:pt>
                <c:pt idx="4">
                  <c:v>Comercio al por menor en tiendas de autoservicio y departamentales</c:v>
                </c:pt>
                <c:pt idx="5">
                  <c:v>Química</c:v>
                </c:pt>
                <c:pt idx="6">
                  <c:v>Industria del papel</c:v>
                </c:pt>
                <c:pt idx="7">
                  <c:v>Fabricación de productos metálicos</c:v>
                </c:pt>
                <c:pt idx="8">
                  <c:v>Industria alimentaria</c:v>
                </c:pt>
                <c:pt idx="9">
                  <c:v>Fabricación de productos a base de minerales no metálicos</c:v>
                </c:pt>
              </c:strCache>
            </c:strRef>
          </c:cat>
          <c:val>
            <c:numRef>
              <c:f>'Sheet1 (2)'!$AI$172:$AI$181</c:f>
              <c:numCache>
                <c:formatCode>0%</c:formatCode>
                <c:ptCount val="10"/>
                <c:pt idx="0">
                  <c:v>0.1469173247851622</c:v>
                </c:pt>
                <c:pt idx="1">
                  <c:v>0.1299663740067514</c:v>
                </c:pt>
                <c:pt idx="2">
                  <c:v>0.1018837550443772</c:v>
                </c:pt>
                <c:pt idx="3">
                  <c:v>9.2700701219655554E-2</c:v>
                </c:pt>
                <c:pt idx="4">
                  <c:v>7.6738602366626163E-2</c:v>
                </c:pt>
                <c:pt idx="5">
                  <c:v>6.6838334670541399E-2</c:v>
                </c:pt>
                <c:pt idx="6">
                  <c:v>6.0231280682162998E-2</c:v>
                </c:pt>
                <c:pt idx="7">
                  <c:v>5.8099649370412718E-2</c:v>
                </c:pt>
                <c:pt idx="8">
                  <c:v>5.1556161164008733E-2</c:v>
                </c:pt>
                <c:pt idx="9">
                  <c:v>4.7410918682840308E-2</c:v>
                </c:pt>
              </c:numCache>
            </c:numRef>
          </c:val>
          <c:extLst>
            <c:ext xmlns:c16="http://schemas.microsoft.com/office/drawing/2014/chart" uri="{C3380CC4-5D6E-409C-BE32-E72D297353CC}">
              <c16:uniqueId val="{00000000-52AB-4A77-8BE8-2E7BB77D5740}"/>
            </c:ext>
          </c:extLst>
        </c:ser>
        <c:dLbls>
          <c:dLblPos val="outEnd"/>
          <c:showLegendKey val="0"/>
          <c:showVal val="1"/>
          <c:showCatName val="0"/>
          <c:showSerName val="0"/>
          <c:showPercent val="0"/>
          <c:showBubbleSize val="0"/>
        </c:dLbls>
        <c:gapWidth val="182"/>
        <c:axId val="1048297088"/>
        <c:axId val="1048307488"/>
      </c:barChart>
      <c:catAx>
        <c:axId val="104829708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1048307488"/>
        <c:crosses val="autoZero"/>
        <c:auto val="1"/>
        <c:lblAlgn val="ctr"/>
        <c:lblOffset val="100"/>
        <c:noMultiLvlLbl val="0"/>
      </c:catAx>
      <c:valAx>
        <c:axId val="1048307488"/>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0482970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Google Shape;3;n"/>
          <p:cNvSpPr>
            <a:spLocks noGrp="1" noRot="1" noChangeAspec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27651" name="Google Shape;4;n"/>
          <p:cNvSpPr txBox="1">
            <a:spLocks noGrp="1"/>
          </p:cNvSpPr>
          <p:nvPr>
            <p:ph type="body" idx="1"/>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s-MX" altLang="es-MX">
              <a:sym typeface="Arial" panose="020B0604020202020204" pitchFamily="34" charset="0"/>
            </a:endParaRPr>
          </a:p>
        </p:txBody>
      </p:sp>
    </p:spTree>
    <p:extLst>
      <p:ext uri="{BB962C8B-B14F-4D97-AF65-F5344CB8AC3E}">
        <p14:creationId xmlns:p14="http://schemas.microsoft.com/office/powerpoint/2010/main" val="126626983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marL="914400" lvl="1"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marL="1371600" lvl="2"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marL="1828800" lvl="3"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marL="2286000" lvl="4"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2" name="Google Shape;68;gf5d1883447_0_1:notes"/>
          <p:cNvSpPr>
            <a:spLocks noGrp="1" noRot="1" noChangeAspect="1" noTextEdit="1"/>
          </p:cNvSpPr>
          <p:nvPr>
            <p:ph type="sldImg" idx="2"/>
          </p:nvPr>
        </p:nvSpPr>
        <p:spPr>
          <a:noFill/>
          <a:ln>
            <a:headEnd/>
            <a:tailEnd/>
          </a:ln>
        </p:spPr>
      </p:sp>
      <p:sp>
        <p:nvSpPr>
          <p:cNvPr id="30723" name="Google Shape;69;gf5d1883447_0_1:notes"/>
          <p:cNvSpPr txBox="1">
            <a:spLocks noGrp="1"/>
          </p:cNvSpPr>
          <p:nvPr>
            <p:ph type="body" idx="1"/>
          </p:nvPr>
        </p:nvSpPr>
        <p:spPr/>
        <p:txBody>
          <a:bodyPr/>
          <a:lstStyle/>
          <a:p>
            <a:pPr marL="0" indent="0" eaLnBrk="1" hangingPunct="1">
              <a:buSzPts val="1100"/>
            </a:pPr>
            <a:endParaRPr lang="es-MX" altLang="es-MX"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3268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6562" name="Google Shape;320;g123a2e3ba9f_0_134:notes"/>
          <p:cNvSpPr>
            <a:spLocks noGrp="1" noRot="1" noChangeAspect="1" noTextEdit="1"/>
          </p:cNvSpPr>
          <p:nvPr>
            <p:ph type="sldImg" idx="2"/>
          </p:nvPr>
        </p:nvSpPr>
        <p:spPr>
          <a:noFill/>
          <a:ln>
            <a:headEnd/>
            <a:tailEnd/>
          </a:ln>
        </p:spPr>
      </p:sp>
      <p:sp>
        <p:nvSpPr>
          <p:cNvPr id="66563" name="Google Shape;321;g123a2e3ba9f_0_134:notes"/>
          <p:cNvSpPr txBox="1">
            <a:spLocks noGrp="1"/>
          </p:cNvSpPr>
          <p:nvPr>
            <p:ph type="body" idx="1"/>
          </p:nvPr>
        </p:nvSpPr>
        <p:spPr>
          <a:noFill/>
        </p:spPr>
        <p:txBody>
          <a:bodyPr/>
          <a:lstStyle/>
          <a:p>
            <a:pPr marL="0" indent="0" eaLnBrk="1" hangingPunct="1">
              <a:buSzPts val="1100"/>
            </a:pPr>
            <a:endParaRPr lang="es-MX" altLang="es-MX"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1619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Marcador de imagen de diapositiva"/>
          <p:cNvSpPr>
            <a:spLocks noGrp="1" noRot="1" noChangeAspect="1" noTextEdit="1"/>
          </p:cNvSpPr>
          <p:nvPr>
            <p:ph type="sldImg"/>
          </p:nvPr>
        </p:nvSpPr>
        <p:spPr>
          <a:ln>
            <a:miter lim="800000"/>
            <a:headEnd/>
            <a:tailEnd/>
          </a:ln>
        </p:spPr>
      </p:sp>
      <p:sp>
        <p:nvSpPr>
          <p:cNvPr id="89091" name="2 Marcador de notas"/>
          <p:cNvSpPr txBox="1">
            <a:spLocks noGrp="1"/>
          </p:cNvSpPr>
          <p:nvPr>
            <p:ph type="body" idx="1"/>
          </p:nvPr>
        </p:nvSpPr>
        <p:spPr/>
        <p:txBody>
          <a:bodyPr/>
          <a:lstStyle/>
          <a:p>
            <a:pPr eaLnBrk="1" hangingPunct="1">
              <a:buSzPts val="1100"/>
              <a:buFont typeface="Arial" panose="020B0604020202020204" pitchFamily="34" charset="0"/>
              <a:buChar char="●"/>
            </a:pPr>
            <a:endParaRPr lang="es-MX" altLang="es-MX" sz="1100">
              <a:latin typeface="Arial" panose="020B0604020202020204" pitchFamily="34" charset="0"/>
              <a:cs typeface="Arial" panose="020B0604020202020204" pitchFamily="34" charset="0"/>
            </a:endParaRPr>
          </a:p>
        </p:txBody>
      </p:sp>
      <p:sp>
        <p:nvSpPr>
          <p:cNvPr id="89092" name="3 Marcador de número de diapositiva"/>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fld id="{34AFD412-B782-47F8-8B73-3E315FFF87F0}" type="slidenum">
              <a:rPr lang="es-MX" altLang="es-MX"/>
              <a:pPr eaLnBrk="1" hangingPunct="1"/>
              <a:t>16</a:t>
            </a:fld>
            <a:endParaRPr lang="es-MX" altLang="es-MX"/>
          </a:p>
        </p:txBody>
      </p:sp>
    </p:spTree>
    <p:extLst>
      <p:ext uri="{BB962C8B-B14F-4D97-AF65-F5344CB8AC3E}">
        <p14:creationId xmlns:p14="http://schemas.microsoft.com/office/powerpoint/2010/main" val="2831373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Marcador de imagen de diapositiva"/>
          <p:cNvSpPr>
            <a:spLocks noGrp="1" noRot="1" noChangeAspect="1" noTextEdit="1"/>
          </p:cNvSpPr>
          <p:nvPr>
            <p:ph type="sldImg"/>
          </p:nvPr>
        </p:nvSpPr>
        <p:spPr>
          <a:ln>
            <a:miter lim="800000"/>
            <a:headEnd/>
            <a:tailEnd/>
          </a:ln>
        </p:spPr>
      </p:sp>
      <p:sp>
        <p:nvSpPr>
          <p:cNvPr id="89091" name="2 Marcador de notas"/>
          <p:cNvSpPr txBox="1">
            <a:spLocks noGrp="1"/>
          </p:cNvSpPr>
          <p:nvPr>
            <p:ph type="body" idx="1"/>
          </p:nvPr>
        </p:nvSpPr>
        <p:spPr/>
        <p:txBody>
          <a:bodyPr/>
          <a:lstStyle/>
          <a:p>
            <a:pPr eaLnBrk="1" hangingPunct="1">
              <a:buSzPts val="1100"/>
              <a:buFont typeface="Arial" panose="020B0604020202020204" pitchFamily="34" charset="0"/>
              <a:buChar char="●"/>
            </a:pPr>
            <a:endParaRPr lang="es-MX" altLang="es-MX" sz="1100">
              <a:latin typeface="Arial" panose="020B0604020202020204" pitchFamily="34" charset="0"/>
              <a:cs typeface="Arial" panose="020B0604020202020204" pitchFamily="34" charset="0"/>
            </a:endParaRPr>
          </a:p>
        </p:txBody>
      </p:sp>
      <p:sp>
        <p:nvSpPr>
          <p:cNvPr id="89092" name="3 Marcador de número de diapositiva"/>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fld id="{34AFD412-B782-47F8-8B73-3E315FFF87F0}" type="slidenum">
              <a:rPr lang="es-MX" altLang="es-MX"/>
              <a:pPr eaLnBrk="1" hangingPunct="1"/>
              <a:t>17</a:t>
            </a:fld>
            <a:endParaRPr lang="es-MX" altLang="es-MX"/>
          </a:p>
        </p:txBody>
      </p:sp>
    </p:spTree>
    <p:extLst>
      <p:ext uri="{BB962C8B-B14F-4D97-AF65-F5344CB8AC3E}">
        <p14:creationId xmlns:p14="http://schemas.microsoft.com/office/powerpoint/2010/main" val="4121256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Marcador de imagen de diapositiva"/>
          <p:cNvSpPr>
            <a:spLocks noGrp="1" noRot="1" noChangeAspect="1" noTextEdit="1"/>
          </p:cNvSpPr>
          <p:nvPr>
            <p:ph type="sldImg"/>
          </p:nvPr>
        </p:nvSpPr>
        <p:spPr>
          <a:ln>
            <a:miter lim="800000"/>
            <a:headEnd/>
            <a:tailEnd/>
          </a:ln>
        </p:spPr>
      </p:sp>
      <p:sp>
        <p:nvSpPr>
          <p:cNvPr id="72707" name="2 Marcador de notas"/>
          <p:cNvSpPr txBox="1">
            <a:spLocks noGrp="1"/>
          </p:cNvSpPr>
          <p:nvPr>
            <p:ph type="body" idx="1"/>
          </p:nvPr>
        </p:nvSpPr>
        <p:spPr/>
        <p:txBody>
          <a:bodyPr/>
          <a:lstStyle/>
          <a:p>
            <a:pPr eaLnBrk="1" hangingPunct="1">
              <a:buSzPts val="1100"/>
              <a:buFont typeface="Arial" panose="020B0604020202020204" pitchFamily="34" charset="0"/>
              <a:buChar char="●"/>
            </a:pPr>
            <a:endParaRPr lang="es-MX" altLang="es-MX" sz="1100">
              <a:latin typeface="Arial" panose="020B0604020202020204" pitchFamily="34" charset="0"/>
              <a:cs typeface="Arial" panose="020B0604020202020204" pitchFamily="34" charset="0"/>
            </a:endParaRPr>
          </a:p>
        </p:txBody>
      </p:sp>
      <p:sp>
        <p:nvSpPr>
          <p:cNvPr id="72708" name="3 Marcador de número de diapositiva"/>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fld id="{6DF90D0F-7711-4419-A663-B003092D7131}" type="slidenum">
              <a:rPr lang="es-MX" altLang="es-MX"/>
              <a:pPr eaLnBrk="1" hangingPunct="1"/>
              <a:t>18</a:t>
            </a:fld>
            <a:endParaRPr lang="es-MX" altLang="es-MX"/>
          </a:p>
        </p:txBody>
      </p:sp>
    </p:spTree>
    <p:extLst>
      <p:ext uri="{BB962C8B-B14F-4D97-AF65-F5344CB8AC3E}">
        <p14:creationId xmlns:p14="http://schemas.microsoft.com/office/powerpoint/2010/main" val="1668159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3186" name="Google Shape;111;gf5d1883447_0_39:notes"/>
          <p:cNvSpPr>
            <a:spLocks noGrp="1" noRot="1" noChangeAspect="1" noTextEdit="1"/>
          </p:cNvSpPr>
          <p:nvPr>
            <p:ph type="sldImg" idx="2"/>
          </p:nvPr>
        </p:nvSpPr>
        <p:spPr>
          <a:noFill/>
          <a:ln>
            <a:headEnd/>
            <a:tailEnd/>
          </a:ln>
        </p:spPr>
      </p:sp>
      <p:sp>
        <p:nvSpPr>
          <p:cNvPr id="93187" name="Google Shape;112;gf5d1883447_0_39:notes"/>
          <p:cNvSpPr txBox="1">
            <a:spLocks noGrp="1"/>
          </p:cNvSpPr>
          <p:nvPr>
            <p:ph type="body" idx="1"/>
          </p:nvPr>
        </p:nvSpPr>
        <p:spPr/>
        <p:txBody>
          <a:bodyPr/>
          <a:lstStyle/>
          <a:p>
            <a:pPr marL="0" indent="0" eaLnBrk="1" hangingPunct="1">
              <a:buSzPts val="1100"/>
            </a:pPr>
            <a:endParaRPr lang="es-MX" altLang="es-MX"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5111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7282" name="Google Shape;320;g123a2e3ba9f_0_134:notes"/>
          <p:cNvSpPr>
            <a:spLocks noGrp="1" noRot="1" noChangeAspect="1" noTextEdit="1"/>
          </p:cNvSpPr>
          <p:nvPr>
            <p:ph type="sldImg" idx="2"/>
          </p:nvPr>
        </p:nvSpPr>
        <p:spPr>
          <a:noFill/>
          <a:ln>
            <a:headEnd/>
            <a:tailEnd/>
          </a:ln>
        </p:spPr>
      </p:sp>
      <p:sp>
        <p:nvSpPr>
          <p:cNvPr id="97283" name="Google Shape;321;g123a2e3ba9f_0_134:notes"/>
          <p:cNvSpPr txBox="1">
            <a:spLocks noGrp="1"/>
          </p:cNvSpPr>
          <p:nvPr>
            <p:ph type="body" idx="1"/>
          </p:nvPr>
        </p:nvSpPr>
        <p:spPr>
          <a:noFill/>
        </p:spPr>
        <p:txBody>
          <a:bodyPr/>
          <a:lstStyle/>
          <a:p>
            <a:pPr marL="0" indent="0" eaLnBrk="1" hangingPunct="1">
              <a:buSzPts val="1100"/>
            </a:pPr>
            <a:endParaRPr lang="es-MX" altLang="es-MX"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5339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9330" name="Google Shape;320;g123a2e3ba9f_0_134:notes"/>
          <p:cNvSpPr>
            <a:spLocks noGrp="1" noRot="1" noChangeAspect="1" noTextEdit="1"/>
          </p:cNvSpPr>
          <p:nvPr>
            <p:ph type="sldImg" idx="2"/>
          </p:nvPr>
        </p:nvSpPr>
        <p:spPr>
          <a:noFill/>
          <a:ln>
            <a:headEnd/>
            <a:tailEnd/>
          </a:ln>
        </p:spPr>
      </p:sp>
      <p:sp>
        <p:nvSpPr>
          <p:cNvPr id="99331" name="Google Shape;321;g123a2e3ba9f_0_134:notes"/>
          <p:cNvSpPr txBox="1">
            <a:spLocks noGrp="1"/>
          </p:cNvSpPr>
          <p:nvPr>
            <p:ph type="body" idx="1"/>
          </p:nvPr>
        </p:nvSpPr>
        <p:spPr>
          <a:noFill/>
        </p:spPr>
        <p:txBody>
          <a:bodyPr/>
          <a:lstStyle/>
          <a:p>
            <a:pPr marL="0" indent="0" eaLnBrk="1" hangingPunct="1">
              <a:buSzPts val="1100"/>
            </a:pPr>
            <a:endParaRPr lang="es-MX" altLang="es-MX"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0008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f591858e07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f591858e07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61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8546" name="Google Shape;154;gf5d1883447_0_48:notes"/>
          <p:cNvSpPr>
            <a:spLocks noGrp="1" noRot="1" noChangeAspect="1" noTextEdit="1"/>
          </p:cNvSpPr>
          <p:nvPr>
            <p:ph type="sldImg" idx="2"/>
          </p:nvPr>
        </p:nvSpPr>
        <p:spPr>
          <a:noFill/>
          <a:ln>
            <a:headEnd/>
            <a:tailEnd/>
          </a:ln>
        </p:spPr>
      </p:sp>
      <p:sp>
        <p:nvSpPr>
          <p:cNvPr id="108547" name="Google Shape;155;gf5d1883447_0_48:notes"/>
          <p:cNvSpPr txBox="1">
            <a:spLocks noGrp="1"/>
          </p:cNvSpPr>
          <p:nvPr>
            <p:ph type="body" idx="1"/>
          </p:nvPr>
        </p:nvSpPr>
        <p:spPr/>
        <p:txBody>
          <a:bodyPr/>
          <a:lstStyle/>
          <a:p>
            <a:pPr marL="0" indent="0" eaLnBrk="1" hangingPunct="1">
              <a:buSzPts val="1100"/>
            </a:pPr>
            <a:endParaRPr lang="es-MX" altLang="es-MX"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8751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Google Shape;81;p:notes"/>
          <p:cNvSpPr>
            <a:spLocks noGrp="1" noRot="1" noChangeAspect="1" noTextEdit="1"/>
          </p:cNvSpPr>
          <p:nvPr>
            <p:ph type="sldImg" idx="2"/>
          </p:nvPr>
        </p:nvSpPr>
        <p:spPr>
          <a:noFill/>
          <a:ln>
            <a:headEnd/>
            <a:tailEnd/>
          </a:ln>
        </p:spPr>
      </p:sp>
      <p:sp>
        <p:nvSpPr>
          <p:cNvPr id="32771" name="Google Shape;82;p:notes"/>
          <p:cNvSpPr txBox="1">
            <a:spLocks noGrp="1"/>
          </p:cNvSpPr>
          <p:nvPr>
            <p:ph type="body" idx="1"/>
          </p:nvPr>
        </p:nvSpPr>
        <p:spPr/>
        <p:txBody>
          <a:bodyPr/>
          <a:lstStyle/>
          <a:p>
            <a:pPr marL="0" indent="0" eaLnBrk="1" hangingPunct="1">
              <a:buSzPts val="1100"/>
            </a:pPr>
            <a:endParaRPr lang="es-MX" altLang="es-MX"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9804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Google Shape;81;p:notes"/>
          <p:cNvSpPr>
            <a:spLocks noGrp="1" noRot="1" noChangeAspect="1" noTextEdit="1"/>
          </p:cNvSpPr>
          <p:nvPr>
            <p:ph type="sldImg" idx="2"/>
          </p:nvPr>
        </p:nvSpPr>
        <p:spPr>
          <a:noFill/>
          <a:ln>
            <a:headEnd/>
            <a:tailEnd/>
          </a:ln>
        </p:spPr>
      </p:sp>
      <p:sp>
        <p:nvSpPr>
          <p:cNvPr id="32771" name="Google Shape;82;p:notes"/>
          <p:cNvSpPr txBox="1">
            <a:spLocks noGrp="1"/>
          </p:cNvSpPr>
          <p:nvPr>
            <p:ph type="body" idx="1"/>
          </p:nvPr>
        </p:nvSpPr>
        <p:spPr/>
        <p:txBody>
          <a:bodyPr/>
          <a:lstStyle/>
          <a:p>
            <a:pPr marL="0" indent="0" eaLnBrk="1" hangingPunct="1">
              <a:buSzPts val="1100"/>
            </a:pPr>
            <a:endParaRPr lang="es-MX" altLang="es-MX"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8186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f5d1883447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f5d1883447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0236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f5d1883447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f5d1883447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8053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f5d1883447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f5d1883447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2190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Google Shape;81;p:notes"/>
          <p:cNvSpPr>
            <a:spLocks noGrp="1" noRot="1" noChangeAspect="1" noTextEdit="1"/>
          </p:cNvSpPr>
          <p:nvPr>
            <p:ph type="sldImg" idx="2"/>
          </p:nvPr>
        </p:nvSpPr>
        <p:spPr>
          <a:noFill/>
          <a:ln>
            <a:headEnd/>
            <a:tailEnd/>
          </a:ln>
        </p:spPr>
      </p:sp>
      <p:sp>
        <p:nvSpPr>
          <p:cNvPr id="32771" name="Google Shape;82;p:notes"/>
          <p:cNvSpPr txBox="1">
            <a:spLocks noGrp="1"/>
          </p:cNvSpPr>
          <p:nvPr>
            <p:ph type="body" idx="1"/>
          </p:nvPr>
        </p:nvSpPr>
        <p:spPr/>
        <p:txBody>
          <a:bodyPr/>
          <a:lstStyle/>
          <a:p>
            <a:pPr marL="0" indent="0" eaLnBrk="1" hangingPunct="1">
              <a:buSzPts val="1100"/>
            </a:pPr>
            <a:endParaRPr lang="es-MX" altLang="es-MX"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4359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4274" name="Google Shape;81;p:notes"/>
          <p:cNvSpPr>
            <a:spLocks noGrp="1" noRot="1" noChangeAspect="1" noTextEdit="1"/>
          </p:cNvSpPr>
          <p:nvPr>
            <p:ph type="sldImg" idx="2"/>
          </p:nvPr>
        </p:nvSpPr>
        <p:spPr>
          <a:noFill/>
          <a:ln>
            <a:headEnd/>
            <a:tailEnd/>
          </a:ln>
        </p:spPr>
      </p:sp>
      <p:sp>
        <p:nvSpPr>
          <p:cNvPr id="54275" name="Google Shape;82;p:notes"/>
          <p:cNvSpPr txBox="1">
            <a:spLocks noGrp="1"/>
          </p:cNvSpPr>
          <p:nvPr>
            <p:ph type="body" idx="1"/>
          </p:nvPr>
        </p:nvSpPr>
        <p:spPr/>
        <p:txBody>
          <a:bodyPr/>
          <a:lstStyle/>
          <a:p>
            <a:pPr marL="0" indent="0" eaLnBrk="1" hangingPunct="1">
              <a:buSzPts val="1100"/>
            </a:pPr>
            <a:endParaRPr lang="es-MX" altLang="es-MX"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7374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4" name="Google Shape;111;gf5d1883447_0_39:notes"/>
          <p:cNvSpPr>
            <a:spLocks noGrp="1" noRot="1" noChangeAspect="1" noTextEdit="1"/>
          </p:cNvSpPr>
          <p:nvPr>
            <p:ph type="sldImg" idx="2"/>
          </p:nvPr>
        </p:nvSpPr>
        <p:spPr>
          <a:noFill/>
          <a:ln>
            <a:headEnd/>
            <a:tailEnd/>
          </a:ln>
        </p:spPr>
      </p:sp>
      <p:sp>
        <p:nvSpPr>
          <p:cNvPr id="64515" name="Google Shape;112;gf5d1883447_0_39:notes"/>
          <p:cNvSpPr txBox="1">
            <a:spLocks noGrp="1"/>
          </p:cNvSpPr>
          <p:nvPr>
            <p:ph type="body" idx="1"/>
          </p:nvPr>
        </p:nvSpPr>
        <p:spPr/>
        <p:txBody>
          <a:bodyPr/>
          <a:lstStyle/>
          <a:p>
            <a:pPr marL="0" indent="0" eaLnBrk="1" hangingPunct="1">
              <a:buSzPts val="1100"/>
            </a:pPr>
            <a:endParaRPr lang="es-MX" altLang="es-MX"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2750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anchor="b">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 name="Google Shape;8;p1"/>
          <p:cNvSpPr txBox="1">
            <a:spLocks noGrp="1"/>
          </p:cNvSpPr>
          <p:nvPr>
            <p:ph type="sldNum" idx="13"/>
          </p:nvPr>
        </p:nvSpPr>
        <p:spPr>
          <a:ln/>
        </p:spPr>
        <p:txBody>
          <a:bodyPr/>
          <a:lstStyle>
            <a:lvl1pPr>
              <a:defRPr/>
            </a:lvl1pPr>
          </a:lstStyle>
          <a:p>
            <a:pPr>
              <a:defRPr/>
            </a:pPr>
            <a:fld id="{DE14EB07-2103-4DA3-90DB-817D67EADB8B}" type="slidenum">
              <a:rPr lang="es-MX" altLang="es-MX"/>
              <a:pPr>
                <a:defRPr/>
              </a:pPr>
              <a:t>‹#›</a:t>
            </a:fld>
            <a:endParaRPr lang="es-MX" altLang="es-MX"/>
          </a:p>
        </p:txBody>
      </p:sp>
    </p:spTree>
    <p:extLst>
      <p:ext uri="{BB962C8B-B14F-4D97-AF65-F5344CB8AC3E}">
        <p14:creationId xmlns:p14="http://schemas.microsoft.com/office/powerpoint/2010/main" val="2602655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311700" y="1106125"/>
            <a:ext cx="8520600" cy="1963500"/>
          </a:xfrm>
          <a:prstGeom prst="rect">
            <a:avLst/>
          </a:prstGeom>
        </p:spPr>
        <p:txBody>
          <a:bodyPr spcFirstLastPara="1" anchor="b">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es-ES"/>
              <a:t>Haga clic para modificar el estilo de título del patrón</a:t>
            </a:r>
            <a:endParaRP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 name="Google Shape;8;p1"/>
          <p:cNvSpPr txBox="1">
            <a:spLocks noGrp="1"/>
          </p:cNvSpPr>
          <p:nvPr>
            <p:ph type="sldNum" idx="13"/>
          </p:nvPr>
        </p:nvSpPr>
        <p:spPr>
          <a:ln/>
        </p:spPr>
        <p:txBody>
          <a:bodyPr/>
          <a:lstStyle>
            <a:lvl1pPr>
              <a:defRPr/>
            </a:lvl1pPr>
          </a:lstStyle>
          <a:p>
            <a:pPr>
              <a:defRPr/>
            </a:pPr>
            <a:fld id="{4A6C8261-2746-4035-8A36-2BE24B969391}" type="slidenum">
              <a:rPr lang="es-MX" altLang="es-MX"/>
              <a:pPr>
                <a:defRPr/>
              </a:pPr>
              <a:t>‹#›</a:t>
            </a:fld>
            <a:endParaRPr lang="es-MX" altLang="es-MX"/>
          </a:p>
        </p:txBody>
      </p:sp>
    </p:spTree>
    <p:extLst>
      <p:ext uri="{BB962C8B-B14F-4D97-AF65-F5344CB8AC3E}">
        <p14:creationId xmlns:p14="http://schemas.microsoft.com/office/powerpoint/2010/main" val="1696587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2" name="Google Shape;8;p1"/>
          <p:cNvSpPr txBox="1">
            <a:spLocks noGrp="1"/>
          </p:cNvSpPr>
          <p:nvPr>
            <p:ph type="sldNum" idx="13"/>
          </p:nvPr>
        </p:nvSpPr>
        <p:spPr>
          <a:ln/>
        </p:spPr>
        <p:txBody>
          <a:bodyPr/>
          <a:lstStyle>
            <a:lvl1pPr>
              <a:defRPr/>
            </a:lvl1pPr>
          </a:lstStyle>
          <a:p>
            <a:pPr>
              <a:defRPr/>
            </a:pPr>
            <a:fld id="{B2A0605D-2EA3-42FB-BF69-B0F648BD3DAF}" type="slidenum">
              <a:rPr lang="es-MX" altLang="es-MX"/>
              <a:pPr>
                <a:defRPr/>
              </a:pPr>
              <a:t>‹#›</a:t>
            </a:fld>
            <a:endParaRPr lang="es-MX" altLang="es-MX"/>
          </a:p>
        </p:txBody>
      </p:sp>
    </p:spTree>
    <p:extLst>
      <p:ext uri="{BB962C8B-B14F-4D97-AF65-F5344CB8AC3E}">
        <p14:creationId xmlns:p14="http://schemas.microsoft.com/office/powerpoint/2010/main" val="1658653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bwMode="auto">
          <a:xfrm>
            <a:off x="457200" y="4767263"/>
            <a:ext cx="2133600" cy="2746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lvl1pPr eaLnBrk="1" hangingPunct="1">
              <a:buClr>
                <a:srgbClr val="000000"/>
              </a:buClr>
              <a:buFont typeface="Arial" panose="020B0604020202020204" pitchFamily="34" charset="0"/>
              <a:buNone/>
              <a:defRPr smtClean="0"/>
            </a:lvl1pPr>
          </a:lstStyle>
          <a:p>
            <a:pPr>
              <a:defRPr/>
            </a:pPr>
            <a:fld id="{0E58B799-A053-4643-A4A5-B3A39CB1C8C5}" type="datetimeFigureOut">
              <a:rPr lang="es-MX" altLang="es-MX"/>
              <a:pPr>
                <a:defRPr/>
              </a:pPr>
              <a:t>15/02/2023</a:t>
            </a:fld>
            <a:endParaRPr lang="es-MX" altLang="es-MX"/>
          </a:p>
        </p:txBody>
      </p:sp>
      <p:sp>
        <p:nvSpPr>
          <p:cNvPr id="5" name="4 Marcador de pie de página"/>
          <p:cNvSpPr>
            <a:spLocks noGrp="1"/>
          </p:cNvSpPr>
          <p:nvPr>
            <p:ph type="ftr" sz="quarter" idx="11"/>
          </p:nvPr>
        </p:nvSpPr>
        <p:spPr bwMode="auto">
          <a:xfrm>
            <a:off x="3124200" y="4767263"/>
            <a:ext cx="2895600" cy="2746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t" anchorCtr="0" compatLnSpc="1">
            <a:prstTxWarp prst="textNoShape">
              <a:avLst/>
            </a:prstTxWarp>
          </a:bodyPr>
          <a:lstStyle>
            <a:lvl1pPr eaLnBrk="1" hangingPunct="1">
              <a:buClr>
                <a:srgbClr val="000000"/>
              </a:buClr>
              <a:buFont typeface="Arial" panose="020B0604020202020204" pitchFamily="34" charset="0"/>
              <a:buNone/>
              <a:defRPr smtClean="0"/>
            </a:lvl1pPr>
          </a:lstStyle>
          <a:p>
            <a:pPr>
              <a:defRPr/>
            </a:pPr>
            <a:endParaRPr lang="es-MX" altLang="es-MX"/>
          </a:p>
        </p:txBody>
      </p:sp>
      <p:sp>
        <p:nvSpPr>
          <p:cNvPr id="6" name="5 Marcador de número de diapositiva"/>
          <p:cNvSpPr>
            <a:spLocks noGrp="1"/>
          </p:cNvSpPr>
          <p:nvPr>
            <p:ph type="sldNum" sz="quarter" idx="12"/>
          </p:nvPr>
        </p:nvSpPr>
        <p:spPr/>
        <p:txBody>
          <a:bodyPr/>
          <a:lstStyle>
            <a:lvl1pPr>
              <a:defRPr smtClean="0"/>
            </a:lvl1pPr>
          </a:lstStyle>
          <a:p>
            <a:pPr>
              <a:defRPr/>
            </a:pPr>
            <a:fld id="{8C8BBDDB-9915-41D4-BCAB-0F720439ABC9}" type="slidenum">
              <a:rPr lang="es-MX" altLang="es-MX"/>
              <a:pPr>
                <a:defRPr/>
              </a:pPr>
              <a:t>‹#›</a:t>
            </a:fld>
            <a:endParaRPr lang="es-MX" altLang="es-MX"/>
          </a:p>
        </p:txBody>
      </p:sp>
    </p:spTree>
    <p:extLst>
      <p:ext uri="{BB962C8B-B14F-4D97-AF65-F5344CB8AC3E}">
        <p14:creationId xmlns:p14="http://schemas.microsoft.com/office/powerpoint/2010/main" val="3654849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55114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383670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457007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731314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621479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795404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64893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anchor="ctr">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 name="Google Shape;8;p1"/>
          <p:cNvSpPr txBox="1">
            <a:spLocks noGrp="1"/>
          </p:cNvSpPr>
          <p:nvPr>
            <p:ph type="sldNum" idx="13"/>
          </p:nvPr>
        </p:nvSpPr>
        <p:spPr>
          <a:ln/>
        </p:spPr>
        <p:txBody>
          <a:bodyPr/>
          <a:lstStyle>
            <a:lvl1pPr>
              <a:defRPr/>
            </a:lvl1pPr>
          </a:lstStyle>
          <a:p>
            <a:pPr>
              <a:defRPr/>
            </a:pPr>
            <a:fld id="{3840FE75-43B4-4F64-A0EE-46A74F1CE9D6}" type="slidenum">
              <a:rPr lang="es-MX" altLang="es-MX"/>
              <a:pPr>
                <a:defRPr/>
              </a:pPr>
              <a:t>‹#›</a:t>
            </a:fld>
            <a:endParaRPr lang="es-MX" altLang="es-MX"/>
          </a:p>
        </p:txBody>
      </p:sp>
    </p:spTree>
    <p:extLst>
      <p:ext uri="{BB962C8B-B14F-4D97-AF65-F5344CB8AC3E}">
        <p14:creationId xmlns:p14="http://schemas.microsoft.com/office/powerpoint/2010/main" val="1313926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3656796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5690782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2219895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986407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 name="Google Shape;8;p1"/>
          <p:cNvSpPr txBox="1">
            <a:spLocks noGrp="1"/>
          </p:cNvSpPr>
          <p:nvPr>
            <p:ph type="sldNum" idx="13"/>
          </p:nvPr>
        </p:nvSpPr>
        <p:spPr>
          <a:ln/>
        </p:spPr>
        <p:txBody>
          <a:bodyPr/>
          <a:lstStyle>
            <a:lvl1pPr>
              <a:defRPr/>
            </a:lvl1pPr>
          </a:lstStyle>
          <a:p>
            <a:pPr>
              <a:defRPr/>
            </a:pPr>
            <a:fld id="{B02DF5DE-A9B6-4DDB-A43C-D493A0004A91}" type="slidenum">
              <a:rPr lang="es-MX" altLang="es-MX"/>
              <a:pPr>
                <a:defRPr/>
              </a:pPr>
              <a:t>‹#›</a:t>
            </a:fld>
            <a:endParaRPr lang="es-MX" altLang="es-MX"/>
          </a:p>
        </p:txBody>
      </p:sp>
    </p:spTree>
    <p:extLst>
      <p:ext uri="{BB962C8B-B14F-4D97-AF65-F5344CB8AC3E}">
        <p14:creationId xmlns:p14="http://schemas.microsoft.com/office/powerpoint/2010/main" val="3627631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 name="Google Shape;8;p1"/>
          <p:cNvSpPr txBox="1">
            <a:spLocks noGrp="1"/>
          </p:cNvSpPr>
          <p:nvPr>
            <p:ph type="sldNum" idx="13"/>
          </p:nvPr>
        </p:nvSpPr>
        <p:spPr>
          <a:ln/>
        </p:spPr>
        <p:txBody>
          <a:bodyPr/>
          <a:lstStyle>
            <a:lvl1pPr>
              <a:defRPr/>
            </a:lvl1pPr>
          </a:lstStyle>
          <a:p>
            <a:pPr>
              <a:defRPr/>
            </a:pPr>
            <a:fld id="{2D657471-2C11-49CA-9285-7D4B62D16ADA}" type="slidenum">
              <a:rPr lang="es-MX" altLang="es-MX"/>
              <a:pPr>
                <a:defRPr/>
              </a:pPr>
              <a:t>‹#›</a:t>
            </a:fld>
            <a:endParaRPr lang="es-MX" altLang="es-MX"/>
          </a:p>
        </p:txBody>
      </p:sp>
    </p:spTree>
    <p:extLst>
      <p:ext uri="{BB962C8B-B14F-4D97-AF65-F5344CB8AC3E}">
        <p14:creationId xmlns:p14="http://schemas.microsoft.com/office/powerpoint/2010/main" val="3766804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 name="Google Shape;8;p1"/>
          <p:cNvSpPr txBox="1">
            <a:spLocks noGrp="1"/>
          </p:cNvSpPr>
          <p:nvPr>
            <p:ph type="sldNum" idx="13"/>
          </p:nvPr>
        </p:nvSpPr>
        <p:spPr>
          <a:ln/>
        </p:spPr>
        <p:txBody>
          <a:bodyPr/>
          <a:lstStyle>
            <a:lvl1pPr>
              <a:defRPr/>
            </a:lvl1pPr>
          </a:lstStyle>
          <a:p>
            <a:pPr>
              <a:defRPr/>
            </a:pPr>
            <a:fld id="{7E78B383-CB5D-428E-8AF9-CFBF98E2F341}" type="slidenum">
              <a:rPr lang="es-MX" altLang="es-MX"/>
              <a:pPr>
                <a:defRPr/>
              </a:pPr>
              <a:t>‹#›</a:t>
            </a:fld>
            <a:endParaRPr lang="es-MX" altLang="es-MX"/>
          </a:p>
        </p:txBody>
      </p:sp>
    </p:spTree>
    <p:extLst>
      <p:ext uri="{BB962C8B-B14F-4D97-AF65-F5344CB8AC3E}">
        <p14:creationId xmlns:p14="http://schemas.microsoft.com/office/powerpoint/2010/main" val="2949742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anchor="b">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 name="Google Shape;8;p1"/>
          <p:cNvSpPr txBox="1">
            <a:spLocks noGrp="1"/>
          </p:cNvSpPr>
          <p:nvPr>
            <p:ph type="sldNum" idx="13"/>
          </p:nvPr>
        </p:nvSpPr>
        <p:spPr>
          <a:ln/>
        </p:spPr>
        <p:txBody>
          <a:bodyPr/>
          <a:lstStyle>
            <a:lvl1pPr>
              <a:defRPr/>
            </a:lvl1pPr>
          </a:lstStyle>
          <a:p>
            <a:pPr>
              <a:defRPr/>
            </a:pPr>
            <a:fld id="{A8326F15-B8CC-4FF9-A86A-2812DEA38C0F}" type="slidenum">
              <a:rPr lang="es-MX" altLang="es-MX"/>
              <a:pPr>
                <a:defRPr/>
              </a:pPr>
              <a:t>‹#›</a:t>
            </a:fld>
            <a:endParaRPr lang="es-MX" altLang="es-MX"/>
          </a:p>
        </p:txBody>
      </p:sp>
    </p:spTree>
    <p:extLst>
      <p:ext uri="{BB962C8B-B14F-4D97-AF65-F5344CB8AC3E}">
        <p14:creationId xmlns:p14="http://schemas.microsoft.com/office/powerpoint/2010/main" val="1003612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anchor="ctr">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 name="Google Shape;8;p1"/>
          <p:cNvSpPr txBox="1">
            <a:spLocks noGrp="1"/>
          </p:cNvSpPr>
          <p:nvPr>
            <p:ph type="sldNum" idx="13"/>
          </p:nvPr>
        </p:nvSpPr>
        <p:spPr>
          <a:ln/>
        </p:spPr>
        <p:txBody>
          <a:bodyPr/>
          <a:lstStyle>
            <a:lvl1pPr>
              <a:defRPr/>
            </a:lvl1pPr>
          </a:lstStyle>
          <a:p>
            <a:pPr>
              <a:defRPr/>
            </a:pPr>
            <a:fld id="{08920F43-6A6B-48FC-9CEF-2F9C5889914F}" type="slidenum">
              <a:rPr lang="es-MX" altLang="es-MX"/>
              <a:pPr>
                <a:defRPr/>
              </a:pPr>
              <a:t>‹#›</a:t>
            </a:fld>
            <a:endParaRPr lang="es-MX" altLang="es-MX"/>
          </a:p>
        </p:txBody>
      </p:sp>
    </p:spTree>
    <p:extLst>
      <p:ext uri="{BB962C8B-B14F-4D97-AF65-F5344CB8AC3E}">
        <p14:creationId xmlns:p14="http://schemas.microsoft.com/office/powerpoint/2010/main" val="2320413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5" name="Google Shape;36;p9"/>
          <p:cNvSpPr>
            <a:spLocks noChangeArrowheads="1"/>
          </p:cNvSpPr>
          <p:nvPr/>
        </p:nvSpPr>
        <p:spPr bwMode="auto">
          <a:xfrm>
            <a:off x="4572000" y="0"/>
            <a:ext cx="4572000" cy="51435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defRPr/>
            </a:pPr>
            <a:endParaRPr lang="es-MX" altLang="es-MX"/>
          </a:p>
        </p:txBody>
      </p:sp>
      <p:sp>
        <p:nvSpPr>
          <p:cNvPr id="37" name="Google Shape;37;p9"/>
          <p:cNvSpPr txBox="1">
            <a:spLocks noGrp="1"/>
          </p:cNvSpPr>
          <p:nvPr>
            <p:ph type="title"/>
          </p:nvPr>
        </p:nvSpPr>
        <p:spPr>
          <a:xfrm>
            <a:off x="265500" y="1233175"/>
            <a:ext cx="4045200" cy="1482300"/>
          </a:xfrm>
          <a:prstGeom prst="rect">
            <a:avLst/>
          </a:prstGeom>
        </p:spPr>
        <p:txBody>
          <a:bodyPr spcFirstLastPara="1" anchor="b">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anchor="ctr">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6" name="Google Shape;40;p9"/>
          <p:cNvSpPr txBox="1">
            <a:spLocks noGrp="1"/>
          </p:cNvSpPr>
          <p:nvPr>
            <p:ph type="sldNum" idx="10"/>
          </p:nvPr>
        </p:nvSpPr>
        <p:spPr/>
        <p:txBody>
          <a:bodyPr/>
          <a:lstStyle>
            <a:lvl1pPr>
              <a:defRPr smtClean="0"/>
            </a:lvl1pPr>
          </a:lstStyle>
          <a:p>
            <a:pPr>
              <a:defRPr/>
            </a:pPr>
            <a:fld id="{8BEFA657-1413-4770-93BD-B26518A61C0F}" type="slidenum">
              <a:rPr lang="es-MX" altLang="es-MX"/>
              <a:pPr>
                <a:defRPr/>
              </a:pPr>
              <a:t>‹#›</a:t>
            </a:fld>
            <a:endParaRPr lang="es-MX" altLang="es-MX"/>
          </a:p>
        </p:txBody>
      </p:sp>
    </p:spTree>
    <p:extLst>
      <p:ext uri="{BB962C8B-B14F-4D97-AF65-F5344CB8AC3E}">
        <p14:creationId xmlns:p14="http://schemas.microsoft.com/office/powerpoint/2010/main" val="2267536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anchor="ctr">
            <a:normAutofit/>
          </a:bodyPr>
          <a:lstStyle>
            <a:lvl1pPr marL="457200" lvl="0" indent="-228600">
              <a:lnSpc>
                <a:spcPct val="100000"/>
              </a:lnSpc>
              <a:spcBef>
                <a:spcPts val="0"/>
              </a:spcBef>
              <a:spcAft>
                <a:spcPts val="0"/>
              </a:spcAft>
              <a:buSzPts val="1800"/>
              <a:buNone/>
              <a:defRPr/>
            </a:lvl1pPr>
          </a:lstStyle>
          <a:p>
            <a:endParaRPr/>
          </a:p>
        </p:txBody>
      </p:sp>
      <p:sp>
        <p:nvSpPr>
          <p:cNvPr id="3" name="Google Shape;8;p1"/>
          <p:cNvSpPr txBox="1">
            <a:spLocks noGrp="1"/>
          </p:cNvSpPr>
          <p:nvPr>
            <p:ph type="sldNum" idx="13"/>
          </p:nvPr>
        </p:nvSpPr>
        <p:spPr>
          <a:ln/>
        </p:spPr>
        <p:txBody>
          <a:bodyPr/>
          <a:lstStyle>
            <a:lvl1pPr>
              <a:defRPr/>
            </a:lvl1pPr>
          </a:lstStyle>
          <a:p>
            <a:pPr>
              <a:defRPr/>
            </a:pPr>
            <a:fld id="{0C9D5882-9134-499C-8C2B-B92F50E1C16F}" type="slidenum">
              <a:rPr lang="es-MX" altLang="es-MX"/>
              <a:pPr>
                <a:defRPr/>
              </a:pPr>
              <a:t>‹#›</a:t>
            </a:fld>
            <a:endParaRPr lang="es-MX" altLang="es-MX"/>
          </a:p>
        </p:txBody>
      </p:sp>
    </p:spTree>
    <p:extLst>
      <p:ext uri="{BB962C8B-B14F-4D97-AF65-F5344CB8AC3E}">
        <p14:creationId xmlns:p14="http://schemas.microsoft.com/office/powerpoint/2010/main" val="3167748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311150" y="444500"/>
            <a:ext cx="85217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s-MX" altLang="es-MX">
              <a:sym typeface="Arial" panose="020B0604020202020204" pitchFamily="34" charset="0"/>
            </a:endParaRPr>
          </a:p>
        </p:txBody>
      </p:sp>
      <p:sp>
        <p:nvSpPr>
          <p:cNvPr id="1027" name="Google Shape;7;p1"/>
          <p:cNvSpPr txBox="1">
            <a:spLocks noGrp="1"/>
          </p:cNvSpPr>
          <p:nvPr>
            <p:ph type="body" idx="1"/>
          </p:nvPr>
        </p:nvSpPr>
        <p:spPr bwMode="auto">
          <a:xfrm>
            <a:off x="311150" y="1152525"/>
            <a:ext cx="85217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s-MX" altLang="es-MX">
              <a:sym typeface="Arial" panose="020B0604020202020204" pitchFamily="34" charset="0"/>
            </a:endParaRPr>
          </a:p>
        </p:txBody>
      </p:sp>
      <p:sp>
        <p:nvSpPr>
          <p:cNvPr id="1028" name="Google Shape;8;p1"/>
          <p:cNvSpPr txBox="1">
            <a:spLocks noGrp="1"/>
          </p:cNvSpPr>
          <p:nvPr>
            <p:ph type="sldNum" idx="12"/>
          </p:nvPr>
        </p:nvSpPr>
        <p:spPr bwMode="auto">
          <a:xfrm>
            <a:off x="8472488" y="4662488"/>
            <a:ext cx="5492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eaLnBrk="1" hangingPunct="1">
              <a:buClr>
                <a:srgbClr val="000000"/>
              </a:buClr>
              <a:buFont typeface="Arial" panose="020B0604020202020204" pitchFamily="34" charset="0"/>
              <a:buNone/>
              <a:defRPr sz="1000" smtClean="0">
                <a:solidFill>
                  <a:srgbClr val="595959"/>
                </a:solidFill>
              </a:defRPr>
            </a:lvl1pPr>
          </a:lstStyle>
          <a:p>
            <a:pPr>
              <a:defRPr/>
            </a:pPr>
            <a:fld id="{ECD15F3C-2507-4A74-9054-41D9E2B4DF65}" type="slidenum">
              <a:rPr lang="es-MX" altLang="es-MX"/>
              <a:pPr>
                <a:defRPr/>
              </a:pPr>
              <a:t>‹#›</a:t>
            </a:fld>
            <a:endParaRPr lang="es-MX" altLang="es-MX"/>
          </a:p>
        </p:txBody>
      </p:sp>
    </p:spTree>
  </p:cSld>
  <p:clrMap bg1="lt1" tx1="dk1" bg2="dk2"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804" r:id="rId8"/>
    <p:sldLayoutId id="2147483791" r:id="rId9"/>
    <p:sldLayoutId id="2147483792" r:id="rId10"/>
    <p:sldLayoutId id="2147483793" r:id="rId11"/>
    <p:sldLayoutId id="2147483805" r:id="rId12"/>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52378386"/>
      </p:ext>
    </p:extLst>
  </p:cSld>
  <p:clrMap bg1="lt1" tx1="dk1" bg2="dk2"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3.JP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1.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hyperlink" Target="http://aire.nl.gob.mx/icars2020/map_calidad_icars.php" TargetMode="External"/><Relationship Id="rId7"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hyperlink" Target="https://sinaica.inecc.gob.mx/"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hyperlink" Target="mailto:Gerardo.argullin@nuevoleon.gob.mx" TargetMode="External"/><Relationship Id="rId4" Type="http://schemas.openxmlformats.org/officeDocument/2006/relationships/hyperlink" Target="mailto:javier.perezs@nuevoleon.gob.mx"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eg"/><Relationship Id="rId2" Type="http://schemas.openxmlformats.org/officeDocument/2006/relationships/image" Target="../media/image8.jpeg"/><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6" name="Google Shape;84;p19"/>
          <p:cNvSpPr txBox="1">
            <a:spLocks noChangeArrowheads="1"/>
          </p:cNvSpPr>
          <p:nvPr/>
        </p:nvSpPr>
        <p:spPr bwMode="auto">
          <a:xfrm>
            <a:off x="1408943" y="2974118"/>
            <a:ext cx="6326114" cy="124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s-MX" altLang="es-MX" sz="2300" dirty="0">
                <a:solidFill>
                  <a:srgbClr val="FFFFFF"/>
                </a:solidFill>
                <a:latin typeface="Poppins ExtraBold" pitchFamily="50" charset="0"/>
                <a:sym typeface="Poppins ExtraBold" pitchFamily="50" charset="0"/>
              </a:rPr>
              <a:t>SUBSECRETARÍA DE </a:t>
            </a:r>
            <a:r>
              <a:rPr lang="es-MX" altLang="es-MX" sz="2300">
                <a:solidFill>
                  <a:srgbClr val="FFFFFF"/>
                </a:solidFill>
                <a:latin typeface="Poppins ExtraBold" pitchFamily="50" charset="0"/>
                <a:sym typeface="Poppins ExtraBold" pitchFamily="50" charset="0"/>
              </a:rPr>
              <a:t>CAMBIO CLIMÁTICO </a:t>
            </a:r>
            <a:r>
              <a:rPr lang="es-MX" altLang="es-MX" sz="2300" dirty="0">
                <a:solidFill>
                  <a:srgbClr val="FFFFFF"/>
                </a:solidFill>
                <a:latin typeface="Poppins ExtraBold" pitchFamily="50" charset="0"/>
                <a:sym typeface="Poppins ExtraBold" pitchFamily="50" charset="0"/>
              </a:rPr>
              <a:t>Y CALIDAD DEL AIRE</a:t>
            </a:r>
          </a:p>
          <a:p>
            <a:pPr algn="ctr" eaLnBrk="1" hangingPunct="1"/>
            <a:r>
              <a:rPr lang="es-MX" altLang="es-MX" sz="2300" dirty="0">
                <a:solidFill>
                  <a:srgbClr val="FFFFFF"/>
                </a:solidFill>
                <a:latin typeface="Poppins ExtraBold" pitchFamily="50" charset="0"/>
                <a:sym typeface="Poppins ExtraBold" pitchFamily="50" charset="0"/>
              </a:rPr>
              <a:t>GOBIERNO DEL ESTADO DE </a:t>
            </a:r>
            <a:r>
              <a:rPr lang="es-MX" altLang="es-MX" sz="2300">
                <a:solidFill>
                  <a:srgbClr val="FFFFFF"/>
                </a:solidFill>
                <a:latin typeface="Poppins ExtraBold" pitchFamily="50" charset="0"/>
                <a:sym typeface="Poppins ExtraBold" pitchFamily="50" charset="0"/>
              </a:rPr>
              <a:t>NUEVO LEÓN</a:t>
            </a:r>
            <a:endParaRPr lang="es-MX" altLang="es-MX" sz="1900" dirty="0">
              <a:solidFill>
                <a:srgbClr val="FFFFFF"/>
              </a:solidFill>
              <a:latin typeface="Poppins" pitchFamily="50" charset="0"/>
              <a:sym typeface="Poppins" pitchFamily="50" charset="0"/>
            </a:endParaRPr>
          </a:p>
        </p:txBody>
      </p:sp>
      <p:sp>
        <p:nvSpPr>
          <p:cNvPr id="31747" name="Google Shape;85;p19"/>
          <p:cNvSpPr txBox="1">
            <a:spLocks noChangeArrowheads="1"/>
          </p:cNvSpPr>
          <p:nvPr/>
        </p:nvSpPr>
        <p:spPr bwMode="auto">
          <a:xfrm>
            <a:off x="782638" y="804006"/>
            <a:ext cx="7580312" cy="129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s-MX" altLang="es-MX" sz="2400" dirty="0">
                <a:solidFill>
                  <a:srgbClr val="FFFFFF"/>
                </a:solidFill>
                <a:latin typeface="Poppins ExtraBold" pitchFamily="50" charset="0"/>
                <a:sym typeface="Poppins ExtraBold" pitchFamily="50" charset="0"/>
              </a:rPr>
              <a:t>MANEJO DE CONTROL Y ASEGURAMIENTO DE CALIDAD DE DATOS EN LAS ESTACIONES DE LA RED DE MONITOREO AMBIENTAL </a:t>
            </a:r>
            <a:r>
              <a:rPr lang="es-MX" altLang="es-MX" sz="2400">
                <a:solidFill>
                  <a:srgbClr val="FFFFFF"/>
                </a:solidFill>
                <a:latin typeface="Poppins ExtraBold" pitchFamily="50" charset="0"/>
                <a:sym typeface="Poppins ExtraBold" pitchFamily="50" charset="0"/>
              </a:rPr>
              <a:t>DE NUEVO LEÓN</a:t>
            </a:r>
            <a:endParaRPr lang="es-MX" altLang="es-MX" sz="2400" dirty="0">
              <a:solidFill>
                <a:srgbClr val="FFFFFF"/>
              </a:solidFill>
              <a:latin typeface="Poppins ExtraBold" pitchFamily="50" charset="0"/>
              <a:sym typeface="Poppins ExtraBold" pitchFamily="50" charset="0"/>
            </a:endParaRPr>
          </a:p>
        </p:txBody>
      </p:sp>
      <p:sp>
        <p:nvSpPr>
          <p:cNvPr id="31749" name="Google Shape;87;p19"/>
          <p:cNvSpPr>
            <a:spLocks noChangeArrowheads="1"/>
          </p:cNvSpPr>
          <p:nvPr/>
        </p:nvSpPr>
        <p:spPr bwMode="auto">
          <a:xfrm>
            <a:off x="4186238" y="2813050"/>
            <a:ext cx="771525" cy="44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s-MX" altLang="es-MX"/>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ítulo 1"/>
          <p:cNvSpPr txBox="1">
            <a:spLocks noGrp="1"/>
          </p:cNvSpPr>
          <p:nvPr>
            <p:ph type="ctrTitle"/>
          </p:nvPr>
        </p:nvSpPr>
        <p:spPr>
          <a:xfrm>
            <a:off x="311150" y="744538"/>
            <a:ext cx="8521700" cy="2052637"/>
          </a:xfrm>
        </p:spPr>
        <p:txBody>
          <a:bodyPr/>
          <a:lstStyle/>
          <a:p>
            <a:pPr eaLnBrk="1" hangingPunct="1">
              <a:spcBef>
                <a:spcPct val="0"/>
              </a:spcBef>
              <a:spcAft>
                <a:spcPct val="0"/>
              </a:spcAft>
            </a:pPr>
            <a:endParaRPr lang="es-MX" altLang="es-MX" sz="1200">
              <a:latin typeface="Geomanist Book"/>
              <a:cs typeface="Arial" panose="020B0604020202020204" pitchFamily="34" charset="0"/>
            </a:endParaRPr>
          </a:p>
        </p:txBody>
      </p:sp>
      <p:grpSp>
        <p:nvGrpSpPr>
          <p:cNvPr id="52227" name="Grupo 110"/>
          <p:cNvGrpSpPr>
            <a:grpSpLocks/>
          </p:cNvGrpSpPr>
          <p:nvPr/>
        </p:nvGrpSpPr>
        <p:grpSpPr bwMode="auto">
          <a:xfrm>
            <a:off x="0" y="0"/>
            <a:ext cx="9144000" cy="5143500"/>
            <a:chOff x="0" y="0"/>
            <a:chExt cx="12192000" cy="6858000"/>
          </a:xfrm>
        </p:grpSpPr>
        <p:grpSp>
          <p:nvGrpSpPr>
            <p:cNvPr id="52229" name="Grupo 109"/>
            <p:cNvGrpSpPr>
              <a:grpSpLocks/>
            </p:cNvGrpSpPr>
            <p:nvPr/>
          </p:nvGrpSpPr>
          <p:grpSpPr bwMode="auto">
            <a:xfrm>
              <a:off x="0" y="0"/>
              <a:ext cx="12192000" cy="6858000"/>
              <a:chOff x="0" y="0"/>
              <a:chExt cx="12192000" cy="6858000"/>
            </a:xfrm>
          </p:grpSpPr>
          <p:grpSp>
            <p:nvGrpSpPr>
              <p:cNvPr id="52237" name="Grupo 108"/>
              <p:cNvGrpSpPr>
                <a:grpSpLocks/>
              </p:cNvGrpSpPr>
              <p:nvPr/>
            </p:nvGrpSpPr>
            <p:grpSpPr bwMode="auto">
              <a:xfrm>
                <a:off x="0" y="0"/>
                <a:ext cx="12192000" cy="6858000"/>
                <a:chOff x="0" y="0"/>
                <a:chExt cx="12192000" cy="6858000"/>
              </a:xfrm>
            </p:grpSpPr>
            <p:grpSp>
              <p:nvGrpSpPr>
                <p:cNvPr id="52239" name="Grupo 107"/>
                <p:cNvGrpSpPr>
                  <a:grpSpLocks/>
                </p:cNvGrpSpPr>
                <p:nvPr/>
              </p:nvGrpSpPr>
              <p:grpSpPr bwMode="auto">
                <a:xfrm>
                  <a:off x="0" y="0"/>
                  <a:ext cx="12192000" cy="6858000"/>
                  <a:chOff x="0" y="0"/>
                  <a:chExt cx="12192000" cy="6858000"/>
                </a:xfrm>
              </p:grpSpPr>
              <p:pic>
                <p:nvPicPr>
                  <p:cNvPr id="52243"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44" name="Grupo 105"/>
                  <p:cNvGrpSpPr>
                    <a:grpSpLocks/>
                  </p:cNvGrpSpPr>
                  <p:nvPr/>
                </p:nvGrpSpPr>
                <p:grpSpPr bwMode="auto">
                  <a:xfrm>
                    <a:off x="409202" y="717839"/>
                    <a:ext cx="11693898" cy="2359762"/>
                    <a:chOff x="409202" y="717839"/>
                    <a:chExt cx="11693898" cy="2359762"/>
                  </a:xfrm>
                </p:grpSpPr>
                <p:sp>
                  <p:nvSpPr>
                    <p:cNvPr id="45" name="Llamada rectangular 44"/>
                    <p:cNvSpPr/>
                    <p:nvPr/>
                  </p:nvSpPr>
                  <p:spPr>
                    <a:xfrm>
                      <a:off x="1064683" y="2798233"/>
                      <a:ext cx="1665816" cy="279400"/>
                    </a:xfrm>
                    <a:prstGeom prst="wedgeRectCallout">
                      <a:avLst>
                        <a:gd name="adj1" fmla="val 79147"/>
                        <a:gd name="adj2" fmla="val 15342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r>
                        <a:rPr lang="es-MX" sz="1200" kern="0" dirty="0">
                          <a:latin typeface="Geomanist Book" pitchFamily="50" charset="0"/>
                          <a:sym typeface="Arial"/>
                        </a:rPr>
                        <a:t>Cerro de la Silla </a:t>
                      </a:r>
                    </a:p>
                  </p:txBody>
                </p:sp>
                <p:sp>
                  <p:nvSpPr>
                    <p:cNvPr id="46" name="Llamada rectangular 45"/>
                    <p:cNvSpPr/>
                    <p:nvPr/>
                  </p:nvSpPr>
                  <p:spPr>
                    <a:xfrm>
                      <a:off x="408517" y="1869017"/>
                      <a:ext cx="2228849" cy="258233"/>
                    </a:xfrm>
                    <a:prstGeom prst="wedgeRectCallout">
                      <a:avLst>
                        <a:gd name="adj1" fmla="val 79147"/>
                        <a:gd name="adj2" fmla="val 15342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r>
                        <a:rPr lang="es-MX" sz="1200" kern="0" dirty="0">
                          <a:latin typeface="Geomanist Book" pitchFamily="50" charset="0"/>
                          <a:sym typeface="Arial"/>
                        </a:rPr>
                        <a:t>Sierra Madre Oriental </a:t>
                      </a:r>
                    </a:p>
                  </p:txBody>
                </p:sp>
                <p:sp>
                  <p:nvSpPr>
                    <p:cNvPr id="47" name="Llamada rectangular 46"/>
                    <p:cNvSpPr/>
                    <p:nvPr/>
                  </p:nvSpPr>
                  <p:spPr>
                    <a:xfrm>
                      <a:off x="7408332" y="1648884"/>
                      <a:ext cx="1835151" cy="635000"/>
                    </a:xfrm>
                    <a:prstGeom prst="wedgeRectCallout">
                      <a:avLst>
                        <a:gd name="adj1" fmla="val -49340"/>
                        <a:gd name="adj2" fmla="val 16720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r>
                        <a:rPr lang="es-MX" sz="1200" kern="0" dirty="0">
                          <a:latin typeface="Geomanist Book" pitchFamily="50" charset="0"/>
                          <a:sym typeface="Arial"/>
                        </a:rPr>
                        <a:t>Sierra las Mitras</a:t>
                      </a:r>
                    </a:p>
                  </p:txBody>
                </p:sp>
                <p:sp>
                  <p:nvSpPr>
                    <p:cNvPr id="48" name="Llamada rectangular 47"/>
                    <p:cNvSpPr/>
                    <p:nvPr/>
                  </p:nvSpPr>
                  <p:spPr>
                    <a:xfrm>
                      <a:off x="10058399" y="2010833"/>
                      <a:ext cx="1604433" cy="338667"/>
                    </a:xfrm>
                    <a:prstGeom prst="wedgeRectCallout">
                      <a:avLst>
                        <a:gd name="adj1" fmla="val -82195"/>
                        <a:gd name="adj2" fmla="val 15951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r>
                        <a:rPr lang="es-MX" sz="1200" kern="0" dirty="0">
                          <a:latin typeface="Geomanist Book" pitchFamily="50" charset="0"/>
                          <a:sym typeface="Arial"/>
                        </a:rPr>
                        <a:t>Cerro El Topo </a:t>
                      </a:r>
                    </a:p>
                  </p:txBody>
                </p:sp>
                <p:sp>
                  <p:nvSpPr>
                    <p:cNvPr id="49" name="Llamada rectangular 48"/>
                    <p:cNvSpPr/>
                    <p:nvPr/>
                  </p:nvSpPr>
                  <p:spPr>
                    <a:xfrm>
                      <a:off x="10515599" y="886884"/>
                      <a:ext cx="1587500" cy="234949"/>
                    </a:xfrm>
                    <a:prstGeom prst="wedgeRectCallout">
                      <a:avLst>
                        <a:gd name="adj1" fmla="val -39516"/>
                        <a:gd name="adj2" fmla="val 33814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r>
                        <a:rPr lang="es-MX" sz="1200" kern="0" dirty="0">
                          <a:latin typeface="Geomanist Book" pitchFamily="50" charset="0"/>
                          <a:sym typeface="Arial"/>
                        </a:rPr>
                        <a:t>Sierra El Fraile</a:t>
                      </a:r>
                    </a:p>
                  </p:txBody>
                </p:sp>
                <p:sp>
                  <p:nvSpPr>
                    <p:cNvPr id="50" name="Llamada rectangular 49"/>
                    <p:cNvSpPr/>
                    <p:nvPr/>
                  </p:nvSpPr>
                  <p:spPr>
                    <a:xfrm>
                      <a:off x="7658099" y="717551"/>
                      <a:ext cx="1875367" cy="575733"/>
                    </a:xfrm>
                    <a:prstGeom prst="wedgeRectCallout">
                      <a:avLst>
                        <a:gd name="adj1" fmla="val -62998"/>
                        <a:gd name="adj2" fmla="val 154099"/>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r>
                        <a:rPr lang="es-MX" sz="1200" kern="0" dirty="0">
                          <a:latin typeface="Geomanist Book" pitchFamily="50" charset="0"/>
                          <a:sym typeface="Arial"/>
                        </a:rPr>
                        <a:t>Cerro La Mota</a:t>
                      </a:r>
                    </a:p>
                  </p:txBody>
                </p:sp>
              </p:grpSp>
              <p:grpSp>
                <p:nvGrpSpPr>
                  <p:cNvPr id="52245" name="Grupo 106"/>
                  <p:cNvGrpSpPr>
                    <a:grpSpLocks/>
                  </p:cNvGrpSpPr>
                  <p:nvPr/>
                </p:nvGrpSpPr>
                <p:grpSpPr bwMode="auto">
                  <a:xfrm>
                    <a:off x="2677174" y="2863314"/>
                    <a:ext cx="5393302" cy="3668542"/>
                    <a:chOff x="2677174" y="2863314"/>
                    <a:chExt cx="5393302" cy="3668542"/>
                  </a:xfrm>
                </p:grpSpPr>
                <p:sp>
                  <p:nvSpPr>
                    <p:cNvPr id="52" name="Llamada rectangular 51"/>
                    <p:cNvSpPr/>
                    <p:nvPr/>
                  </p:nvSpPr>
                  <p:spPr>
                    <a:xfrm>
                      <a:off x="6646332" y="3651250"/>
                      <a:ext cx="1424517" cy="512233"/>
                    </a:xfrm>
                    <a:prstGeom prst="wedgeRectCallout">
                      <a:avLst>
                        <a:gd name="adj1" fmla="val -72973"/>
                        <a:gd name="adj2" fmla="val -27758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r>
                        <a:rPr lang="es-MX" sz="1200" kern="0" dirty="0">
                          <a:latin typeface="Geomanist Book" pitchFamily="50" charset="0"/>
                          <a:sym typeface="Arial"/>
                        </a:rPr>
                        <a:t>Vehículos</a:t>
                      </a:r>
                    </a:p>
                  </p:txBody>
                </p:sp>
                <p:sp>
                  <p:nvSpPr>
                    <p:cNvPr id="53" name="Llamada rectangular 52"/>
                    <p:cNvSpPr/>
                    <p:nvPr/>
                  </p:nvSpPr>
                  <p:spPr>
                    <a:xfrm>
                      <a:off x="5604932" y="2863850"/>
                      <a:ext cx="1183217" cy="226483"/>
                    </a:xfrm>
                    <a:prstGeom prst="wedgeRectCallout">
                      <a:avLst>
                        <a:gd name="adj1" fmla="val 59400"/>
                        <a:gd name="adj2" fmla="val -388759"/>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r>
                        <a:rPr lang="es-MX" sz="1200" kern="0" dirty="0">
                          <a:latin typeface="Geomanist Book" pitchFamily="50" charset="0"/>
                          <a:sym typeface="Arial"/>
                        </a:rPr>
                        <a:t>Pedreras </a:t>
                      </a:r>
                    </a:p>
                  </p:txBody>
                </p:sp>
                <p:sp>
                  <p:nvSpPr>
                    <p:cNvPr id="54" name="Llamada rectangular 53"/>
                    <p:cNvSpPr/>
                    <p:nvPr/>
                  </p:nvSpPr>
                  <p:spPr>
                    <a:xfrm>
                      <a:off x="2677583" y="4436532"/>
                      <a:ext cx="2044700" cy="670984"/>
                    </a:xfrm>
                    <a:prstGeom prst="wedgeRectCallout">
                      <a:avLst>
                        <a:gd name="adj1" fmla="val -51343"/>
                        <a:gd name="adj2" fmla="val 13684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r>
                        <a:rPr lang="es-MX" sz="1200" kern="0" dirty="0">
                          <a:latin typeface="Geomanist Book" pitchFamily="50" charset="0"/>
                          <a:sym typeface="Arial"/>
                        </a:rPr>
                        <a:t>Construcciones </a:t>
                      </a:r>
                    </a:p>
                  </p:txBody>
                </p:sp>
                <p:sp>
                  <p:nvSpPr>
                    <p:cNvPr id="55" name="Llamada rectangular 54"/>
                    <p:cNvSpPr/>
                    <p:nvPr/>
                  </p:nvSpPr>
                  <p:spPr>
                    <a:xfrm>
                      <a:off x="3166533" y="5956299"/>
                      <a:ext cx="2194984" cy="575733"/>
                    </a:xfrm>
                    <a:prstGeom prst="wedgeRectCallout">
                      <a:avLst>
                        <a:gd name="adj1" fmla="val -67320"/>
                        <a:gd name="adj2" fmla="val 175424"/>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r>
                        <a:rPr lang="es-MX" sz="1200" kern="0" dirty="0">
                          <a:latin typeface="Geomanist Book" pitchFamily="50" charset="0"/>
                          <a:sym typeface="Arial"/>
                        </a:rPr>
                        <a:t>Refinería PEMEX</a:t>
                      </a:r>
                    </a:p>
                  </p:txBody>
                </p:sp>
                <p:sp>
                  <p:nvSpPr>
                    <p:cNvPr id="56" name="Llamada rectangular 55"/>
                    <p:cNvSpPr/>
                    <p:nvPr/>
                  </p:nvSpPr>
                  <p:spPr>
                    <a:xfrm>
                      <a:off x="6665383" y="4540250"/>
                      <a:ext cx="1405466" cy="455083"/>
                    </a:xfrm>
                    <a:prstGeom prst="wedgeRectCallout">
                      <a:avLst>
                        <a:gd name="adj1" fmla="val -82523"/>
                        <a:gd name="adj2" fmla="val 16480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r>
                        <a:rPr lang="es-MX" sz="1200" kern="0" dirty="0">
                          <a:latin typeface="Geomanist Book" pitchFamily="50" charset="0"/>
                          <a:sym typeface="Arial"/>
                        </a:rPr>
                        <a:t>Industria </a:t>
                      </a:r>
                    </a:p>
                  </p:txBody>
                </p:sp>
                <p:sp>
                  <p:nvSpPr>
                    <p:cNvPr id="57" name="Llamada rectangular 56"/>
                    <p:cNvSpPr/>
                    <p:nvPr/>
                  </p:nvSpPr>
                  <p:spPr>
                    <a:xfrm>
                      <a:off x="5520266" y="5740399"/>
                      <a:ext cx="2321984" cy="787400"/>
                    </a:xfrm>
                    <a:prstGeom prst="wedgeRectCallout">
                      <a:avLst>
                        <a:gd name="adj1" fmla="val 56596"/>
                        <a:gd name="adj2" fmla="val 146434"/>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r>
                        <a:rPr lang="es-MX" sz="1200" kern="0" dirty="0">
                          <a:latin typeface="Geomanist Book" pitchFamily="50" charset="0"/>
                          <a:sym typeface="Arial"/>
                        </a:rPr>
                        <a:t>Áreas sin vegetación </a:t>
                      </a:r>
                    </a:p>
                  </p:txBody>
                </p:sp>
              </p:grpSp>
            </p:grpSp>
            <p:sp>
              <p:nvSpPr>
                <p:cNvPr id="70" name="Flecha en U 69"/>
                <p:cNvSpPr/>
                <p:nvPr/>
              </p:nvSpPr>
              <p:spPr>
                <a:xfrm>
                  <a:off x="5173133" y="201084"/>
                  <a:ext cx="431800" cy="1667933"/>
                </a:xfrm>
                <a:prstGeom prst="uturnArrow">
                  <a:avLst>
                    <a:gd name="adj1" fmla="val 25000"/>
                    <a:gd name="adj2" fmla="val 25000"/>
                    <a:gd name="adj3" fmla="val 25000"/>
                    <a:gd name="adj4" fmla="val 43750"/>
                    <a:gd name="adj5" fmla="val 44684"/>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s-MX" sz="1200" kern="0">
                    <a:solidFill>
                      <a:schemeClr val="tx1"/>
                    </a:solidFill>
                    <a:latin typeface="Geomanist Book" pitchFamily="50" charset="0"/>
                    <a:sym typeface="Arial"/>
                  </a:endParaRPr>
                </a:p>
              </p:txBody>
            </p:sp>
            <p:sp>
              <p:nvSpPr>
                <p:cNvPr id="71" name="Flecha en U 70"/>
                <p:cNvSpPr/>
                <p:nvPr/>
              </p:nvSpPr>
              <p:spPr>
                <a:xfrm>
                  <a:off x="7023100" y="201084"/>
                  <a:ext cx="406400" cy="1617133"/>
                </a:xfrm>
                <a:prstGeom prst="uturnArrow">
                  <a:avLst>
                    <a:gd name="adj1" fmla="val 25000"/>
                    <a:gd name="adj2" fmla="val 25000"/>
                    <a:gd name="adj3" fmla="val 25000"/>
                    <a:gd name="adj4" fmla="val 43750"/>
                    <a:gd name="adj5" fmla="val 44684"/>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s-MX" sz="1200" kern="0">
                    <a:solidFill>
                      <a:schemeClr val="tx1"/>
                    </a:solidFill>
                    <a:latin typeface="Geomanist Book" pitchFamily="50" charset="0"/>
                    <a:sym typeface="Arial"/>
                  </a:endParaRPr>
                </a:p>
              </p:txBody>
            </p:sp>
            <p:sp>
              <p:nvSpPr>
                <p:cNvPr id="72" name="Flecha en U 71"/>
                <p:cNvSpPr/>
                <p:nvPr/>
              </p:nvSpPr>
              <p:spPr>
                <a:xfrm>
                  <a:off x="9622367" y="201084"/>
                  <a:ext cx="436033" cy="1617133"/>
                </a:xfrm>
                <a:prstGeom prst="uturnArrow">
                  <a:avLst>
                    <a:gd name="adj1" fmla="val 25000"/>
                    <a:gd name="adj2" fmla="val 25000"/>
                    <a:gd name="adj3" fmla="val 25000"/>
                    <a:gd name="adj4" fmla="val 43750"/>
                    <a:gd name="adj5" fmla="val 44684"/>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s-MX" sz="1200" kern="0">
                    <a:solidFill>
                      <a:schemeClr val="tx1"/>
                    </a:solidFill>
                    <a:latin typeface="Geomanist Book" pitchFamily="50" charset="0"/>
                    <a:sym typeface="Arial"/>
                  </a:endParaRPr>
                </a:p>
              </p:txBody>
            </p:sp>
          </p:grpSp>
          <p:sp>
            <p:nvSpPr>
              <p:cNvPr id="73" name="CuadroTexto 72"/>
              <p:cNvSpPr txBox="1"/>
              <p:nvPr/>
            </p:nvSpPr>
            <p:spPr>
              <a:xfrm>
                <a:off x="256117" y="702733"/>
                <a:ext cx="4466167" cy="1107017"/>
              </a:xfrm>
              <a:prstGeom prst="rect">
                <a:avLst/>
              </a:prstGeom>
              <a:solidFill>
                <a:schemeClr val="accent4">
                  <a:lumMod val="40000"/>
                  <a:lumOff val="60000"/>
                </a:schemeClr>
              </a:solidFill>
              <a:ln>
                <a:noFill/>
              </a:ln>
            </p:spPr>
            <p:txBody>
              <a:bodyPr>
                <a:spAutoFit/>
              </a:bodyPr>
              <a:lstStyle/>
              <a:p>
                <a:pPr eaLnBrk="1" fontAlgn="auto" hangingPunct="1">
                  <a:spcBef>
                    <a:spcPts val="0"/>
                  </a:spcBef>
                  <a:spcAft>
                    <a:spcPts val="0"/>
                  </a:spcAft>
                  <a:buClr>
                    <a:srgbClr val="000000"/>
                  </a:buClr>
                  <a:buFont typeface="Arial"/>
                  <a:buNone/>
                  <a:defRPr/>
                </a:pPr>
                <a:r>
                  <a:rPr lang="es-MX" sz="1200" kern="0" dirty="0">
                    <a:latin typeface="Arial"/>
                    <a:ea typeface="Arial"/>
                    <a:cs typeface="Arial"/>
                    <a:sym typeface="Arial"/>
                  </a:rPr>
                  <a:t>Durante los periodos de </a:t>
                </a:r>
                <a:r>
                  <a:rPr lang="x-none" sz="1200" b="1" kern="0" dirty="0">
                    <a:latin typeface="Arial"/>
                    <a:ea typeface="Arial"/>
                    <a:cs typeface="Arial"/>
                    <a:sym typeface="Arial"/>
                  </a:rPr>
                  <a:t>INVERSIÓN TÉRMICA</a:t>
                </a:r>
                <a:r>
                  <a:rPr lang="es-MX" sz="1200" kern="0" dirty="0">
                    <a:latin typeface="Arial"/>
                    <a:ea typeface="Arial"/>
                    <a:cs typeface="Arial"/>
                    <a:sym typeface="Arial"/>
                  </a:rPr>
                  <a:t> los contaminantes no se dispersan, por lo que permanecen cercanos a la fuente de emisión. </a:t>
                </a:r>
              </a:p>
            </p:txBody>
          </p:sp>
        </p:grpSp>
        <p:grpSp>
          <p:nvGrpSpPr>
            <p:cNvPr id="52230" name="Grupo 104"/>
            <p:cNvGrpSpPr>
              <a:grpSpLocks/>
            </p:cNvGrpSpPr>
            <p:nvPr/>
          </p:nvGrpSpPr>
          <p:grpSpPr bwMode="auto">
            <a:xfrm>
              <a:off x="6696636" y="1869142"/>
              <a:ext cx="5401515" cy="4800605"/>
              <a:chOff x="6696636" y="1869142"/>
              <a:chExt cx="5401515" cy="4800605"/>
            </a:xfrm>
          </p:grpSpPr>
          <p:sp>
            <p:nvSpPr>
              <p:cNvPr id="52231" name="CuadroTexto 58"/>
              <p:cNvSpPr txBox="1">
                <a:spLocks noChangeArrowheads="1"/>
              </p:cNvSpPr>
              <p:nvPr/>
            </p:nvSpPr>
            <p:spPr bwMode="auto">
              <a:xfrm rot="1570397">
                <a:off x="9181569" y="5167262"/>
                <a:ext cx="2443404" cy="369332"/>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MX" altLang="es-MX" sz="1200">
                    <a:solidFill>
                      <a:schemeClr val="bg1"/>
                    </a:solidFill>
                    <a:latin typeface="Geomanist Book"/>
                  </a:rPr>
                  <a:t>Vientos dominantes </a:t>
                </a:r>
              </a:p>
            </p:txBody>
          </p:sp>
          <p:grpSp>
            <p:nvGrpSpPr>
              <p:cNvPr id="52232" name="Grupo 103"/>
              <p:cNvGrpSpPr>
                <a:grpSpLocks/>
              </p:cNvGrpSpPr>
              <p:nvPr/>
            </p:nvGrpSpPr>
            <p:grpSpPr bwMode="auto">
              <a:xfrm>
                <a:off x="6696636" y="1869142"/>
                <a:ext cx="5401515" cy="4800605"/>
                <a:chOff x="6696636" y="1869142"/>
                <a:chExt cx="5401515" cy="4800605"/>
              </a:xfrm>
            </p:grpSpPr>
            <p:cxnSp>
              <p:nvCxnSpPr>
                <p:cNvPr id="6" name="Conector curvado 5"/>
                <p:cNvCxnSpPr/>
                <p:nvPr/>
              </p:nvCxnSpPr>
              <p:spPr>
                <a:xfrm rot="16200000" flipV="1">
                  <a:off x="8174567" y="2745316"/>
                  <a:ext cx="4074584" cy="3774016"/>
                </a:xfrm>
                <a:prstGeom prst="curvedConnector3">
                  <a:avLst>
                    <a:gd name="adj1" fmla="val 50000"/>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curvado 8"/>
                <p:cNvCxnSpPr/>
                <p:nvPr/>
              </p:nvCxnSpPr>
              <p:spPr>
                <a:xfrm rot="10800000">
                  <a:off x="6697133" y="1869017"/>
                  <a:ext cx="5096934" cy="4800600"/>
                </a:xfrm>
                <a:prstGeom prst="curvedConnector3">
                  <a:avLst>
                    <a:gd name="adj1" fmla="val 13021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curvado 24"/>
                <p:cNvCxnSpPr/>
                <p:nvPr/>
              </p:nvCxnSpPr>
              <p:spPr>
                <a:xfrm rot="16200000" flipV="1">
                  <a:off x="7708902" y="2296582"/>
                  <a:ext cx="4282016" cy="4180418"/>
                </a:xfrm>
                <a:prstGeom prst="curvedConnector3">
                  <a:avLst>
                    <a:gd name="adj1" fmla="val 14833"/>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ector curvado 73"/>
                <p:cNvCxnSpPr/>
                <p:nvPr/>
              </p:nvCxnSpPr>
              <p:spPr>
                <a:xfrm rot="16200000" flipV="1">
                  <a:off x="9687983" y="3210983"/>
                  <a:ext cx="3009900" cy="1811867"/>
                </a:xfrm>
                <a:prstGeom prst="curvedConnector3">
                  <a:avLst>
                    <a:gd name="adj1" fmla="val 50000"/>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grpSp>
      <p:pic>
        <p:nvPicPr>
          <p:cNvPr id="522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3944938"/>
            <a:ext cx="1898650" cy="119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3250" name="Google Shape;85;p19"/>
          <p:cNvSpPr txBox="1">
            <a:spLocks noChangeArrowheads="1"/>
          </p:cNvSpPr>
          <p:nvPr/>
        </p:nvSpPr>
        <p:spPr bwMode="auto">
          <a:xfrm>
            <a:off x="918972" y="1287463"/>
            <a:ext cx="7580312"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s-MX" altLang="es-MX" sz="4300" dirty="0">
                <a:solidFill>
                  <a:srgbClr val="FFFFFF"/>
                </a:solidFill>
                <a:latin typeface="Poppins ExtraBold" pitchFamily="50" charset="0"/>
                <a:sym typeface="Poppins ExtraBold" pitchFamily="50" charset="0"/>
              </a:rPr>
              <a:t>ESTACIONES DE MONITOREO AMBIENTAL SIMA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ametros Meteorológicos"/>
          <p:cNvSpPr txBox="1"/>
          <p:nvPr/>
        </p:nvSpPr>
        <p:spPr>
          <a:xfrm>
            <a:off x="5514030" y="2989376"/>
            <a:ext cx="2301110" cy="305179"/>
          </a:xfrm>
          <a:prstGeom prst="rect">
            <a:avLst/>
          </a:prstGeom>
          <a:ln w="12700">
            <a:miter lim="400000"/>
          </a:ln>
          <a:extLst>
            <a:ext uri="{C572A759-6A51-4108-AA02-DFA0A04FC94B}"/>
          </a:extLst>
        </p:spPr>
        <p:txBody>
          <a:bodyPr wrap="none" lIns="53578" tIns="53578" rIns="53578" bIns="53578" anchor="ctr">
            <a:spAutoFit/>
          </a:bodyPr>
          <a:lstStyle>
            <a:defPPr marR="0" lvl="0" algn="l" rtl="0">
              <a:lnSpc>
                <a:spcPct val="100000"/>
              </a:lnSpc>
              <a:spcBef>
                <a:spcPts val="0"/>
              </a:spcBef>
              <a:spcAft>
                <a:spcPts val="0"/>
              </a:spcAft>
            </a:defPPr>
            <a:lvl1pPr>
              <a:lnSpc>
                <a:spcPct val="80000"/>
              </a:lnSpc>
              <a:defRPr sz="2800" b="1" spc="-159">
                <a:solidFill>
                  <a:schemeClr val="accent3"/>
                </a:solidFill>
                <a:latin typeface="Poppins"/>
                <a:ea typeface="Poppins"/>
                <a:cs typeface="Poppins"/>
              </a:defRPr>
            </a:lvl1pPr>
          </a:lstStyle>
          <a:p>
            <a:pPr eaLnBrk="1" fontAlgn="auto" hangingPunct="1">
              <a:spcBef>
                <a:spcPts val="0"/>
              </a:spcBef>
              <a:spcAft>
                <a:spcPts val="0"/>
              </a:spcAft>
              <a:buClr>
                <a:srgbClr val="000000"/>
              </a:buClr>
              <a:buFont typeface="Arial"/>
              <a:buNone/>
              <a:defRPr/>
            </a:pPr>
            <a:r>
              <a:rPr sz="1600" kern="0">
                <a:sym typeface="Arial"/>
              </a:rPr>
              <a:t>Par</a:t>
            </a:r>
            <a:r>
              <a:rPr lang="es-MX" sz="1600" kern="0">
                <a:sym typeface="Arial"/>
              </a:rPr>
              <a:t>á</a:t>
            </a:r>
            <a:r>
              <a:rPr sz="1600" kern="0">
                <a:sym typeface="Arial"/>
              </a:rPr>
              <a:t>metros </a:t>
            </a:r>
            <a:r>
              <a:rPr sz="1600" kern="0" dirty="0" err="1">
                <a:sym typeface="Arial"/>
              </a:rPr>
              <a:t>Meteorológicos</a:t>
            </a:r>
            <a:endParaRPr sz="1600" kern="0" dirty="0">
              <a:sym typeface="Arial"/>
            </a:endParaRPr>
          </a:p>
        </p:txBody>
      </p:sp>
      <p:sp>
        <p:nvSpPr>
          <p:cNvPr id="7" name="Indicadores de Calidad del Aire"/>
          <p:cNvSpPr txBox="1"/>
          <p:nvPr/>
        </p:nvSpPr>
        <p:spPr>
          <a:xfrm>
            <a:off x="5495925" y="919465"/>
            <a:ext cx="1890197" cy="348813"/>
          </a:xfrm>
          <a:prstGeom prst="rect">
            <a:avLst/>
          </a:prstGeom>
          <a:ln w="12700">
            <a:miter lim="400000"/>
          </a:ln>
          <a:extLst>
            <a:ext uri="{C572A759-6A51-4108-AA02-DFA0A04FC94B}"/>
          </a:extLst>
        </p:spPr>
        <p:txBody>
          <a:bodyPr wrap="none" lIns="50800" tIns="50800" rIns="50800" bIns="50800" anchor="ctr">
            <a:spAutoFit/>
          </a:bodyPr>
          <a:lstStyle>
            <a:lvl1pPr defTabSz="2438338">
              <a:defRPr sz="3500" b="1">
                <a:solidFill>
                  <a:srgbClr val="FFA238"/>
                </a:solidFill>
              </a:defRPr>
            </a:lvl1pPr>
          </a:lstStyle>
          <a:p>
            <a:pPr eaLnBrk="1" fontAlgn="auto" hangingPunct="1">
              <a:spcBef>
                <a:spcPts val="0"/>
              </a:spcBef>
              <a:spcAft>
                <a:spcPts val="0"/>
              </a:spcAft>
              <a:buClr>
                <a:srgbClr val="000000"/>
              </a:buClr>
              <a:buFont typeface="Arial"/>
              <a:buNone/>
              <a:defRPr/>
            </a:pPr>
            <a:r>
              <a:rPr lang="es-MX" sz="1600" kern="0" spc="-159" dirty="0">
                <a:solidFill>
                  <a:schemeClr val="accent3"/>
                </a:solidFill>
                <a:latin typeface="Poppins"/>
                <a:ea typeface="Poppins"/>
                <a:cs typeface="Poppins"/>
                <a:sym typeface="Arial"/>
              </a:rPr>
              <a:t>Contaminantes criterio</a:t>
            </a:r>
            <a:endParaRPr sz="1600" kern="0" spc="-159" dirty="0">
              <a:solidFill>
                <a:schemeClr val="accent3"/>
              </a:solidFill>
              <a:latin typeface="Poppins"/>
              <a:ea typeface="Poppins"/>
              <a:cs typeface="Poppins"/>
              <a:sym typeface="Arial"/>
            </a:endParaRPr>
          </a:p>
        </p:txBody>
      </p:sp>
      <p:sp>
        <p:nvSpPr>
          <p:cNvPr id="63494" name="- Temperatura…"/>
          <p:cNvSpPr txBox="1">
            <a:spLocks noChangeArrowheads="1"/>
          </p:cNvSpPr>
          <p:nvPr/>
        </p:nvSpPr>
        <p:spPr bwMode="auto">
          <a:xfrm>
            <a:off x="5560068" y="3322505"/>
            <a:ext cx="2566408" cy="176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defTabSz="2436813">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2436813">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2436813">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2436813">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2436813">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2436813"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2436813"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2436813"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2436813"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50000"/>
              </a:lnSpc>
            </a:pPr>
            <a:r>
              <a:rPr lang="es-MX" altLang="es-MX" sz="1200" b="1">
                <a:solidFill>
                  <a:srgbClr val="3C3F3F"/>
                </a:solidFill>
                <a:latin typeface="Poppins"/>
              </a:rPr>
              <a:t>- Temperatura</a:t>
            </a:r>
          </a:p>
          <a:p>
            <a:pPr eaLnBrk="1" hangingPunct="1">
              <a:lnSpc>
                <a:spcPct val="150000"/>
              </a:lnSpc>
            </a:pPr>
            <a:r>
              <a:rPr lang="es-MX" altLang="es-MX" sz="1200" b="1">
                <a:solidFill>
                  <a:srgbClr val="3C3F3F"/>
                </a:solidFill>
                <a:latin typeface="Poppins"/>
              </a:rPr>
              <a:t>- Humedad Relativa</a:t>
            </a:r>
          </a:p>
          <a:p>
            <a:pPr eaLnBrk="1" hangingPunct="1">
              <a:lnSpc>
                <a:spcPct val="150000"/>
              </a:lnSpc>
            </a:pPr>
            <a:r>
              <a:rPr lang="es-MX" altLang="es-MX" sz="1200" b="1">
                <a:solidFill>
                  <a:srgbClr val="3C3F3F"/>
                </a:solidFill>
                <a:latin typeface="Poppins"/>
              </a:rPr>
              <a:t>- Precipitación</a:t>
            </a:r>
          </a:p>
          <a:p>
            <a:pPr eaLnBrk="1" hangingPunct="1">
              <a:lnSpc>
                <a:spcPct val="150000"/>
              </a:lnSpc>
            </a:pPr>
            <a:r>
              <a:rPr lang="es-MX" altLang="es-MX" sz="1200" b="1">
                <a:solidFill>
                  <a:srgbClr val="3C3F3F"/>
                </a:solidFill>
                <a:latin typeface="Poppins"/>
              </a:rPr>
              <a:t>- Presión Atmosférica</a:t>
            </a:r>
          </a:p>
          <a:p>
            <a:pPr eaLnBrk="1" hangingPunct="1">
              <a:lnSpc>
                <a:spcPct val="150000"/>
              </a:lnSpc>
            </a:pPr>
            <a:r>
              <a:rPr lang="es-MX" altLang="es-MX" sz="1200" b="1">
                <a:solidFill>
                  <a:srgbClr val="3C3F3F"/>
                </a:solidFill>
                <a:latin typeface="Poppins"/>
              </a:rPr>
              <a:t>- Radiación Solar</a:t>
            </a:r>
          </a:p>
          <a:p>
            <a:pPr eaLnBrk="1" hangingPunct="1">
              <a:lnSpc>
                <a:spcPct val="150000"/>
              </a:lnSpc>
            </a:pPr>
            <a:r>
              <a:rPr lang="es-MX" altLang="es-MX" sz="1200" b="1">
                <a:solidFill>
                  <a:srgbClr val="3C3F3F"/>
                </a:solidFill>
                <a:latin typeface="Poppins"/>
              </a:rPr>
              <a:t>- Velocidad y Dirección del Viento</a:t>
            </a:r>
          </a:p>
        </p:txBody>
      </p:sp>
      <p:sp>
        <p:nvSpPr>
          <p:cNvPr id="63495" name="- Material Particulado menor a 10 micras…"/>
          <p:cNvSpPr txBox="1">
            <a:spLocks noChangeArrowheads="1"/>
          </p:cNvSpPr>
          <p:nvPr/>
        </p:nvSpPr>
        <p:spPr bwMode="auto">
          <a:xfrm>
            <a:off x="5561013" y="1219642"/>
            <a:ext cx="3015249" cy="176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defTabSz="2436813">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2436813">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2436813">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2436813">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2436813">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2436813"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2436813"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2436813"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2436813"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50000"/>
              </a:lnSpc>
            </a:pPr>
            <a:r>
              <a:rPr lang="es-MX" altLang="es-MX" sz="1200" b="1">
                <a:solidFill>
                  <a:srgbClr val="3C3F3F"/>
                </a:solidFill>
                <a:latin typeface="Poppins"/>
              </a:rPr>
              <a:t>- Partículas menores a 10 micrómetros</a:t>
            </a:r>
          </a:p>
          <a:p>
            <a:pPr eaLnBrk="1" hangingPunct="1">
              <a:lnSpc>
                <a:spcPct val="150000"/>
              </a:lnSpc>
            </a:pPr>
            <a:r>
              <a:rPr lang="es-MX" altLang="es-MX" sz="1200" b="1">
                <a:solidFill>
                  <a:srgbClr val="3C3F3F"/>
                </a:solidFill>
                <a:latin typeface="Poppins"/>
              </a:rPr>
              <a:t>- Partículas menores a 2.5 micrómetros </a:t>
            </a:r>
          </a:p>
          <a:p>
            <a:pPr eaLnBrk="1" hangingPunct="1">
              <a:lnSpc>
                <a:spcPct val="150000"/>
              </a:lnSpc>
            </a:pPr>
            <a:r>
              <a:rPr lang="es-MX" altLang="es-MX" sz="1200" b="1">
                <a:solidFill>
                  <a:srgbClr val="3C3F3F"/>
                </a:solidFill>
                <a:latin typeface="Poppins"/>
              </a:rPr>
              <a:t>- Ozono</a:t>
            </a:r>
          </a:p>
          <a:p>
            <a:pPr eaLnBrk="1" hangingPunct="1">
              <a:lnSpc>
                <a:spcPct val="150000"/>
              </a:lnSpc>
            </a:pPr>
            <a:r>
              <a:rPr lang="es-MX" altLang="es-MX" sz="1200" b="1">
                <a:solidFill>
                  <a:srgbClr val="3C3F3F"/>
                </a:solidFill>
                <a:latin typeface="Poppins"/>
              </a:rPr>
              <a:t>- Dióxido de Azufre</a:t>
            </a:r>
          </a:p>
          <a:p>
            <a:pPr eaLnBrk="1" hangingPunct="1">
              <a:lnSpc>
                <a:spcPct val="150000"/>
              </a:lnSpc>
            </a:pPr>
            <a:r>
              <a:rPr lang="es-MX" altLang="es-MX" sz="1200" b="1">
                <a:solidFill>
                  <a:srgbClr val="3C3F3F"/>
                </a:solidFill>
                <a:latin typeface="Poppins"/>
              </a:rPr>
              <a:t>- Dióxido de Nitrógeno</a:t>
            </a:r>
          </a:p>
          <a:p>
            <a:pPr eaLnBrk="1" hangingPunct="1">
              <a:lnSpc>
                <a:spcPct val="150000"/>
              </a:lnSpc>
            </a:pPr>
            <a:r>
              <a:rPr lang="es-MX" altLang="es-MX" sz="1200" b="1">
                <a:solidFill>
                  <a:srgbClr val="3C3F3F"/>
                </a:solidFill>
                <a:latin typeface="Poppins"/>
              </a:rPr>
              <a:t>- Monóxido de Carbono</a:t>
            </a:r>
          </a:p>
        </p:txBody>
      </p:sp>
      <p:pic>
        <p:nvPicPr>
          <p:cNvPr id="8" name="Picture 7"/>
          <p:cNvPicPr>
            <a:picLocks noChangeAspect="1"/>
          </p:cNvPicPr>
          <p:nvPr/>
        </p:nvPicPr>
        <p:blipFill rotWithShape="1">
          <a:blip r:embed="rId3"/>
          <a:srcRect l="16017" t="24044" r="17133" b="13022"/>
          <a:stretch/>
        </p:blipFill>
        <p:spPr>
          <a:xfrm>
            <a:off x="310667" y="1265925"/>
            <a:ext cx="4893714" cy="2591436"/>
          </a:xfrm>
          <a:prstGeom prst="rect">
            <a:avLst/>
          </a:prstGeom>
        </p:spPr>
      </p:pic>
      <p:sp>
        <p:nvSpPr>
          <p:cNvPr id="9" name="Rectangle 2"/>
          <p:cNvSpPr>
            <a:spLocks noGrp="1"/>
          </p:cNvSpPr>
          <p:nvPr>
            <p:ph type="title"/>
          </p:nvPr>
        </p:nvSpPr>
        <p:spPr>
          <a:xfrm>
            <a:off x="538667" y="242738"/>
            <a:ext cx="7699376" cy="457200"/>
          </a:xfrm>
        </p:spPr>
        <p:txBody>
          <a:bodyPr spcFirstLastPara="1">
            <a:noAutofit/>
          </a:bodyPr>
          <a:lstStyle/>
          <a:p>
            <a:pPr algn="ctr" eaLnBrk="1" hangingPunct="1"/>
            <a:r>
              <a:rPr lang="es-MX" altLang="es-MX" sz="2400" dirty="0">
                <a:solidFill>
                  <a:srgbClr val="00B050"/>
                </a:solidFill>
                <a:latin typeface="Poppins"/>
                <a:sym typeface="Poppins ExtraBold" pitchFamily="50" charset="0"/>
              </a:rPr>
              <a:t>MAPA DE ESTACIONES DE CALIDAD DEL AIRE</a:t>
            </a:r>
          </a:p>
        </p:txBody>
      </p:sp>
      <p:sp>
        <p:nvSpPr>
          <p:cNvPr id="2" name="CuadroTexto 1"/>
          <p:cNvSpPr txBox="1"/>
          <p:nvPr/>
        </p:nvSpPr>
        <p:spPr>
          <a:xfrm>
            <a:off x="419386" y="4324493"/>
            <a:ext cx="4620127" cy="400110"/>
          </a:xfrm>
          <a:prstGeom prst="rect">
            <a:avLst/>
          </a:prstGeom>
          <a:noFill/>
        </p:spPr>
        <p:txBody>
          <a:bodyPr wrap="square" rtlCol="0">
            <a:spAutoFit/>
          </a:bodyPr>
          <a:lstStyle/>
          <a:p>
            <a:pPr algn="ctr"/>
            <a:r>
              <a:rPr lang="es-MX" sz="2000">
                <a:latin typeface="Poppins"/>
              </a:rPr>
              <a:t>aire.nl.gob.mx</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Google Shape;324;g123a2e3ba9f_0_134"/>
          <p:cNvSpPr>
            <a:spLocks noChangeArrowheads="1"/>
          </p:cNvSpPr>
          <p:nvPr/>
        </p:nvSpPr>
        <p:spPr bwMode="auto">
          <a:xfrm>
            <a:off x="4419600" y="2827314"/>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s-MX" altLang="es-MX"/>
          </a:p>
        </p:txBody>
      </p:sp>
      <p:pic>
        <p:nvPicPr>
          <p:cNvPr id="3" name="Imagen 2" descr="Una montaña de pasto&#10;&#10;Descripción generada automáticamente con confianza baja"/>
          <p:cNvPicPr>
            <a:picLocks noChangeAspect="1"/>
          </p:cNvPicPr>
          <p:nvPr/>
        </p:nvPicPr>
        <p:blipFill>
          <a:blip r:embed="rId3"/>
          <a:stretch>
            <a:fillRect/>
          </a:stretch>
        </p:blipFill>
        <p:spPr>
          <a:xfrm>
            <a:off x="553576" y="1660332"/>
            <a:ext cx="2379631" cy="1586420"/>
          </a:xfrm>
          <a:prstGeom prst="roundRect">
            <a:avLst>
              <a:gd name="adj" fmla="val 4150"/>
            </a:avLst>
          </a:prstGeom>
          <a:solidFill>
            <a:srgbClr val="FFFFFF">
              <a:shade val="85000"/>
            </a:srgbClr>
          </a:solidFill>
          <a:ln>
            <a:noFill/>
          </a:ln>
          <a:effectLst>
            <a:reflection blurRad="12700" stA="38000" endPos="28000" dist="5000" dir="5400000" sy="-100000" algn="bl" rotWithShape="0"/>
          </a:effectLst>
        </p:spPr>
      </p:pic>
      <p:sp>
        <p:nvSpPr>
          <p:cNvPr id="65540" name="CuadroTexto 3"/>
          <p:cNvSpPr txBox="1">
            <a:spLocks noChangeArrowheads="1"/>
          </p:cNvSpPr>
          <p:nvPr/>
        </p:nvSpPr>
        <p:spPr bwMode="auto">
          <a:xfrm>
            <a:off x="593724" y="850877"/>
            <a:ext cx="25447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MX" altLang="es-MX" sz="2000" b="1" dirty="0">
                <a:solidFill>
                  <a:srgbClr val="595959"/>
                </a:solidFill>
                <a:latin typeface="Branding SF Bold"/>
              </a:rPr>
              <a:t>Estaciones fijas</a:t>
            </a:r>
          </a:p>
        </p:txBody>
      </p:sp>
      <p:sp>
        <p:nvSpPr>
          <p:cNvPr id="65541" name="CuadroTexto 22"/>
          <p:cNvSpPr txBox="1">
            <a:spLocks noChangeArrowheads="1"/>
          </p:cNvSpPr>
          <p:nvPr/>
        </p:nvSpPr>
        <p:spPr bwMode="auto">
          <a:xfrm>
            <a:off x="4749800" y="850877"/>
            <a:ext cx="2989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MX" altLang="es-MX" sz="2000" b="1" dirty="0">
                <a:solidFill>
                  <a:srgbClr val="595959"/>
                </a:solidFill>
                <a:latin typeface="Branding SF Bold"/>
              </a:rPr>
              <a:t>Estaciones móviles</a:t>
            </a:r>
          </a:p>
        </p:txBody>
      </p:sp>
      <p:pic>
        <p:nvPicPr>
          <p:cNvPr id="7" name="Imagen 6" descr="Camioneta blanca en la calle&#10;&#10;Descripción generada automáticamente con confianza media"/>
          <p:cNvPicPr>
            <a:picLocks noChangeAspect="1"/>
          </p:cNvPicPr>
          <p:nvPr/>
        </p:nvPicPr>
        <p:blipFill>
          <a:blip r:embed="rId4"/>
          <a:stretch>
            <a:fillRect/>
          </a:stretch>
        </p:blipFill>
        <p:spPr>
          <a:xfrm>
            <a:off x="6319101" y="1393294"/>
            <a:ext cx="2389487" cy="1586420"/>
          </a:xfrm>
          <a:prstGeom prst="roundRect">
            <a:avLst>
              <a:gd name="adj" fmla="val 4742"/>
            </a:avLst>
          </a:prstGeom>
          <a:solidFill>
            <a:srgbClr val="FFFFFF">
              <a:shade val="85000"/>
            </a:srgbClr>
          </a:solidFill>
          <a:ln>
            <a:noFill/>
          </a:ln>
          <a:effectLst>
            <a:reflection blurRad="12700" stA="38000" endPos="28000" dist="5000" dir="5400000" sy="-100000" algn="bl" rotWithShape="0"/>
          </a:effectLst>
        </p:spPr>
      </p:pic>
      <p:pic>
        <p:nvPicPr>
          <p:cNvPr id="22" name="Imagen 21" descr="Imagen que contiene interior, computadora, escritorio, oficina&#10;&#10;Descripción generada automáticamente"/>
          <p:cNvPicPr>
            <a:picLocks noChangeAspect="1"/>
          </p:cNvPicPr>
          <p:nvPr/>
        </p:nvPicPr>
        <p:blipFill>
          <a:blip r:embed="rId5"/>
          <a:stretch>
            <a:fillRect/>
          </a:stretch>
        </p:blipFill>
        <p:spPr>
          <a:xfrm>
            <a:off x="3138487" y="2867190"/>
            <a:ext cx="2867025" cy="1911350"/>
          </a:xfrm>
          <a:prstGeom prst="roundRect">
            <a:avLst>
              <a:gd name="adj" fmla="val 5187"/>
            </a:avLst>
          </a:prstGeom>
          <a:solidFill>
            <a:srgbClr val="FFFFFF">
              <a:shade val="85000"/>
            </a:srgbClr>
          </a:solidFill>
          <a:ln>
            <a:noFill/>
          </a:ln>
          <a:effectLst>
            <a:reflection blurRad="12700" stA="38000" endPos="28000" dist="5000" dir="5400000" sy="-100000" algn="bl" rotWithShape="0"/>
          </a:effectLst>
        </p:spPr>
      </p:pic>
      <p:sp>
        <p:nvSpPr>
          <p:cNvPr id="25" name="Flecha: a la izquierda, derecha y arriba 24"/>
          <p:cNvSpPr/>
          <p:nvPr/>
        </p:nvSpPr>
        <p:spPr>
          <a:xfrm flipV="1">
            <a:off x="3540125" y="1570014"/>
            <a:ext cx="1758950" cy="1149350"/>
          </a:xfrm>
          <a:prstGeom prst="leftRightUpArrow">
            <a:avLst>
              <a:gd name="adj1" fmla="val 18840"/>
              <a:gd name="adj2" fmla="val 25000"/>
              <a:gd name="adj3" fmla="val 25000"/>
            </a:avLst>
          </a:prstGeom>
          <a:solidFill>
            <a:srgbClr val="00BF6F"/>
          </a:solidFill>
          <a:ln>
            <a:solidFill>
              <a:srgbClr val="E9EDF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s-MX" kern="0">
              <a:sym typeface="Arial"/>
            </a:endParaRPr>
          </a:p>
        </p:txBody>
      </p:sp>
      <p:sp>
        <p:nvSpPr>
          <p:cNvPr id="9" name="Rectangle 2"/>
          <p:cNvSpPr>
            <a:spLocks noGrp="1"/>
          </p:cNvSpPr>
          <p:nvPr>
            <p:ph type="title"/>
          </p:nvPr>
        </p:nvSpPr>
        <p:spPr>
          <a:xfrm>
            <a:off x="795958" y="245851"/>
            <a:ext cx="7699376" cy="457200"/>
          </a:xfrm>
        </p:spPr>
        <p:txBody>
          <a:bodyPr spcFirstLastPara="1">
            <a:noAutofit/>
          </a:bodyPr>
          <a:lstStyle/>
          <a:p>
            <a:pPr algn="ctr" eaLnBrk="1" hangingPunct="1"/>
            <a:r>
              <a:rPr lang="es-MX" altLang="es-MX" sz="2400" dirty="0">
                <a:solidFill>
                  <a:srgbClr val="00B050"/>
                </a:solidFill>
                <a:latin typeface="Poppins ExtraBold" pitchFamily="50" charset="0"/>
                <a:sym typeface="Poppins ExtraBold" pitchFamily="50" charset="0"/>
              </a:rPr>
              <a:t>RED DE MONITOREO DE CALIDAD DEL AIRE</a:t>
            </a:r>
          </a:p>
        </p:txBody>
      </p:sp>
      <p:sp>
        <p:nvSpPr>
          <p:cNvPr id="2" name="TextBox 1"/>
          <p:cNvSpPr txBox="1"/>
          <p:nvPr/>
        </p:nvSpPr>
        <p:spPr>
          <a:xfrm>
            <a:off x="478301" y="3789624"/>
            <a:ext cx="2249627" cy="738664"/>
          </a:xfrm>
          <a:prstGeom prst="rect">
            <a:avLst/>
          </a:prstGeom>
          <a:noFill/>
        </p:spPr>
        <p:txBody>
          <a:bodyPr wrap="square" rtlCol="0">
            <a:spAutoFit/>
          </a:bodyPr>
          <a:lstStyle/>
          <a:p>
            <a:r>
              <a:rPr lang="es-ES_tradnl" altLang="es-MX" dirty="0">
                <a:solidFill>
                  <a:schemeClr val="tx1"/>
                </a:solidFill>
              </a:rPr>
              <a:t>Inicia operaciones 20 de noviembre de 1992.</a:t>
            </a:r>
            <a:endParaRPr lang="es-ES" altLang="es-MX" dirty="0"/>
          </a:p>
          <a:p>
            <a:endParaRPr lang="es-MX" dirty="0"/>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940000" y="6641816"/>
            <a:ext cx="6515176" cy="5064259"/>
          </a:xfrm>
          <a:prstGeom prst="rect">
            <a:avLst/>
          </a:prstGeom>
        </p:spPr>
      </p:pic>
      <p:pic>
        <p:nvPicPr>
          <p:cNvPr id="5" name="Picture 4"/>
          <p:cNvPicPr>
            <a:picLocks noChangeAspect="1"/>
          </p:cNvPicPr>
          <p:nvPr/>
        </p:nvPicPr>
        <p:blipFill>
          <a:blip r:embed="rId3"/>
          <a:stretch>
            <a:fillRect/>
          </a:stretch>
        </p:blipFill>
        <p:spPr>
          <a:xfrm>
            <a:off x="1936800" y="930175"/>
            <a:ext cx="4952762" cy="3849205"/>
          </a:xfrm>
          <a:prstGeom prst="rect">
            <a:avLst/>
          </a:prstGeom>
        </p:spPr>
      </p:pic>
      <p:sp>
        <p:nvSpPr>
          <p:cNvPr id="7" name="Rectangle 2"/>
          <p:cNvSpPr txBox="1">
            <a:spLocks/>
          </p:cNvSpPr>
          <p:nvPr/>
        </p:nvSpPr>
        <p:spPr>
          <a:xfrm>
            <a:off x="563493" y="204528"/>
            <a:ext cx="7699376" cy="457200"/>
          </a:xfrm>
          <a:prstGeom prst="rect">
            <a:avLst/>
          </a:prstGeom>
        </p:spPr>
        <p:txBody>
          <a:bodyPr spcFirstLastPara="1">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hangingPunct="1"/>
            <a:r>
              <a:rPr lang="es-MX" altLang="es-MX" sz="2400" kern="0" dirty="0">
                <a:solidFill>
                  <a:srgbClr val="00B050"/>
                </a:solidFill>
                <a:latin typeface="Poppins ExtraBold" pitchFamily="50" charset="0"/>
                <a:sym typeface="Poppins ExtraBold" pitchFamily="50" charset="0"/>
              </a:rPr>
              <a:t>INFRAESTRUCTURA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3"/>
          <p:cNvSpPr>
            <a:spLocks noChangeArrowheads="1"/>
          </p:cNvSpPr>
          <p:nvPr/>
        </p:nvSpPr>
        <p:spPr bwMode="auto">
          <a:xfrm>
            <a:off x="6677025" y="4743450"/>
            <a:ext cx="819150" cy="198438"/>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81627" tIns="40813" rIns="81627" bIns="40813"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s-MX" altLang="es-MX"/>
          </a:p>
        </p:txBody>
      </p:sp>
      <p:sp>
        <p:nvSpPr>
          <p:cNvPr id="88067" name="2 Rectángulo"/>
          <p:cNvSpPr>
            <a:spLocks noChangeArrowheads="1"/>
          </p:cNvSpPr>
          <p:nvPr/>
        </p:nvSpPr>
        <p:spPr bwMode="auto">
          <a:xfrm>
            <a:off x="158750" y="4687996"/>
            <a:ext cx="4572000"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27" tIns="40813" rIns="81627" bIns="40813">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MX" altLang="es-MX" sz="1000" b="1" dirty="0"/>
              <a:t>http://aire.nl.gob.mx/nor_normatividad.html</a:t>
            </a:r>
            <a:endParaRPr lang="es-MX" altLang="es-MX" sz="1000" dirty="0"/>
          </a:p>
        </p:txBody>
      </p:sp>
      <p:graphicFrame>
        <p:nvGraphicFramePr>
          <p:cNvPr id="11" name="Tabla"/>
          <p:cNvGraphicFramePr/>
          <p:nvPr>
            <p:extLst>
              <p:ext uri="{D42A27DB-BD31-4B8C-83A1-F6EECF244321}">
                <p14:modId xmlns:p14="http://schemas.microsoft.com/office/powerpoint/2010/main" val="4262981800"/>
              </p:ext>
            </p:extLst>
          </p:nvPr>
        </p:nvGraphicFramePr>
        <p:xfrm>
          <a:off x="2631480" y="356495"/>
          <a:ext cx="6227605" cy="4216651"/>
        </p:xfrm>
        <a:graphic>
          <a:graphicData uri="http://schemas.openxmlformats.org/drawingml/2006/table">
            <a:tbl>
              <a:tblPr bandRow="1"/>
              <a:tblGrid>
                <a:gridCol w="1492254">
                  <a:extLst>
                    <a:ext uri="{9D8B030D-6E8A-4147-A177-3AD203B41FA5}">
                      <a16:colId xmlns:a16="http://schemas.microsoft.com/office/drawing/2014/main" val="20000"/>
                    </a:ext>
                  </a:extLst>
                </a:gridCol>
                <a:gridCol w="2022262">
                  <a:extLst>
                    <a:ext uri="{9D8B030D-6E8A-4147-A177-3AD203B41FA5}">
                      <a16:colId xmlns:a16="http://schemas.microsoft.com/office/drawing/2014/main" val="20001"/>
                    </a:ext>
                  </a:extLst>
                </a:gridCol>
                <a:gridCol w="1317375">
                  <a:extLst>
                    <a:ext uri="{9D8B030D-6E8A-4147-A177-3AD203B41FA5}">
                      <a16:colId xmlns:a16="http://schemas.microsoft.com/office/drawing/2014/main" val="20002"/>
                    </a:ext>
                  </a:extLst>
                </a:gridCol>
                <a:gridCol w="1395714">
                  <a:extLst>
                    <a:ext uri="{9D8B030D-6E8A-4147-A177-3AD203B41FA5}">
                      <a16:colId xmlns:a16="http://schemas.microsoft.com/office/drawing/2014/main" val="20003"/>
                    </a:ext>
                  </a:extLst>
                </a:gridCol>
              </a:tblGrid>
              <a:tr h="573761">
                <a:tc>
                  <a:txBody>
                    <a:bodyPr/>
                    <a:lstStyle/>
                    <a:p>
                      <a:pPr algn="ctr"/>
                      <a:r>
                        <a:rPr lang="es-MX" sz="1600" b="1" i="0" u="none" strike="noStrike" cap="none" noProof="0" dirty="0">
                          <a:ln>
                            <a:solidFill>
                              <a:schemeClr val="bg1"/>
                            </a:solidFill>
                          </a:ln>
                          <a:solidFill>
                            <a:schemeClr val="bg1"/>
                          </a:solidFill>
                          <a:latin typeface="Branding SF SemiBold" panose="00000700000000000000" pitchFamily="50" charset="0"/>
                          <a:ea typeface="+mn-ea"/>
                          <a:cs typeface="+mn-cs"/>
                          <a:sym typeface="Arial Rounded MT Bold"/>
                        </a:rPr>
                        <a:t>Contaminante</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F6F"/>
                    </a:solidFill>
                  </a:tcPr>
                </a:tc>
                <a:tc>
                  <a:txBody>
                    <a:bodyPr/>
                    <a:lstStyle/>
                    <a:p>
                      <a:pPr algn="ctr"/>
                      <a:r>
                        <a:rPr lang="es-MX" sz="1600" b="1" i="0" u="none" strike="noStrike" cap="none" noProof="0" dirty="0">
                          <a:ln>
                            <a:solidFill>
                              <a:schemeClr val="bg1"/>
                            </a:solidFill>
                          </a:ln>
                          <a:solidFill>
                            <a:schemeClr val="bg1"/>
                          </a:solidFill>
                          <a:latin typeface="Branding SF SemiBold" panose="00000700000000000000" pitchFamily="50" charset="0"/>
                          <a:ea typeface="+mn-ea"/>
                          <a:cs typeface="+mn-cs"/>
                          <a:sym typeface="Arial Rounded MT Bold"/>
                        </a:rPr>
                        <a:t>Norma Mexicana</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F6F"/>
                    </a:solidFill>
                  </a:tcPr>
                </a:tc>
                <a:tc>
                  <a:txBody>
                    <a:bodyPr/>
                    <a:lstStyle/>
                    <a:p>
                      <a:pPr algn="ctr"/>
                      <a:r>
                        <a:rPr lang="es-MX" sz="1600" b="1" i="0" u="none" strike="noStrike" cap="none" noProof="0" dirty="0">
                          <a:ln>
                            <a:solidFill>
                              <a:schemeClr val="bg1"/>
                            </a:solidFill>
                          </a:ln>
                          <a:solidFill>
                            <a:schemeClr val="bg1"/>
                          </a:solidFill>
                          <a:latin typeface="Branding SF SemiBold" panose="00000700000000000000" pitchFamily="50" charset="0"/>
                          <a:ea typeface="+mn-ea"/>
                          <a:cs typeface="+mn-cs"/>
                          <a:sym typeface="Arial Rounded MT Bold"/>
                        </a:rPr>
                        <a:t>Exposición Aguda</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F6F"/>
                    </a:solidFill>
                  </a:tcPr>
                </a:tc>
                <a:tc>
                  <a:txBody>
                    <a:bodyPr/>
                    <a:lstStyle/>
                    <a:p>
                      <a:pPr algn="ctr"/>
                      <a:r>
                        <a:rPr lang="es-MX" sz="1600" b="1" i="0" u="none" strike="noStrike" cap="none" noProof="0" dirty="0">
                          <a:ln>
                            <a:solidFill>
                              <a:schemeClr val="bg1"/>
                            </a:solidFill>
                          </a:ln>
                          <a:solidFill>
                            <a:schemeClr val="bg1"/>
                          </a:solidFill>
                          <a:latin typeface="Branding SF SemiBold" panose="00000700000000000000" pitchFamily="50" charset="0"/>
                          <a:ea typeface="+mn-ea"/>
                          <a:cs typeface="+mn-cs"/>
                          <a:sym typeface="Arial Rounded MT Bold"/>
                        </a:rPr>
                        <a:t>Exposición Crónica</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F6F"/>
                    </a:solidFill>
                  </a:tcPr>
                </a:tc>
                <a:extLst>
                  <a:ext uri="{0D108BD9-81ED-4DB2-BD59-A6C34878D82A}">
                    <a16:rowId xmlns:a16="http://schemas.microsoft.com/office/drawing/2014/main" val="10000"/>
                  </a:ext>
                </a:extLst>
              </a:tr>
              <a:tr h="393535">
                <a:tc>
                  <a:txBody>
                    <a:bodyPr/>
                    <a:lstStyle/>
                    <a:p>
                      <a:pPr>
                        <a:defRPr sz="3000"/>
                      </a:pPr>
                      <a:r>
                        <a:rPr lang="es-MX" sz="1200" b="1" i="0" u="none" strike="noStrike" cap="none" noProof="0" dirty="0">
                          <a:solidFill>
                            <a:srgbClr val="777777"/>
                          </a:solidFill>
                          <a:latin typeface="Branding SF SemiBold" panose="00000700000000000000" pitchFamily="50" charset="0"/>
                          <a:ea typeface="+mn-ea"/>
                          <a:cs typeface="+mn-cs"/>
                          <a:sym typeface="Arial"/>
                        </a:rPr>
                        <a:t>     PM</a:t>
                      </a:r>
                      <a:r>
                        <a:rPr lang="es-MX" sz="1200" b="1" i="0" u="none" strike="noStrike" cap="none" baseline="-25000" noProof="0" dirty="0">
                          <a:solidFill>
                            <a:srgbClr val="777777"/>
                          </a:solidFill>
                          <a:latin typeface="Branding SF SemiBold" panose="00000700000000000000" pitchFamily="50" charset="0"/>
                          <a:ea typeface="+mn-ea"/>
                          <a:cs typeface="+mn-cs"/>
                          <a:sym typeface="Arial"/>
                        </a:rPr>
                        <a:t>10</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200" b="1" i="0" u="none" strike="noStrike" cap="none" noProof="0" dirty="0">
                          <a:solidFill>
                            <a:srgbClr val="777777"/>
                          </a:solidFill>
                          <a:latin typeface="Branding SF SemiBold" panose="00000700000000000000" pitchFamily="50" charset="0"/>
                          <a:ea typeface="+mn-ea"/>
                          <a:cs typeface="+mn-cs"/>
                          <a:sym typeface="Arial"/>
                        </a:rPr>
                        <a:t>NOM-025-SSA1-2014</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sz="3000"/>
                      </a:pPr>
                      <a:r>
                        <a:rPr lang="es-MX" sz="1200" b="1" i="0" u="none" strike="noStrike" cap="none" noProof="0" dirty="0">
                          <a:solidFill>
                            <a:srgbClr val="777777"/>
                          </a:solidFill>
                          <a:latin typeface="Branding SF SemiBold" panose="00000700000000000000" pitchFamily="50" charset="0"/>
                          <a:ea typeface="+mn-ea"/>
                          <a:cs typeface="+mn-cs"/>
                          <a:sym typeface="Arial"/>
                        </a:rPr>
                        <a:t>70 µg/m3 -24h</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sz="3000"/>
                      </a:pPr>
                      <a:r>
                        <a:rPr lang="es-MX" sz="1200" b="1" i="0" u="none" strike="noStrike" cap="none" noProof="0" dirty="0">
                          <a:solidFill>
                            <a:srgbClr val="777777"/>
                          </a:solidFill>
                          <a:latin typeface="Branding SF SemiBold" panose="00000700000000000000" pitchFamily="50" charset="0"/>
                          <a:ea typeface="+mn-ea"/>
                          <a:cs typeface="+mn-cs"/>
                          <a:sym typeface="Arial"/>
                        </a:rPr>
                        <a:t>36 µg/m3</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41540">
                <a:tc>
                  <a:txBody>
                    <a:bodyPr/>
                    <a:lstStyle/>
                    <a:p>
                      <a:pPr>
                        <a:defRPr sz="3000"/>
                      </a:pPr>
                      <a:r>
                        <a:rPr lang="es-MX" sz="1200" b="1" i="0" u="none" strike="noStrike" cap="none" noProof="0" dirty="0">
                          <a:solidFill>
                            <a:srgbClr val="777777"/>
                          </a:solidFill>
                          <a:latin typeface="Branding SF SemiBold" panose="00000700000000000000" pitchFamily="50" charset="0"/>
                          <a:ea typeface="+mn-ea"/>
                          <a:cs typeface="+mn-cs"/>
                          <a:sym typeface="Arial"/>
                        </a:rPr>
                        <a:t>     PM</a:t>
                      </a:r>
                      <a:r>
                        <a:rPr lang="es-MX" sz="1200" b="1" i="0" u="none" strike="noStrike" cap="none" baseline="-25000" noProof="0" dirty="0">
                          <a:solidFill>
                            <a:srgbClr val="777777"/>
                          </a:solidFill>
                          <a:latin typeface="Branding SF SemiBold" panose="00000700000000000000" pitchFamily="50" charset="0"/>
                          <a:ea typeface="+mn-ea"/>
                          <a:cs typeface="+mn-cs"/>
                          <a:sym typeface="Arial"/>
                        </a:rPr>
                        <a:t>2.5</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200" b="1" i="0" u="none" strike="noStrike" cap="none" noProof="0" dirty="0">
                          <a:solidFill>
                            <a:srgbClr val="777777"/>
                          </a:solidFill>
                          <a:latin typeface="Branding SF SemiBold" panose="00000700000000000000" pitchFamily="50" charset="0"/>
                          <a:ea typeface="+mn-ea"/>
                          <a:cs typeface="+mn-cs"/>
                          <a:sym typeface="Arial"/>
                        </a:rPr>
                        <a:t>NOM-025-SSA1-2014</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sz="3000"/>
                      </a:pPr>
                      <a:r>
                        <a:rPr lang="es-MX" sz="1200" b="1" i="0" u="none" strike="noStrike" cap="none" noProof="0" dirty="0">
                          <a:solidFill>
                            <a:srgbClr val="777777"/>
                          </a:solidFill>
                          <a:latin typeface="Branding SF SemiBold" panose="00000700000000000000" pitchFamily="50" charset="0"/>
                          <a:ea typeface="+mn-ea"/>
                          <a:cs typeface="+mn-cs"/>
                          <a:sym typeface="Arial"/>
                        </a:rPr>
                        <a:t>41 µg/m3 -24h</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sz="3000"/>
                      </a:pPr>
                      <a:r>
                        <a:rPr lang="es-MX" sz="1200" b="1" i="0" u="none" strike="noStrike" cap="none" noProof="0" dirty="0">
                          <a:solidFill>
                            <a:srgbClr val="777777"/>
                          </a:solidFill>
                          <a:latin typeface="Branding SF SemiBold" panose="00000700000000000000" pitchFamily="50" charset="0"/>
                          <a:ea typeface="+mn-ea"/>
                          <a:cs typeface="+mn-cs"/>
                          <a:sym typeface="Arial"/>
                        </a:rPr>
                        <a:t>10 µg/m3</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83632">
                <a:tc>
                  <a:txBody>
                    <a:bodyPr/>
                    <a:lstStyle/>
                    <a:p>
                      <a:pPr>
                        <a:defRPr sz="3000"/>
                      </a:pPr>
                      <a:r>
                        <a:rPr lang="es-MX" sz="1200" b="1" i="0" u="none" strike="noStrike" cap="none" noProof="0" dirty="0">
                          <a:solidFill>
                            <a:srgbClr val="777777"/>
                          </a:solidFill>
                          <a:latin typeface="Branding SF SemiBold" panose="00000700000000000000" pitchFamily="50" charset="0"/>
                          <a:ea typeface="+mn-ea"/>
                          <a:cs typeface="+mn-cs"/>
                          <a:sym typeface="Arial"/>
                        </a:rPr>
                        <a:t>       O</a:t>
                      </a:r>
                      <a:r>
                        <a:rPr lang="es-MX" sz="1200" b="1" i="0" u="none" strike="noStrike" cap="none" baseline="-25000" noProof="0" dirty="0">
                          <a:solidFill>
                            <a:srgbClr val="777777"/>
                          </a:solidFill>
                          <a:latin typeface="Branding SF SemiBold" panose="00000700000000000000" pitchFamily="50" charset="0"/>
                          <a:ea typeface="+mn-ea"/>
                          <a:cs typeface="+mn-cs"/>
                          <a:sym typeface="Arial"/>
                        </a:rPr>
                        <a:t>3</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200" b="1" i="0" u="none" strike="noStrike" cap="none" noProof="0" dirty="0">
                          <a:solidFill>
                            <a:srgbClr val="777777"/>
                          </a:solidFill>
                          <a:latin typeface="Branding SF SemiBold" panose="00000700000000000000" pitchFamily="50" charset="0"/>
                          <a:ea typeface="+mn-ea"/>
                          <a:cs typeface="+mn-cs"/>
                          <a:sym typeface="Arial"/>
                        </a:rPr>
                        <a:t>NOM-020-SSA1-2014</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200" b="1" i="0" u="none" strike="noStrike" cap="none" noProof="0" dirty="0">
                          <a:solidFill>
                            <a:srgbClr val="777777"/>
                          </a:solidFill>
                          <a:latin typeface="Branding SF SemiBold" panose="00000700000000000000" pitchFamily="50" charset="0"/>
                          <a:ea typeface="+mn-ea"/>
                          <a:cs typeface="+mn-cs"/>
                          <a:sym typeface="Arial"/>
                        </a:rPr>
                        <a:t>0.090 ppm –1h</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MX" sz="1200" b="1" i="0" u="none" strike="noStrike" cap="none" noProof="0" dirty="0">
                        <a:solidFill>
                          <a:srgbClr val="777777"/>
                        </a:solidFill>
                        <a:latin typeface="Branding SF SemiBold" panose="00000700000000000000" pitchFamily="50" charset="0"/>
                        <a:ea typeface="+mn-ea"/>
                        <a:cs typeface="+mn-cs"/>
                        <a:sym typeface="Arial"/>
                      </a:endParaRP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01444">
                <a:tc>
                  <a:txBody>
                    <a:bodyPr/>
                    <a:lstStyle/>
                    <a:p>
                      <a:pPr>
                        <a:defRPr sz="3000"/>
                      </a:pPr>
                      <a:r>
                        <a:rPr lang="es-MX" sz="1200" b="1" i="0" u="none" strike="noStrike" cap="none" noProof="0" dirty="0">
                          <a:solidFill>
                            <a:srgbClr val="777777"/>
                          </a:solidFill>
                          <a:latin typeface="Branding SF SemiBold" panose="00000700000000000000" pitchFamily="50" charset="0"/>
                          <a:ea typeface="+mn-ea"/>
                          <a:cs typeface="+mn-cs"/>
                          <a:sym typeface="Arial"/>
                        </a:rPr>
                        <a:t>       O</a:t>
                      </a:r>
                      <a:r>
                        <a:rPr lang="es-MX" sz="1200" b="1" i="0" u="none" strike="noStrike" cap="none" baseline="-25000" noProof="0" dirty="0">
                          <a:solidFill>
                            <a:srgbClr val="777777"/>
                          </a:solidFill>
                          <a:latin typeface="Branding SF SemiBold" panose="00000700000000000000" pitchFamily="50" charset="0"/>
                          <a:ea typeface="+mn-ea"/>
                          <a:cs typeface="+mn-cs"/>
                          <a:sym typeface="Arial"/>
                        </a:rPr>
                        <a:t>3</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200" b="1" i="0" u="none" strike="noStrike" cap="none" noProof="0" dirty="0">
                          <a:solidFill>
                            <a:srgbClr val="777777"/>
                          </a:solidFill>
                          <a:latin typeface="Branding SF SemiBold" panose="00000700000000000000" pitchFamily="50" charset="0"/>
                          <a:ea typeface="+mn-ea"/>
                          <a:cs typeface="+mn-cs"/>
                          <a:sym typeface="Arial"/>
                        </a:rPr>
                        <a:t>NOM-020-SSA1-2014</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200" b="1" i="0" u="none" strike="noStrike" cap="none" noProof="0" dirty="0">
                          <a:solidFill>
                            <a:srgbClr val="777777"/>
                          </a:solidFill>
                          <a:latin typeface="Branding SF SemiBold" panose="00000700000000000000" pitchFamily="50" charset="0"/>
                          <a:ea typeface="+mn-ea"/>
                          <a:cs typeface="+mn-cs"/>
                          <a:sym typeface="Arial"/>
                        </a:rPr>
                        <a:t>0.065 ppm –8h</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MX" sz="1200" b="1" i="0" u="none" strike="noStrike" cap="none" noProof="0" dirty="0">
                        <a:solidFill>
                          <a:srgbClr val="777777"/>
                        </a:solidFill>
                        <a:latin typeface="Branding SF SemiBold" panose="00000700000000000000" pitchFamily="50" charset="0"/>
                        <a:ea typeface="+mn-ea"/>
                        <a:cs typeface="+mn-cs"/>
                        <a:sym typeface="Arial"/>
                      </a:endParaRP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7106172"/>
                  </a:ext>
                </a:extLst>
              </a:tr>
              <a:tr h="401444">
                <a:tc>
                  <a:txBody>
                    <a:bodyPr/>
                    <a:lstStyle/>
                    <a:p>
                      <a:pPr>
                        <a:defRPr sz="3000"/>
                      </a:pPr>
                      <a:r>
                        <a:rPr lang="es-MX" sz="1200" b="1" i="0" u="none" strike="noStrike" cap="none" noProof="0" dirty="0">
                          <a:solidFill>
                            <a:srgbClr val="777777"/>
                          </a:solidFill>
                          <a:latin typeface="Branding SF SemiBold" panose="00000700000000000000" pitchFamily="50" charset="0"/>
                          <a:ea typeface="+mn-ea"/>
                          <a:cs typeface="+mn-cs"/>
                          <a:sym typeface="Arial"/>
                        </a:rPr>
                        <a:t>      SO</a:t>
                      </a:r>
                      <a:r>
                        <a:rPr lang="es-MX" sz="1200" b="1" i="0" u="none" strike="noStrike" cap="none" baseline="-25000" noProof="0" dirty="0">
                          <a:solidFill>
                            <a:srgbClr val="777777"/>
                          </a:solidFill>
                          <a:latin typeface="Branding SF SemiBold" panose="00000700000000000000" pitchFamily="50" charset="0"/>
                          <a:ea typeface="+mn-ea"/>
                          <a:cs typeface="+mn-cs"/>
                          <a:sym typeface="Arial"/>
                        </a:rPr>
                        <a:t>2</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200" b="1" i="0" u="none" strike="noStrike" cap="none" noProof="0" dirty="0">
                          <a:solidFill>
                            <a:srgbClr val="777777"/>
                          </a:solidFill>
                          <a:latin typeface="Branding SF SemiBold" panose="00000700000000000000" pitchFamily="50" charset="0"/>
                          <a:ea typeface="+mn-ea"/>
                          <a:cs typeface="+mn-cs"/>
                          <a:sym typeface="Arial"/>
                        </a:rPr>
                        <a:t>NOM-022-SSA1-2014</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200" b="1" i="0" u="none" strike="noStrike" cap="none" noProof="0" dirty="0">
                          <a:solidFill>
                            <a:srgbClr val="777777"/>
                          </a:solidFill>
                          <a:latin typeface="Branding SF SemiBold" panose="00000700000000000000" pitchFamily="50" charset="0"/>
                          <a:ea typeface="+mn-ea"/>
                          <a:cs typeface="+mn-cs"/>
                          <a:sym typeface="Arial"/>
                        </a:rPr>
                        <a:t>0.075 ppm -1h</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MX" sz="1200" b="1" i="0" u="none" strike="noStrike" cap="none" noProof="0" dirty="0">
                        <a:solidFill>
                          <a:srgbClr val="777777"/>
                        </a:solidFill>
                        <a:latin typeface="Branding SF SemiBold" panose="00000700000000000000" pitchFamily="50" charset="0"/>
                        <a:ea typeface="+mn-ea"/>
                        <a:cs typeface="+mn-cs"/>
                        <a:sym typeface="Arial"/>
                      </a:endParaRP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3485944"/>
                  </a:ext>
                </a:extLst>
              </a:tr>
              <a:tr h="401444">
                <a:tc>
                  <a:txBody>
                    <a:bodyPr/>
                    <a:lstStyle/>
                    <a:p>
                      <a:pPr>
                        <a:defRPr sz="3000"/>
                      </a:pPr>
                      <a:r>
                        <a:rPr lang="es-MX" sz="1200" b="1" i="0" u="none" strike="noStrike" cap="none" noProof="0" dirty="0">
                          <a:solidFill>
                            <a:srgbClr val="777777"/>
                          </a:solidFill>
                          <a:latin typeface="Branding SF SemiBold" panose="00000700000000000000" pitchFamily="50" charset="0"/>
                          <a:ea typeface="+mn-ea"/>
                          <a:cs typeface="+mn-cs"/>
                          <a:sym typeface="Arial"/>
                        </a:rPr>
                        <a:t>      SO</a:t>
                      </a:r>
                      <a:r>
                        <a:rPr lang="es-MX" sz="1200" b="1" i="0" u="none" strike="noStrike" cap="none" baseline="-25000" noProof="0" dirty="0">
                          <a:solidFill>
                            <a:srgbClr val="777777"/>
                          </a:solidFill>
                          <a:latin typeface="Branding SF SemiBold" panose="00000700000000000000" pitchFamily="50" charset="0"/>
                          <a:ea typeface="+mn-ea"/>
                          <a:cs typeface="+mn-cs"/>
                          <a:sym typeface="Arial"/>
                        </a:rPr>
                        <a:t>2</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200" b="1" i="0" u="none" strike="noStrike" cap="none" noProof="0" dirty="0">
                          <a:solidFill>
                            <a:srgbClr val="777777"/>
                          </a:solidFill>
                          <a:latin typeface="Branding SF SemiBold" panose="00000700000000000000" pitchFamily="50" charset="0"/>
                          <a:ea typeface="+mn-ea"/>
                          <a:cs typeface="+mn-cs"/>
                          <a:sym typeface="Arial"/>
                        </a:rPr>
                        <a:t>NOM-022-SSA1-2014</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200" b="1" i="0" u="none" strike="noStrike" cap="none" noProof="0" dirty="0">
                          <a:solidFill>
                            <a:srgbClr val="777777"/>
                          </a:solidFill>
                          <a:latin typeface="Branding SF SemiBold" panose="00000700000000000000" pitchFamily="50" charset="0"/>
                          <a:ea typeface="+mn-ea"/>
                          <a:cs typeface="+mn-cs"/>
                          <a:sym typeface="Arial"/>
                        </a:rPr>
                        <a:t>0.04 ppm -24h</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MX" sz="1200" b="1" i="0" u="none" strike="noStrike" cap="none" noProof="0" dirty="0">
                        <a:solidFill>
                          <a:srgbClr val="777777"/>
                        </a:solidFill>
                        <a:latin typeface="Branding SF SemiBold" panose="00000700000000000000" pitchFamily="50" charset="0"/>
                        <a:ea typeface="+mn-ea"/>
                        <a:cs typeface="+mn-cs"/>
                        <a:sym typeface="Arial"/>
                      </a:endParaRP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8144084"/>
                  </a:ext>
                </a:extLst>
              </a:tr>
              <a:tr h="401444">
                <a:tc>
                  <a:txBody>
                    <a:bodyPr/>
                    <a:lstStyle/>
                    <a:p>
                      <a:pPr>
                        <a:defRPr sz="3000"/>
                      </a:pPr>
                      <a:r>
                        <a:rPr lang="es-MX" sz="1200" b="1" i="0" u="none" strike="noStrike" cap="none" noProof="0" dirty="0">
                          <a:solidFill>
                            <a:srgbClr val="777777"/>
                          </a:solidFill>
                          <a:latin typeface="Branding SF SemiBold" panose="00000700000000000000" pitchFamily="50" charset="0"/>
                          <a:ea typeface="+mn-ea"/>
                          <a:cs typeface="+mn-cs"/>
                          <a:sym typeface="Arial"/>
                        </a:rPr>
                        <a:t>     NO</a:t>
                      </a:r>
                      <a:r>
                        <a:rPr lang="es-MX" sz="1200" b="1" i="0" u="none" strike="noStrike" cap="none" baseline="-25000" noProof="0" dirty="0">
                          <a:solidFill>
                            <a:srgbClr val="777777"/>
                          </a:solidFill>
                          <a:latin typeface="Branding SF SemiBold" panose="00000700000000000000" pitchFamily="50" charset="0"/>
                          <a:ea typeface="+mn-ea"/>
                          <a:cs typeface="+mn-cs"/>
                          <a:sym typeface="Arial"/>
                        </a:rPr>
                        <a:t>2</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200" b="1" i="0" u="none" strike="noStrike" cap="none" noProof="0" dirty="0">
                          <a:solidFill>
                            <a:srgbClr val="777777"/>
                          </a:solidFill>
                          <a:latin typeface="Branding SF SemiBold" panose="00000700000000000000" pitchFamily="50" charset="0"/>
                          <a:ea typeface="+mn-ea"/>
                          <a:cs typeface="+mn-cs"/>
                          <a:sym typeface="Arial"/>
                        </a:rPr>
                        <a:t>NOM-023-SSA1-2014</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200" b="1" i="0" u="none" strike="noStrike" cap="none" noProof="0" dirty="0">
                          <a:solidFill>
                            <a:srgbClr val="777777"/>
                          </a:solidFill>
                          <a:latin typeface="Branding SF SemiBold" panose="00000700000000000000" pitchFamily="50" charset="0"/>
                          <a:ea typeface="+mn-ea"/>
                          <a:cs typeface="+mn-cs"/>
                          <a:sym typeface="Arial"/>
                        </a:rPr>
                        <a:t>0.106 ppm</a:t>
                      </a:r>
                      <a:r>
                        <a:rPr lang="es-MX" sz="1200" b="1" i="0" u="none" strike="noStrike" cap="none" baseline="0" noProof="0" dirty="0">
                          <a:solidFill>
                            <a:srgbClr val="777777"/>
                          </a:solidFill>
                          <a:latin typeface="Branding SF SemiBold" panose="00000700000000000000" pitchFamily="50" charset="0"/>
                          <a:ea typeface="+mn-ea"/>
                          <a:cs typeface="+mn-cs"/>
                          <a:sym typeface="Arial"/>
                        </a:rPr>
                        <a:t> 1h</a:t>
                      </a:r>
                      <a:endParaRPr lang="es-MX" sz="1200" b="1" i="0" u="none" strike="noStrike" cap="none" noProof="0" dirty="0">
                        <a:solidFill>
                          <a:srgbClr val="777777"/>
                        </a:solidFill>
                        <a:latin typeface="Branding SF SemiBold" panose="00000700000000000000" pitchFamily="50" charset="0"/>
                        <a:ea typeface="+mn-ea"/>
                        <a:cs typeface="+mn-cs"/>
                        <a:sym typeface="Arial"/>
                      </a:endParaRP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200" b="1" i="0" u="none" strike="noStrike" cap="none" noProof="0">
                          <a:solidFill>
                            <a:srgbClr val="777777"/>
                          </a:solidFill>
                          <a:latin typeface="Branding SF SemiBold" panose="00000700000000000000" pitchFamily="50" charset="0"/>
                          <a:ea typeface="+mn-ea"/>
                          <a:cs typeface="+mn-cs"/>
                          <a:sym typeface="Arial"/>
                        </a:rPr>
                        <a:t>0.021 ppm</a:t>
                      </a:r>
                      <a:endParaRPr lang="es-MX" sz="1200" b="1" i="0" u="none" strike="noStrike" cap="none" noProof="0" dirty="0">
                        <a:solidFill>
                          <a:srgbClr val="777777"/>
                        </a:solidFill>
                        <a:latin typeface="Branding SF SemiBold" panose="00000700000000000000" pitchFamily="50" charset="0"/>
                        <a:ea typeface="+mn-ea"/>
                        <a:cs typeface="+mn-cs"/>
                        <a:sym typeface="Arial"/>
                      </a:endParaRP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0494113"/>
                  </a:ext>
                </a:extLst>
              </a:tr>
              <a:tr h="401444">
                <a:tc>
                  <a:txBody>
                    <a:bodyPr/>
                    <a:lstStyle/>
                    <a:p>
                      <a:pPr>
                        <a:defRPr sz="3000"/>
                      </a:pPr>
                      <a:r>
                        <a:rPr lang="es-MX" sz="1200" b="1" i="0" u="none" strike="noStrike" cap="none" noProof="0" dirty="0">
                          <a:solidFill>
                            <a:srgbClr val="777777"/>
                          </a:solidFill>
                          <a:latin typeface="Branding SF SemiBold" panose="00000700000000000000" pitchFamily="50" charset="0"/>
                          <a:ea typeface="+mn-ea"/>
                          <a:cs typeface="+mn-cs"/>
                          <a:sym typeface="Arial"/>
                        </a:rPr>
                        <a:t>      CO</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200" b="1" i="0" u="none" strike="noStrike" cap="none" noProof="0" dirty="0">
                          <a:solidFill>
                            <a:srgbClr val="777777"/>
                          </a:solidFill>
                          <a:latin typeface="Branding SF SemiBold" panose="00000700000000000000" pitchFamily="50" charset="0"/>
                          <a:ea typeface="+mn-ea"/>
                          <a:cs typeface="+mn-cs"/>
                          <a:sym typeface="Arial"/>
                        </a:rPr>
                        <a:t>NOM-021-SSA1-2014</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200" b="1" i="0" u="none" strike="noStrike" cap="none" noProof="0" dirty="0">
                          <a:solidFill>
                            <a:srgbClr val="777777"/>
                          </a:solidFill>
                          <a:latin typeface="Branding SF SemiBold" panose="00000700000000000000" pitchFamily="50" charset="0"/>
                          <a:ea typeface="+mn-ea"/>
                          <a:cs typeface="+mn-cs"/>
                          <a:sym typeface="Arial"/>
                        </a:rPr>
                        <a:t>26 ppm -1h</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MX" sz="1200" b="1" i="0" u="none" strike="noStrike" cap="none" noProof="0" dirty="0">
                        <a:solidFill>
                          <a:srgbClr val="777777"/>
                        </a:solidFill>
                        <a:latin typeface="Branding SF SemiBold" panose="00000700000000000000" pitchFamily="50" charset="0"/>
                        <a:ea typeface="+mn-ea"/>
                        <a:cs typeface="+mn-cs"/>
                        <a:sym typeface="Arial"/>
                      </a:endParaRP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4036251"/>
                  </a:ext>
                </a:extLst>
              </a:tr>
              <a:tr h="401444">
                <a:tc>
                  <a:txBody>
                    <a:bodyPr/>
                    <a:lstStyle/>
                    <a:p>
                      <a:pPr>
                        <a:defRPr sz="3000"/>
                      </a:pPr>
                      <a:r>
                        <a:rPr lang="es-MX" sz="1200" b="1" i="0" u="none" strike="noStrike" cap="none" noProof="0" dirty="0">
                          <a:solidFill>
                            <a:srgbClr val="777777"/>
                          </a:solidFill>
                          <a:latin typeface="Branding SF SemiBold" panose="00000700000000000000" pitchFamily="50" charset="0"/>
                          <a:ea typeface="+mn-ea"/>
                          <a:cs typeface="+mn-cs"/>
                          <a:sym typeface="Arial"/>
                        </a:rPr>
                        <a:t>      CO</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200" b="1" i="0" u="none" strike="noStrike" cap="none" noProof="0" dirty="0">
                          <a:solidFill>
                            <a:srgbClr val="777777"/>
                          </a:solidFill>
                          <a:latin typeface="Branding SF SemiBold" panose="00000700000000000000" pitchFamily="50" charset="0"/>
                          <a:ea typeface="+mn-ea"/>
                          <a:cs typeface="+mn-cs"/>
                          <a:sym typeface="Arial"/>
                        </a:rPr>
                        <a:t>NOM-021-SSA1-2014</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200" b="1" i="0" u="none" strike="noStrike" cap="none" noProof="0" dirty="0">
                          <a:solidFill>
                            <a:srgbClr val="777777"/>
                          </a:solidFill>
                          <a:latin typeface="Branding SF SemiBold" panose="00000700000000000000" pitchFamily="50" charset="0"/>
                          <a:ea typeface="+mn-ea"/>
                          <a:cs typeface="+mn-cs"/>
                          <a:sym typeface="Arial"/>
                        </a:rPr>
                        <a:t>9 ppm -8h</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MX" sz="1200" b="1" i="0" u="none" strike="noStrike" cap="none" noProof="0" dirty="0">
                        <a:solidFill>
                          <a:srgbClr val="777777"/>
                        </a:solidFill>
                        <a:latin typeface="Branding SF SemiBold" panose="00000700000000000000" pitchFamily="50" charset="0"/>
                        <a:ea typeface="+mn-ea"/>
                        <a:cs typeface="+mn-cs"/>
                        <a:sym typeface="Arial"/>
                      </a:endParaRP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1502712"/>
                  </a:ext>
                </a:extLst>
              </a:tr>
            </a:tbl>
          </a:graphicData>
        </a:graphic>
      </p:graphicFrame>
      <p:pic>
        <p:nvPicPr>
          <p:cNvPr id="88069" name="002-law book.png" descr="002-law book.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981" y="1614488"/>
            <a:ext cx="144145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88070" name="026-pollution.png" descr="026-polluti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62338" y="1410502"/>
            <a:ext cx="3333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4" name="Untitled.png" descr="Untitled.png"/>
          <p:cNvPicPr>
            <a:picLocks noChangeAspect="1"/>
          </p:cNvPicPr>
          <p:nvPr/>
        </p:nvPicPr>
        <p:blipFill>
          <a:blip r:embed="rId5"/>
          <a:srcRect l="16803" t="6005" r="16361" b="3512"/>
          <a:stretch>
            <a:fillRect/>
          </a:stretch>
        </p:blipFill>
        <p:spPr>
          <a:xfrm>
            <a:off x="3440393" y="972993"/>
            <a:ext cx="334252" cy="333994"/>
          </a:xfrm>
          <a:custGeom>
            <a:avLst/>
            <a:gdLst/>
            <a:ahLst/>
            <a:cxnLst>
              <a:cxn ang="0">
                <a:pos x="wd2" y="hd2"/>
              </a:cxn>
              <a:cxn ang="5400000">
                <a:pos x="wd2" y="hd2"/>
              </a:cxn>
              <a:cxn ang="10800000">
                <a:pos x="wd2" y="hd2"/>
              </a:cxn>
              <a:cxn ang="16200000">
                <a:pos x="wd2" y="hd2"/>
              </a:cxn>
            </a:cxnLst>
            <a:rect l="0" t="0" r="r" b="b"/>
            <a:pathLst>
              <a:path w="21433" h="21482" extrusionOk="0">
                <a:moveTo>
                  <a:pt x="2002" y="29"/>
                </a:moveTo>
                <a:cubicBezTo>
                  <a:pt x="1317" y="-102"/>
                  <a:pt x="560" y="218"/>
                  <a:pt x="229" y="874"/>
                </a:cubicBezTo>
                <a:cubicBezTo>
                  <a:pt x="-167" y="1662"/>
                  <a:pt x="-100" y="1990"/>
                  <a:pt x="837" y="3814"/>
                </a:cubicBezTo>
                <a:cubicBezTo>
                  <a:pt x="2576" y="7195"/>
                  <a:pt x="4448" y="10044"/>
                  <a:pt x="6838" y="12949"/>
                </a:cubicBezTo>
                <a:cubicBezTo>
                  <a:pt x="7913" y="14255"/>
                  <a:pt x="10572" y="16953"/>
                  <a:pt x="11571" y="17755"/>
                </a:cubicBezTo>
                <a:cubicBezTo>
                  <a:pt x="11992" y="18093"/>
                  <a:pt x="12194" y="18328"/>
                  <a:pt x="12194" y="18476"/>
                </a:cubicBezTo>
                <a:cubicBezTo>
                  <a:pt x="12194" y="18781"/>
                  <a:pt x="12454" y="19012"/>
                  <a:pt x="12802" y="19012"/>
                </a:cubicBezTo>
                <a:cubicBezTo>
                  <a:pt x="13007" y="19012"/>
                  <a:pt x="13468" y="19267"/>
                  <a:pt x="14319" y="19850"/>
                </a:cubicBezTo>
                <a:cubicBezTo>
                  <a:pt x="15799" y="20864"/>
                  <a:pt x="16367" y="21197"/>
                  <a:pt x="16920" y="21379"/>
                </a:cubicBezTo>
                <a:cubicBezTo>
                  <a:pt x="17188" y="21467"/>
                  <a:pt x="17631" y="21498"/>
                  <a:pt x="18143" y="21474"/>
                </a:cubicBezTo>
                <a:cubicBezTo>
                  <a:pt x="19523" y="21410"/>
                  <a:pt x="20561" y="20738"/>
                  <a:pt x="21155" y="19527"/>
                </a:cubicBezTo>
                <a:cubicBezTo>
                  <a:pt x="21402" y="19021"/>
                  <a:pt x="21433" y="18854"/>
                  <a:pt x="21433" y="17961"/>
                </a:cubicBezTo>
                <a:cubicBezTo>
                  <a:pt x="21433" y="17072"/>
                  <a:pt x="21405" y="16893"/>
                  <a:pt x="21162" y="16396"/>
                </a:cubicBezTo>
                <a:cubicBezTo>
                  <a:pt x="20703" y="15458"/>
                  <a:pt x="20272" y="15128"/>
                  <a:pt x="18055" y="14007"/>
                </a:cubicBezTo>
                <a:cubicBezTo>
                  <a:pt x="15428" y="12679"/>
                  <a:pt x="14785" y="12327"/>
                  <a:pt x="13344" y="11413"/>
                </a:cubicBezTo>
                <a:cubicBezTo>
                  <a:pt x="11466" y="10222"/>
                  <a:pt x="9487" y="8677"/>
                  <a:pt x="8047" y="7275"/>
                </a:cubicBezTo>
                <a:cubicBezTo>
                  <a:pt x="6092" y="5372"/>
                  <a:pt x="4964" y="3945"/>
                  <a:pt x="3636" y="1697"/>
                </a:cubicBezTo>
                <a:cubicBezTo>
                  <a:pt x="3267" y="1073"/>
                  <a:pt x="2823" y="450"/>
                  <a:pt x="2647" y="316"/>
                </a:cubicBezTo>
                <a:cubicBezTo>
                  <a:pt x="2453" y="167"/>
                  <a:pt x="2231" y="73"/>
                  <a:pt x="2002" y="29"/>
                </a:cubicBezTo>
                <a:close/>
              </a:path>
            </a:pathLst>
          </a:custGeom>
          <a:ln w="12700">
            <a:miter lim="400000"/>
          </a:ln>
        </p:spPr>
      </p:pic>
      <p:pic>
        <p:nvPicPr>
          <p:cNvPr id="88072" name="o3.png" descr="o3.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22663" y="1796264"/>
            <a:ext cx="3333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88073" name="so2.png" descr="so2.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17119" y="2594398"/>
            <a:ext cx="3333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88074" name="NO2.png" descr="NO2.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05200" y="3387120"/>
            <a:ext cx="33337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88075" name="CO.png" descr="CO.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94088" y="3784207"/>
            <a:ext cx="3333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0" name="Legislación"/>
          <p:cNvSpPr txBox="1"/>
          <p:nvPr/>
        </p:nvSpPr>
        <p:spPr>
          <a:xfrm>
            <a:off x="432354" y="521059"/>
            <a:ext cx="1794670" cy="822917"/>
          </a:xfrm>
          <a:prstGeom prst="rect">
            <a:avLst/>
          </a:prstGeom>
          <a:ln w="12700">
            <a:miter lim="400000"/>
          </a:ln>
          <a:extLst>
            <a:ext uri="{C572A759-6A51-4108-AA02-DFA0A04FC94B}"/>
          </a:extLst>
        </p:spPr>
        <p:txBody>
          <a:bodyPr wrap="square" lIns="71437" tIns="71437" rIns="71437" bIns="71437" anchor="ctr">
            <a:spAutoFit/>
          </a:bodyPr>
          <a:lstStyle>
            <a:lvl1pPr algn="l">
              <a:lnSpc>
                <a:spcPct val="80000"/>
              </a:lnSpc>
              <a:defRPr sz="8400" spc="-168">
                <a:solidFill>
                  <a:srgbClr val="3C3F3F"/>
                </a:solidFill>
                <a:latin typeface="+mn-lt"/>
                <a:ea typeface="+mn-ea"/>
                <a:cs typeface="+mn-cs"/>
                <a:sym typeface="Arial Rounded MT Bold"/>
              </a:defRPr>
            </a:lvl1pPr>
          </a:lstStyle>
          <a:p>
            <a:pPr eaLnBrk="1" fontAlgn="auto" hangingPunct="1">
              <a:spcBef>
                <a:spcPts val="0"/>
              </a:spcBef>
              <a:spcAft>
                <a:spcPts val="0"/>
              </a:spcAft>
              <a:buClr>
                <a:srgbClr val="000000"/>
              </a:buClr>
              <a:buFont typeface="Arial"/>
              <a:buNone/>
              <a:defRPr/>
            </a:pPr>
            <a:r>
              <a:rPr lang="es-MX" sz="1800" b="1" kern="0" dirty="0">
                <a:solidFill>
                  <a:schemeClr val="dk2"/>
                </a:solidFill>
                <a:latin typeface="Branding SF Bold" panose="00000800000000000000" pitchFamily="50" charset="0"/>
                <a:cs typeface="Arial"/>
                <a:sym typeface="Arial"/>
              </a:rPr>
              <a:t>Normatividad de calidad del aire</a:t>
            </a:r>
          </a:p>
        </p:txBody>
      </p:sp>
      <p:sp>
        <p:nvSpPr>
          <p:cNvPr id="21" name="La SEMARNAT establece los límites máximos permisibles para las emisiones fuentes fijas.…"/>
          <p:cNvSpPr txBox="1"/>
          <p:nvPr/>
        </p:nvSpPr>
        <p:spPr>
          <a:xfrm>
            <a:off x="220663" y="3442945"/>
            <a:ext cx="2224087" cy="913711"/>
          </a:xfrm>
          <a:prstGeom prst="rect">
            <a:avLst/>
          </a:prstGeom>
          <a:ln w="12700">
            <a:miter lim="400000"/>
          </a:ln>
          <a:extLst>
            <a:ext uri="{C572A759-6A51-4108-AA02-DFA0A04FC94B}"/>
          </a:extLst>
        </p:spPr>
        <p:txBody>
          <a:bodyPr lIns="71437" tIns="71437" rIns="71437" bIns="71437" anchor="ctr">
            <a:spAutoFit/>
          </a:bodyPr>
          <a:lstStyle/>
          <a:p>
            <a:pPr marL="228600" indent="-228600" algn="just" eaLnBrk="1" fontAlgn="auto" hangingPunct="1">
              <a:spcBef>
                <a:spcPts val="0"/>
              </a:spcBef>
              <a:spcAft>
                <a:spcPts val="0"/>
              </a:spcAft>
              <a:buClr>
                <a:srgbClr val="000000"/>
              </a:buClr>
              <a:buSzPct val="100000"/>
              <a:buFont typeface="Arial"/>
              <a:buChar char="•"/>
              <a:defRPr sz="3500">
                <a:latin typeface="+mn-lt"/>
                <a:ea typeface="+mn-ea"/>
                <a:cs typeface="+mn-cs"/>
                <a:sym typeface="Arial Rounded MT Bold"/>
              </a:defRPr>
            </a:pPr>
            <a:r>
              <a:rPr lang="es-MX" sz="1000" b="1" kern="0">
                <a:solidFill>
                  <a:srgbClr val="777777"/>
                </a:solidFill>
                <a:latin typeface="Branding SF SemiBold" panose="00000700000000000000" pitchFamily="50" charset="0"/>
                <a:cs typeface="+mn-cs"/>
                <a:sym typeface="Arial Rounded MT Bold"/>
              </a:rPr>
              <a:t>La SS </a:t>
            </a:r>
            <a:r>
              <a:rPr lang="es-MX" sz="1000" b="1" kern="0" dirty="0">
                <a:solidFill>
                  <a:srgbClr val="777777"/>
                </a:solidFill>
                <a:latin typeface="Branding SF SemiBold" panose="00000700000000000000" pitchFamily="50" charset="0"/>
                <a:cs typeface="+mn-cs"/>
                <a:sym typeface="Arial Rounded MT Bold"/>
              </a:rPr>
              <a:t>establece los límites máximos permisibles de los contaminantes criterio como medida de protección a la salud de la población</a:t>
            </a:r>
            <a:r>
              <a:rPr lang="es-MX" sz="1000" kern="0" dirty="0">
                <a:latin typeface="+mn-lt"/>
                <a:cs typeface="+mn-cs"/>
                <a:sym typeface="Arial Rounded MT Bold"/>
              </a:rPr>
              <a:t>.</a:t>
            </a:r>
          </a:p>
        </p:txBody>
      </p:sp>
    </p:spTree>
    <p:extLst>
      <p:ext uri="{BB962C8B-B14F-4D97-AF65-F5344CB8AC3E}">
        <p14:creationId xmlns:p14="http://schemas.microsoft.com/office/powerpoint/2010/main" val="3188557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3"/>
          <p:cNvSpPr>
            <a:spLocks noChangeArrowheads="1"/>
          </p:cNvSpPr>
          <p:nvPr/>
        </p:nvSpPr>
        <p:spPr bwMode="auto">
          <a:xfrm>
            <a:off x="6677025" y="4743450"/>
            <a:ext cx="819150" cy="198438"/>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81627" tIns="40813" rIns="81627" bIns="40813"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s-MX" altLang="es-MX"/>
          </a:p>
        </p:txBody>
      </p:sp>
      <p:graphicFrame>
        <p:nvGraphicFramePr>
          <p:cNvPr id="11" name="Tabla"/>
          <p:cNvGraphicFramePr/>
          <p:nvPr>
            <p:extLst>
              <p:ext uri="{D42A27DB-BD31-4B8C-83A1-F6EECF244321}">
                <p14:modId xmlns:p14="http://schemas.microsoft.com/office/powerpoint/2010/main" val="1221624466"/>
              </p:ext>
            </p:extLst>
          </p:nvPr>
        </p:nvGraphicFramePr>
        <p:xfrm>
          <a:off x="2631480" y="553443"/>
          <a:ext cx="6227605" cy="2057121"/>
        </p:xfrm>
        <a:graphic>
          <a:graphicData uri="http://schemas.openxmlformats.org/drawingml/2006/table">
            <a:tbl>
              <a:tblPr bandRow="1"/>
              <a:tblGrid>
                <a:gridCol w="1574760">
                  <a:extLst>
                    <a:ext uri="{9D8B030D-6E8A-4147-A177-3AD203B41FA5}">
                      <a16:colId xmlns:a16="http://schemas.microsoft.com/office/drawing/2014/main" val="20000"/>
                    </a:ext>
                  </a:extLst>
                </a:gridCol>
                <a:gridCol w="1939756">
                  <a:extLst>
                    <a:ext uri="{9D8B030D-6E8A-4147-A177-3AD203B41FA5}">
                      <a16:colId xmlns:a16="http://schemas.microsoft.com/office/drawing/2014/main" val="20001"/>
                    </a:ext>
                  </a:extLst>
                </a:gridCol>
                <a:gridCol w="2713089">
                  <a:extLst>
                    <a:ext uri="{9D8B030D-6E8A-4147-A177-3AD203B41FA5}">
                      <a16:colId xmlns:a16="http://schemas.microsoft.com/office/drawing/2014/main" val="20002"/>
                    </a:ext>
                  </a:extLst>
                </a:gridCol>
              </a:tblGrid>
              <a:tr h="573761">
                <a:tc>
                  <a:txBody>
                    <a:bodyPr/>
                    <a:lstStyle/>
                    <a:p>
                      <a:pPr algn="ctr"/>
                      <a:r>
                        <a:rPr lang="es-MX" sz="1600" b="1" i="0" u="none" strike="noStrike" cap="none" noProof="0" dirty="0">
                          <a:ln>
                            <a:solidFill>
                              <a:schemeClr val="bg1"/>
                            </a:solidFill>
                          </a:ln>
                          <a:solidFill>
                            <a:schemeClr val="bg1"/>
                          </a:solidFill>
                          <a:latin typeface="Branding SF SemiBold" panose="00000700000000000000" pitchFamily="50" charset="0"/>
                          <a:ea typeface="+mn-ea"/>
                          <a:cs typeface="+mn-cs"/>
                          <a:sym typeface="Arial Rounded MT Bold"/>
                        </a:rPr>
                        <a:t>Contaminante</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F6F"/>
                    </a:solidFill>
                  </a:tcPr>
                </a:tc>
                <a:tc>
                  <a:txBody>
                    <a:bodyPr/>
                    <a:lstStyle/>
                    <a:p>
                      <a:pPr algn="ctr"/>
                      <a:r>
                        <a:rPr lang="es-MX" sz="1600" b="1" i="0" u="none" strike="noStrike" cap="none" noProof="0" dirty="0">
                          <a:ln>
                            <a:solidFill>
                              <a:schemeClr val="bg1"/>
                            </a:solidFill>
                          </a:ln>
                          <a:solidFill>
                            <a:schemeClr val="bg1"/>
                          </a:solidFill>
                          <a:latin typeface="Branding SF SemiBold" panose="00000700000000000000" pitchFamily="50" charset="0"/>
                          <a:ea typeface="+mn-ea"/>
                          <a:cs typeface="+mn-cs"/>
                          <a:sym typeface="Arial Rounded MT Bold"/>
                        </a:rPr>
                        <a:t>Norma Mexicana</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F6F"/>
                    </a:solidFill>
                  </a:tcPr>
                </a:tc>
                <a:tc>
                  <a:txBody>
                    <a:bodyPr/>
                    <a:lstStyle/>
                    <a:p>
                      <a:pPr algn="ctr"/>
                      <a:r>
                        <a:rPr lang="es-MX" sz="1600" b="1" i="0" u="none" strike="noStrike" cap="none" noProof="0" dirty="0">
                          <a:ln>
                            <a:solidFill>
                              <a:schemeClr val="bg1"/>
                            </a:solidFill>
                          </a:ln>
                          <a:solidFill>
                            <a:schemeClr val="bg1"/>
                          </a:solidFill>
                          <a:latin typeface="Branding SF SemiBold" panose="00000700000000000000" pitchFamily="50" charset="0"/>
                          <a:ea typeface="+mn-ea"/>
                          <a:cs typeface="+mn-cs"/>
                          <a:sym typeface="Arial Rounded MT Bold"/>
                        </a:rPr>
                        <a:t>Descripción</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F6F"/>
                    </a:solidFill>
                  </a:tcPr>
                </a:tc>
                <a:extLst>
                  <a:ext uri="{0D108BD9-81ED-4DB2-BD59-A6C34878D82A}">
                    <a16:rowId xmlns:a16="http://schemas.microsoft.com/office/drawing/2014/main" val="10000"/>
                  </a:ext>
                </a:extLst>
              </a:tr>
              <a:tr h="423747">
                <a:tc>
                  <a:txBody>
                    <a:bodyPr/>
                    <a:lstStyle/>
                    <a:p>
                      <a:pPr>
                        <a:defRPr sz="3000"/>
                      </a:pPr>
                      <a:endParaRPr lang="es-MX" sz="1200" b="1" i="0" u="none" strike="noStrike" cap="none" noProof="0" dirty="0">
                        <a:solidFill>
                          <a:srgbClr val="777777"/>
                        </a:solidFill>
                        <a:latin typeface="Branding SF SemiBold" panose="00000700000000000000" pitchFamily="50" charset="0"/>
                        <a:ea typeface="+mn-ea"/>
                        <a:cs typeface="+mn-cs"/>
                        <a:sym typeface="Arial"/>
                      </a:endParaRP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200" b="1" i="0" u="none" strike="noStrike" cap="none" noProof="0" dirty="0">
                          <a:solidFill>
                            <a:srgbClr val="777777"/>
                          </a:solidFill>
                          <a:latin typeface="Branding SF SemiBold" panose="00000700000000000000" pitchFamily="50" charset="0"/>
                          <a:ea typeface="+mn-ea"/>
                          <a:cs typeface="+mn-cs"/>
                          <a:sym typeface="Arial"/>
                        </a:rPr>
                        <a:t>NOM-172-SEMARNAT-2019</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200" b="1" i="0" u="none" strike="noStrike" cap="none" dirty="0">
                          <a:solidFill>
                            <a:schemeClr val="bg1">
                              <a:lumMod val="50000"/>
                            </a:schemeClr>
                          </a:solidFill>
                          <a:effectLst/>
                          <a:latin typeface="Branding SF SemiBold" panose="00000700000000000000"/>
                          <a:ea typeface="+mn-ea"/>
                          <a:cs typeface="+mn-cs"/>
                          <a:sym typeface="Arial"/>
                        </a:rPr>
                        <a:t>Lineamientos para la obtención y comunicación del Índice de Calidad del Aire y</a:t>
                      </a:r>
                      <a:br>
                        <a:rPr lang="es-MX" sz="1200" b="1" i="0" u="none" strike="noStrike" cap="none" dirty="0">
                          <a:solidFill>
                            <a:schemeClr val="bg1">
                              <a:lumMod val="50000"/>
                            </a:schemeClr>
                          </a:solidFill>
                          <a:effectLst/>
                          <a:latin typeface="Branding SF SemiBold" panose="00000700000000000000"/>
                          <a:ea typeface="+mn-ea"/>
                          <a:cs typeface="+mn-cs"/>
                          <a:sym typeface="Arial"/>
                        </a:rPr>
                      </a:br>
                      <a:r>
                        <a:rPr lang="es-MX" sz="1200" b="1" i="0" u="none" strike="noStrike" cap="none" dirty="0">
                          <a:solidFill>
                            <a:schemeClr val="bg1">
                              <a:lumMod val="50000"/>
                            </a:schemeClr>
                          </a:solidFill>
                          <a:effectLst/>
                          <a:latin typeface="Branding SF SemiBold" panose="00000700000000000000"/>
                          <a:ea typeface="+mn-ea"/>
                          <a:cs typeface="+mn-cs"/>
                          <a:sym typeface="Arial"/>
                        </a:rPr>
                        <a:t>Riesgos a la Salud</a:t>
                      </a:r>
                      <a:r>
                        <a:rPr lang="es-MX" sz="1200" b="1" dirty="0">
                          <a:solidFill>
                            <a:schemeClr val="bg1">
                              <a:lumMod val="50000"/>
                            </a:schemeClr>
                          </a:solidFill>
                          <a:latin typeface="Branding SF SemiBold" panose="00000700000000000000"/>
                        </a:rPr>
                        <a:t> </a:t>
                      </a:r>
                      <a:endParaRPr lang="es-MX" sz="1200" b="1" i="0" u="none" strike="noStrike" cap="none" noProof="0" dirty="0">
                        <a:solidFill>
                          <a:schemeClr val="bg1">
                            <a:lumMod val="50000"/>
                          </a:schemeClr>
                        </a:solidFill>
                        <a:latin typeface="Branding SF SemiBold" panose="00000700000000000000"/>
                        <a:ea typeface="+mn-ea"/>
                        <a:cs typeface="+mn-cs"/>
                        <a:sym typeface="Arial"/>
                      </a:endParaRP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83625">
                <a:tc>
                  <a:txBody>
                    <a:bodyPr/>
                    <a:lstStyle/>
                    <a:p>
                      <a:pPr>
                        <a:defRPr sz="3000"/>
                      </a:pPr>
                      <a:endParaRPr lang="es-MX" sz="1200" b="1" i="0" u="none" strike="noStrike" cap="none" noProof="0" dirty="0">
                        <a:solidFill>
                          <a:srgbClr val="777777"/>
                        </a:solidFill>
                        <a:latin typeface="Branding SF SemiBold" panose="00000700000000000000" pitchFamily="50" charset="0"/>
                        <a:ea typeface="+mn-ea"/>
                        <a:cs typeface="+mn-cs"/>
                        <a:sym typeface="Arial"/>
                      </a:endParaRP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MX" sz="1200" b="1" i="0" u="none" strike="noStrike" cap="none" noProof="0" dirty="0">
                          <a:solidFill>
                            <a:srgbClr val="777777"/>
                          </a:solidFill>
                          <a:latin typeface="Branding SF SemiBold" panose="00000700000000000000" pitchFamily="50" charset="0"/>
                          <a:ea typeface="+mn-ea"/>
                          <a:cs typeface="+mn-cs"/>
                          <a:sym typeface="Arial"/>
                        </a:rPr>
                        <a:t>NOM-156-SEMARNAT-2016</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MX" sz="1200" b="1" i="0" u="none" strike="noStrike" cap="none" dirty="0">
                          <a:solidFill>
                            <a:schemeClr val="bg1">
                              <a:lumMod val="50000"/>
                            </a:schemeClr>
                          </a:solidFill>
                          <a:effectLst/>
                          <a:latin typeface="Branding SF SemiBold" panose="00000700000000000000"/>
                          <a:ea typeface="+mn-ea"/>
                          <a:cs typeface="+mn-cs"/>
                          <a:sym typeface="Arial"/>
                        </a:rPr>
                        <a:t>Establecimiento y operación de sistemas de monitoreo de la calidad del aire</a:t>
                      </a:r>
                      <a:r>
                        <a:rPr lang="es-MX" sz="1100" b="1" dirty="0">
                          <a:solidFill>
                            <a:schemeClr val="bg1">
                              <a:lumMod val="50000"/>
                            </a:schemeClr>
                          </a:solidFill>
                          <a:latin typeface="Branding SF SemiBold" panose="00000700000000000000"/>
                        </a:rPr>
                        <a:t> </a:t>
                      </a:r>
                      <a:endParaRPr lang="es-MX" sz="1100" b="1" i="0" u="none" strike="noStrike" cap="none" noProof="0" dirty="0">
                        <a:solidFill>
                          <a:srgbClr val="777777"/>
                        </a:solidFill>
                        <a:latin typeface="Branding SF SemiBold" panose="00000700000000000000"/>
                        <a:ea typeface="+mn-ea"/>
                        <a:cs typeface="+mn-cs"/>
                        <a:sym typeface="Arial"/>
                      </a:endParaRP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p:pic>
        <p:nvPicPr>
          <p:cNvPr id="88069" name="002-law book.png" descr="002-law book.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981" y="1614488"/>
            <a:ext cx="144145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88076" name="Logo_ICARS.jpeg" descr="Logo_ICARS.jpeg"/>
          <p:cNvPicPr>
            <a:picLocks noChangeAspect="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066343" y="1390003"/>
            <a:ext cx="579437"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0" name="Legislación"/>
          <p:cNvSpPr txBox="1"/>
          <p:nvPr/>
        </p:nvSpPr>
        <p:spPr>
          <a:xfrm>
            <a:off x="432354" y="521059"/>
            <a:ext cx="1794670" cy="822917"/>
          </a:xfrm>
          <a:prstGeom prst="rect">
            <a:avLst/>
          </a:prstGeom>
          <a:ln w="12700">
            <a:miter lim="400000"/>
          </a:ln>
          <a:extLst>
            <a:ext uri="{C572A759-6A51-4108-AA02-DFA0A04FC94B}"/>
          </a:extLst>
        </p:spPr>
        <p:txBody>
          <a:bodyPr wrap="square" lIns="71437" tIns="71437" rIns="71437" bIns="71437" anchor="ctr">
            <a:spAutoFit/>
          </a:bodyPr>
          <a:lstStyle>
            <a:lvl1pPr algn="l">
              <a:lnSpc>
                <a:spcPct val="80000"/>
              </a:lnSpc>
              <a:defRPr sz="8400" spc="-168">
                <a:solidFill>
                  <a:srgbClr val="3C3F3F"/>
                </a:solidFill>
                <a:latin typeface="+mn-lt"/>
                <a:ea typeface="+mn-ea"/>
                <a:cs typeface="+mn-cs"/>
                <a:sym typeface="Arial Rounded MT Bold"/>
              </a:defRPr>
            </a:lvl1pPr>
          </a:lstStyle>
          <a:p>
            <a:pPr eaLnBrk="1" fontAlgn="auto" hangingPunct="1">
              <a:spcBef>
                <a:spcPts val="0"/>
              </a:spcBef>
              <a:spcAft>
                <a:spcPts val="0"/>
              </a:spcAft>
              <a:buClr>
                <a:srgbClr val="000000"/>
              </a:buClr>
              <a:buFont typeface="Arial"/>
              <a:buNone/>
              <a:defRPr/>
            </a:pPr>
            <a:r>
              <a:rPr lang="es-MX" sz="1800" b="1" kern="0" dirty="0">
                <a:solidFill>
                  <a:schemeClr val="dk2"/>
                </a:solidFill>
                <a:latin typeface="Branding SF Bold" panose="00000800000000000000" pitchFamily="50" charset="0"/>
                <a:cs typeface="Arial"/>
                <a:sym typeface="Arial"/>
              </a:rPr>
              <a:t>Normatividad de calidad del aire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13"/>
          <p:cNvSpPr>
            <a:spLocks noChangeArrowheads="1"/>
          </p:cNvSpPr>
          <p:nvPr/>
        </p:nvSpPr>
        <p:spPr bwMode="auto">
          <a:xfrm>
            <a:off x="6677025" y="4743450"/>
            <a:ext cx="819150" cy="198438"/>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81627" tIns="40813" rIns="81627" bIns="40813"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s-MX" altLang="es-MX"/>
          </a:p>
        </p:txBody>
      </p:sp>
      <p:graphicFrame>
        <p:nvGraphicFramePr>
          <p:cNvPr id="6" name="5 Tabla"/>
          <p:cNvGraphicFramePr>
            <a:graphicFrameLocks noGrp="1"/>
          </p:cNvGraphicFramePr>
          <p:nvPr>
            <p:extLst>
              <p:ext uri="{D42A27DB-BD31-4B8C-83A1-F6EECF244321}">
                <p14:modId xmlns:p14="http://schemas.microsoft.com/office/powerpoint/2010/main" val="2609800185"/>
              </p:ext>
            </p:extLst>
          </p:nvPr>
        </p:nvGraphicFramePr>
        <p:xfrm>
          <a:off x="1179513" y="1314450"/>
          <a:ext cx="7035800" cy="2066923"/>
        </p:xfrm>
        <a:graphic>
          <a:graphicData uri="http://schemas.openxmlformats.org/drawingml/2006/table">
            <a:tbl>
              <a:tblPr firstRow="1" firstCol="1" bandRow="1">
                <a:tableStyleId>{00A15C55-8517-42AA-B614-E9B94910E393}</a:tableStyleId>
              </a:tblPr>
              <a:tblGrid>
                <a:gridCol w="2855260">
                  <a:extLst>
                    <a:ext uri="{9D8B030D-6E8A-4147-A177-3AD203B41FA5}">
                      <a16:colId xmlns:a16="http://schemas.microsoft.com/office/drawing/2014/main" val="20000"/>
                    </a:ext>
                  </a:extLst>
                </a:gridCol>
                <a:gridCol w="4180540">
                  <a:extLst>
                    <a:ext uri="{9D8B030D-6E8A-4147-A177-3AD203B41FA5}">
                      <a16:colId xmlns:a16="http://schemas.microsoft.com/office/drawing/2014/main" val="20001"/>
                    </a:ext>
                  </a:extLst>
                </a:gridCol>
              </a:tblGrid>
              <a:tr h="263428">
                <a:tc>
                  <a:txBody>
                    <a:bodyPr/>
                    <a:lstStyle/>
                    <a:p>
                      <a:pPr algn="ctr">
                        <a:lnSpc>
                          <a:spcPct val="115000"/>
                        </a:lnSpc>
                        <a:spcAft>
                          <a:spcPts val="0"/>
                        </a:spcAft>
                      </a:pPr>
                      <a:r>
                        <a:rPr lang="es-MX" sz="1200" b="1" dirty="0">
                          <a:effectLst/>
                          <a:latin typeface="Branding SF SemiBold" panose="00000700000000000000"/>
                          <a:cs typeface="Arial" panose="020B0604020202020204" pitchFamily="34" charset="0"/>
                        </a:rPr>
                        <a:t>Contaminante criterio</a:t>
                      </a:r>
                      <a:endParaRPr lang="es-MX" sz="1200" b="1" dirty="0">
                        <a:effectLst/>
                        <a:latin typeface="Branding SF SemiBold" panose="00000700000000000000"/>
                        <a:ea typeface="Times New Roman"/>
                        <a:cs typeface="Arial" panose="020B0604020202020204" pitchFamily="34" charset="0"/>
                      </a:endParaRPr>
                    </a:p>
                  </a:txBody>
                  <a:tcPr marL="44454" marR="44454" marT="0" marB="0" anchor="b"/>
                </a:tc>
                <a:tc>
                  <a:txBody>
                    <a:bodyPr/>
                    <a:lstStyle/>
                    <a:p>
                      <a:pPr algn="ctr">
                        <a:lnSpc>
                          <a:spcPct val="115000"/>
                        </a:lnSpc>
                        <a:spcAft>
                          <a:spcPts val="0"/>
                        </a:spcAft>
                      </a:pPr>
                      <a:r>
                        <a:rPr lang="es-MX" sz="1200" b="1" dirty="0">
                          <a:effectLst/>
                          <a:latin typeface="Branding SF SemiBold" panose="00000700000000000000"/>
                          <a:cs typeface="Arial" panose="020B0604020202020204" pitchFamily="34" charset="0"/>
                        </a:rPr>
                        <a:t>Método de medición</a:t>
                      </a:r>
                      <a:endParaRPr lang="es-MX" sz="1200" b="1" dirty="0">
                        <a:effectLst/>
                        <a:latin typeface="Branding SF SemiBold" panose="00000700000000000000"/>
                        <a:ea typeface="Times New Roman"/>
                        <a:cs typeface="Arial" panose="020B0604020202020204" pitchFamily="34" charset="0"/>
                      </a:endParaRPr>
                    </a:p>
                  </a:txBody>
                  <a:tcPr marL="44454" marR="44454" marT="0" marB="0" anchor="b"/>
                </a:tc>
                <a:extLst>
                  <a:ext uri="{0D108BD9-81ED-4DB2-BD59-A6C34878D82A}">
                    <a16:rowId xmlns:a16="http://schemas.microsoft.com/office/drawing/2014/main" val="10000"/>
                  </a:ext>
                </a:extLst>
              </a:tr>
              <a:tr h="263428">
                <a:tc>
                  <a:txBody>
                    <a:bodyPr/>
                    <a:lstStyle/>
                    <a:p>
                      <a:pPr algn="ctr">
                        <a:lnSpc>
                          <a:spcPct val="115000"/>
                        </a:lnSpc>
                        <a:spcAft>
                          <a:spcPts val="0"/>
                        </a:spcAft>
                      </a:pPr>
                      <a:r>
                        <a:rPr lang="es-MX" sz="1200" b="1" dirty="0">
                          <a:effectLst/>
                          <a:latin typeface="Branding SF SemiBold" panose="00000700000000000000"/>
                          <a:cs typeface="Arial" panose="020B0604020202020204" pitchFamily="34" charset="0"/>
                        </a:rPr>
                        <a:t>Ozono (O3)</a:t>
                      </a:r>
                      <a:endParaRPr lang="es-MX" sz="1200" b="1" dirty="0">
                        <a:effectLst/>
                        <a:latin typeface="Branding SF SemiBold" panose="00000700000000000000"/>
                        <a:ea typeface="Times New Roman"/>
                        <a:cs typeface="Arial" panose="020B0604020202020204" pitchFamily="34" charset="0"/>
                      </a:endParaRPr>
                    </a:p>
                  </a:txBody>
                  <a:tcPr marL="44454" marR="44454" marT="0" marB="0" anchor="b"/>
                </a:tc>
                <a:tc>
                  <a:txBody>
                    <a:bodyPr/>
                    <a:lstStyle/>
                    <a:p>
                      <a:pPr algn="ctr">
                        <a:lnSpc>
                          <a:spcPct val="115000"/>
                        </a:lnSpc>
                        <a:spcAft>
                          <a:spcPts val="0"/>
                        </a:spcAft>
                      </a:pPr>
                      <a:r>
                        <a:rPr lang="es-MX" sz="1200" b="1">
                          <a:effectLst/>
                          <a:latin typeface="Branding SF SemiBold" panose="00000700000000000000"/>
                          <a:cs typeface="Arial" panose="020B0604020202020204" pitchFamily="34" charset="0"/>
                        </a:rPr>
                        <a:t>Fotometría ultravioleta</a:t>
                      </a:r>
                      <a:endParaRPr lang="es-MX" sz="1200" b="1">
                        <a:effectLst/>
                        <a:latin typeface="Branding SF SemiBold" panose="00000700000000000000"/>
                        <a:ea typeface="Times New Roman"/>
                        <a:cs typeface="Arial" panose="020B0604020202020204" pitchFamily="34" charset="0"/>
                      </a:endParaRPr>
                    </a:p>
                  </a:txBody>
                  <a:tcPr marL="44454" marR="44454" marT="0" marB="0" anchor="b"/>
                </a:tc>
                <a:extLst>
                  <a:ext uri="{0D108BD9-81ED-4DB2-BD59-A6C34878D82A}">
                    <a16:rowId xmlns:a16="http://schemas.microsoft.com/office/drawing/2014/main" val="10001"/>
                  </a:ext>
                </a:extLst>
              </a:tr>
              <a:tr h="473184">
                <a:tc>
                  <a:txBody>
                    <a:bodyPr/>
                    <a:lstStyle/>
                    <a:p>
                      <a:pPr algn="ctr">
                        <a:lnSpc>
                          <a:spcPct val="115000"/>
                        </a:lnSpc>
                        <a:spcAft>
                          <a:spcPts val="0"/>
                        </a:spcAft>
                      </a:pPr>
                      <a:r>
                        <a:rPr lang="es-MX" sz="1200" b="1" dirty="0">
                          <a:effectLst/>
                          <a:latin typeface="Branding SF SemiBold" panose="00000700000000000000"/>
                          <a:cs typeface="Arial" panose="020B0604020202020204" pitchFamily="34" charset="0"/>
                        </a:rPr>
                        <a:t>Monóxido de carbono (CO)</a:t>
                      </a:r>
                      <a:endParaRPr lang="es-MX" sz="1200" b="1" dirty="0">
                        <a:effectLst/>
                        <a:latin typeface="Branding SF SemiBold" panose="00000700000000000000"/>
                        <a:ea typeface="Times New Roman"/>
                        <a:cs typeface="Arial" panose="020B0604020202020204" pitchFamily="34" charset="0"/>
                      </a:endParaRPr>
                    </a:p>
                  </a:txBody>
                  <a:tcPr marL="44454" marR="44454" marT="0" marB="0" anchor="ctr"/>
                </a:tc>
                <a:tc>
                  <a:txBody>
                    <a:bodyPr/>
                    <a:lstStyle/>
                    <a:p>
                      <a:pPr algn="ctr">
                        <a:lnSpc>
                          <a:spcPct val="115000"/>
                        </a:lnSpc>
                        <a:spcAft>
                          <a:spcPts val="0"/>
                        </a:spcAft>
                      </a:pPr>
                      <a:r>
                        <a:rPr lang="es-MX" sz="1200" b="1" dirty="0">
                          <a:effectLst/>
                          <a:latin typeface="Branding SF SemiBold" panose="00000700000000000000"/>
                          <a:cs typeface="Arial" panose="020B0604020202020204" pitchFamily="34" charset="0"/>
                        </a:rPr>
                        <a:t>Fotometría infrarroja de filtro de correlación de gas</a:t>
                      </a:r>
                      <a:endParaRPr lang="es-MX" sz="1200" b="1" dirty="0">
                        <a:effectLst/>
                        <a:latin typeface="Branding SF SemiBold" panose="00000700000000000000"/>
                        <a:ea typeface="Times New Roman"/>
                        <a:cs typeface="Arial" panose="020B0604020202020204" pitchFamily="34" charset="0"/>
                      </a:endParaRPr>
                    </a:p>
                  </a:txBody>
                  <a:tcPr marL="44454" marR="44454" marT="0" marB="0" anchor="b"/>
                </a:tc>
                <a:extLst>
                  <a:ext uri="{0D108BD9-81ED-4DB2-BD59-A6C34878D82A}">
                    <a16:rowId xmlns:a16="http://schemas.microsoft.com/office/drawing/2014/main" val="10002"/>
                  </a:ext>
                </a:extLst>
              </a:tr>
              <a:tr h="263428">
                <a:tc>
                  <a:txBody>
                    <a:bodyPr/>
                    <a:lstStyle/>
                    <a:p>
                      <a:pPr algn="ctr">
                        <a:lnSpc>
                          <a:spcPct val="115000"/>
                        </a:lnSpc>
                        <a:spcAft>
                          <a:spcPts val="0"/>
                        </a:spcAft>
                      </a:pPr>
                      <a:r>
                        <a:rPr lang="es-MX" sz="1200" b="1" dirty="0">
                          <a:effectLst/>
                          <a:latin typeface="Branding SF SemiBold" panose="00000700000000000000"/>
                          <a:cs typeface="Arial" panose="020B0604020202020204" pitchFamily="34" charset="0"/>
                        </a:rPr>
                        <a:t>Bióxido de Nitrógeno (NO</a:t>
                      </a:r>
                      <a:r>
                        <a:rPr lang="es-MX" sz="900" b="1" dirty="0">
                          <a:effectLst/>
                          <a:latin typeface="Branding SF SemiBold" panose="00000700000000000000"/>
                          <a:cs typeface="Arial" panose="020B0604020202020204" pitchFamily="34" charset="0"/>
                        </a:rPr>
                        <a:t>2</a:t>
                      </a:r>
                      <a:r>
                        <a:rPr lang="es-MX" sz="1200" b="1" dirty="0">
                          <a:effectLst/>
                          <a:latin typeface="Branding SF SemiBold" panose="00000700000000000000"/>
                          <a:cs typeface="Arial" panose="020B0604020202020204" pitchFamily="34" charset="0"/>
                        </a:rPr>
                        <a:t>)</a:t>
                      </a:r>
                      <a:endParaRPr lang="es-MX" sz="1200" b="1" dirty="0">
                        <a:effectLst/>
                        <a:latin typeface="Branding SF SemiBold" panose="00000700000000000000"/>
                        <a:ea typeface="Times New Roman"/>
                        <a:cs typeface="Arial" panose="020B0604020202020204" pitchFamily="34" charset="0"/>
                      </a:endParaRPr>
                    </a:p>
                  </a:txBody>
                  <a:tcPr marL="44454" marR="44454" marT="0" marB="0" anchor="b"/>
                </a:tc>
                <a:tc>
                  <a:txBody>
                    <a:bodyPr/>
                    <a:lstStyle/>
                    <a:p>
                      <a:pPr algn="ctr">
                        <a:lnSpc>
                          <a:spcPct val="115000"/>
                        </a:lnSpc>
                        <a:spcAft>
                          <a:spcPts val="0"/>
                        </a:spcAft>
                      </a:pPr>
                      <a:r>
                        <a:rPr lang="es-MX" sz="1200" b="1" dirty="0" err="1">
                          <a:effectLst/>
                          <a:latin typeface="Branding SF SemiBold" panose="00000700000000000000"/>
                          <a:cs typeface="Arial" panose="020B0604020202020204" pitchFamily="34" charset="0"/>
                        </a:rPr>
                        <a:t>Quimiluminiscencia</a:t>
                      </a:r>
                      <a:r>
                        <a:rPr lang="es-MX" sz="1200" b="1" dirty="0">
                          <a:effectLst/>
                          <a:latin typeface="Branding SF SemiBold" panose="00000700000000000000"/>
                          <a:cs typeface="Arial" panose="020B0604020202020204" pitchFamily="34" charset="0"/>
                        </a:rPr>
                        <a:t> en fase gaseosa</a:t>
                      </a:r>
                      <a:endParaRPr lang="es-MX" sz="1200" b="1" dirty="0">
                        <a:effectLst/>
                        <a:latin typeface="Branding SF SemiBold" panose="00000700000000000000"/>
                        <a:ea typeface="Times New Roman"/>
                        <a:cs typeface="Arial" panose="020B0604020202020204" pitchFamily="34" charset="0"/>
                      </a:endParaRPr>
                    </a:p>
                  </a:txBody>
                  <a:tcPr marL="44454" marR="44454" marT="0" marB="0" anchor="b"/>
                </a:tc>
                <a:extLst>
                  <a:ext uri="{0D108BD9-81ED-4DB2-BD59-A6C34878D82A}">
                    <a16:rowId xmlns:a16="http://schemas.microsoft.com/office/drawing/2014/main" val="10003"/>
                  </a:ext>
                </a:extLst>
              </a:tr>
              <a:tr h="263428">
                <a:tc>
                  <a:txBody>
                    <a:bodyPr/>
                    <a:lstStyle/>
                    <a:p>
                      <a:pPr algn="ctr">
                        <a:lnSpc>
                          <a:spcPct val="115000"/>
                        </a:lnSpc>
                        <a:spcAft>
                          <a:spcPts val="0"/>
                        </a:spcAft>
                      </a:pPr>
                      <a:r>
                        <a:rPr lang="es-MX" sz="1200" b="1" dirty="0">
                          <a:effectLst/>
                          <a:latin typeface="Branding SF SemiBold" panose="00000700000000000000"/>
                          <a:cs typeface="Arial" panose="020B0604020202020204" pitchFamily="34" charset="0"/>
                        </a:rPr>
                        <a:t>Bióxido de azufre (SO</a:t>
                      </a:r>
                      <a:r>
                        <a:rPr lang="es-MX" sz="900" b="1" dirty="0">
                          <a:effectLst/>
                          <a:latin typeface="Branding SF SemiBold" panose="00000700000000000000"/>
                          <a:cs typeface="Arial" panose="020B0604020202020204" pitchFamily="34" charset="0"/>
                        </a:rPr>
                        <a:t>2</a:t>
                      </a:r>
                      <a:r>
                        <a:rPr lang="es-MX" sz="1200" b="1" dirty="0">
                          <a:effectLst/>
                          <a:latin typeface="Branding SF SemiBold" panose="00000700000000000000"/>
                          <a:cs typeface="Arial" panose="020B0604020202020204" pitchFamily="34" charset="0"/>
                        </a:rPr>
                        <a:t>)</a:t>
                      </a:r>
                      <a:endParaRPr lang="es-MX" sz="1200" b="1" dirty="0">
                        <a:effectLst/>
                        <a:latin typeface="Branding SF SemiBold" panose="00000700000000000000"/>
                        <a:ea typeface="Times New Roman"/>
                        <a:cs typeface="Arial" panose="020B0604020202020204" pitchFamily="34" charset="0"/>
                      </a:endParaRPr>
                    </a:p>
                  </a:txBody>
                  <a:tcPr marL="44454" marR="44454" marT="0" marB="0" anchor="b"/>
                </a:tc>
                <a:tc>
                  <a:txBody>
                    <a:bodyPr/>
                    <a:lstStyle/>
                    <a:p>
                      <a:pPr algn="ctr">
                        <a:lnSpc>
                          <a:spcPct val="115000"/>
                        </a:lnSpc>
                        <a:spcAft>
                          <a:spcPts val="0"/>
                        </a:spcAft>
                      </a:pPr>
                      <a:r>
                        <a:rPr lang="es-MX" sz="1200" b="1" dirty="0">
                          <a:effectLst/>
                          <a:latin typeface="Branding SF SemiBold" panose="00000700000000000000"/>
                          <a:cs typeface="Arial" panose="020B0604020202020204" pitchFamily="34" charset="0"/>
                        </a:rPr>
                        <a:t>Fluorescencia pulsante</a:t>
                      </a:r>
                      <a:endParaRPr lang="es-MX" sz="1200" b="1" dirty="0">
                        <a:effectLst/>
                        <a:latin typeface="Branding SF SemiBold" panose="00000700000000000000"/>
                        <a:ea typeface="Times New Roman"/>
                        <a:cs typeface="Arial" panose="020B0604020202020204" pitchFamily="34" charset="0"/>
                      </a:endParaRPr>
                    </a:p>
                  </a:txBody>
                  <a:tcPr marL="44454" marR="44454" marT="0" marB="0" anchor="b"/>
                </a:tc>
                <a:extLst>
                  <a:ext uri="{0D108BD9-81ED-4DB2-BD59-A6C34878D82A}">
                    <a16:rowId xmlns:a16="http://schemas.microsoft.com/office/drawing/2014/main" val="10004"/>
                  </a:ext>
                </a:extLst>
              </a:tr>
              <a:tr h="263428">
                <a:tc>
                  <a:txBody>
                    <a:bodyPr/>
                    <a:lstStyle/>
                    <a:p>
                      <a:pPr algn="ctr">
                        <a:lnSpc>
                          <a:spcPct val="115000"/>
                        </a:lnSpc>
                        <a:spcAft>
                          <a:spcPts val="0"/>
                        </a:spcAft>
                      </a:pPr>
                      <a:r>
                        <a:rPr lang="es-MX" sz="1200" b="1">
                          <a:effectLst/>
                          <a:latin typeface="Branding SF SemiBold" panose="00000700000000000000"/>
                          <a:cs typeface="Arial" panose="020B0604020202020204" pitchFamily="34" charset="0"/>
                        </a:rPr>
                        <a:t>Partículas Menores a 10 µm</a:t>
                      </a:r>
                      <a:endParaRPr lang="es-MX" sz="1200" b="1">
                        <a:effectLst/>
                        <a:latin typeface="Branding SF SemiBold" panose="00000700000000000000"/>
                        <a:ea typeface="Times New Roman"/>
                        <a:cs typeface="Arial" panose="020B0604020202020204" pitchFamily="34" charset="0"/>
                      </a:endParaRPr>
                    </a:p>
                  </a:txBody>
                  <a:tcPr marL="44454" marR="44454" marT="0" marB="0" anchor="b"/>
                </a:tc>
                <a:tc rowSpan="2">
                  <a:txBody>
                    <a:bodyPr/>
                    <a:lstStyle/>
                    <a:p>
                      <a:pPr algn="ctr">
                        <a:lnSpc>
                          <a:spcPct val="115000"/>
                        </a:lnSpc>
                        <a:spcAft>
                          <a:spcPts val="0"/>
                        </a:spcAft>
                      </a:pPr>
                      <a:r>
                        <a:rPr lang="es-MX" sz="1200" b="1" dirty="0">
                          <a:effectLst/>
                          <a:latin typeface="Branding SF SemiBold" panose="00000700000000000000"/>
                          <a:cs typeface="Arial" panose="020B0604020202020204" pitchFamily="34" charset="0"/>
                        </a:rPr>
                        <a:t>Atenuación de rayos beta</a:t>
                      </a:r>
                      <a:endParaRPr lang="es-MX" sz="1200" b="1" dirty="0">
                        <a:effectLst/>
                        <a:latin typeface="Branding SF SemiBold" panose="00000700000000000000"/>
                        <a:ea typeface="Times New Roman"/>
                        <a:cs typeface="Arial" panose="020B0604020202020204" pitchFamily="34" charset="0"/>
                      </a:endParaRPr>
                    </a:p>
                  </a:txBody>
                  <a:tcPr marL="44454" marR="44454" marT="0" marB="0" anchor="ctr"/>
                </a:tc>
                <a:extLst>
                  <a:ext uri="{0D108BD9-81ED-4DB2-BD59-A6C34878D82A}">
                    <a16:rowId xmlns:a16="http://schemas.microsoft.com/office/drawing/2014/main" val="10005"/>
                  </a:ext>
                </a:extLst>
              </a:tr>
              <a:tr h="276599">
                <a:tc>
                  <a:txBody>
                    <a:bodyPr/>
                    <a:lstStyle/>
                    <a:p>
                      <a:pPr algn="ctr">
                        <a:lnSpc>
                          <a:spcPct val="115000"/>
                        </a:lnSpc>
                        <a:spcAft>
                          <a:spcPts val="0"/>
                        </a:spcAft>
                      </a:pPr>
                      <a:r>
                        <a:rPr lang="es-MX" sz="1200" dirty="0">
                          <a:effectLst/>
                          <a:latin typeface="Arial" panose="020B0604020202020204" pitchFamily="34" charset="0"/>
                          <a:cs typeface="Arial" panose="020B0604020202020204" pitchFamily="34" charset="0"/>
                        </a:rPr>
                        <a:t>Partículas Menores a 2.5 µm</a:t>
                      </a:r>
                      <a:endParaRPr lang="es-MX" sz="1200" dirty="0">
                        <a:effectLst/>
                        <a:latin typeface="Arial" panose="020B0604020202020204" pitchFamily="34" charset="0"/>
                        <a:ea typeface="Times New Roman"/>
                        <a:cs typeface="Arial" panose="020B0604020202020204" pitchFamily="34" charset="0"/>
                      </a:endParaRPr>
                    </a:p>
                  </a:txBody>
                  <a:tcPr marL="44454" marR="44454" marT="0" marB="0" anchor="b"/>
                </a:tc>
                <a:tc vMerge="1">
                  <a:txBody>
                    <a:bodyPr/>
                    <a:lstStyle/>
                    <a:p>
                      <a:endParaRPr lang="es-MX"/>
                    </a:p>
                  </a:txBody>
                  <a:tcPr/>
                </a:tc>
                <a:extLst>
                  <a:ext uri="{0D108BD9-81ED-4DB2-BD59-A6C34878D82A}">
                    <a16:rowId xmlns:a16="http://schemas.microsoft.com/office/drawing/2014/main" val="10006"/>
                  </a:ext>
                </a:extLst>
              </a:tr>
            </a:tbl>
          </a:graphicData>
        </a:graphic>
      </p:graphicFrame>
      <p:sp>
        <p:nvSpPr>
          <p:cNvPr id="8" name="7 CuadroTexto"/>
          <p:cNvSpPr txBox="1"/>
          <p:nvPr/>
        </p:nvSpPr>
        <p:spPr>
          <a:xfrm>
            <a:off x="1179512" y="3705223"/>
            <a:ext cx="7035801" cy="420977"/>
          </a:xfrm>
          <a:prstGeom prst="rect">
            <a:avLst/>
          </a:prstGeom>
          <a:solidFill>
            <a:srgbClr val="FF6600">
              <a:alpha val="76000"/>
            </a:srgbClr>
          </a:solidFill>
          <a:ln>
            <a:solidFill>
              <a:schemeClr val="accent6"/>
            </a:solidFill>
          </a:ln>
        </p:spPr>
        <p:txBody>
          <a:bodyPr wrap="square" lIns="81627" tIns="40813" rIns="81627" bIns="40813">
            <a:spAutoFit/>
          </a:bodyPr>
          <a:lstStyle/>
          <a:p>
            <a:pPr algn="just" eaLnBrk="1" fontAlgn="auto" hangingPunct="1">
              <a:spcBef>
                <a:spcPts val="0"/>
              </a:spcBef>
              <a:spcAft>
                <a:spcPts val="0"/>
              </a:spcAft>
              <a:buClr>
                <a:srgbClr val="000000"/>
              </a:buClr>
              <a:buFont typeface="Arial"/>
              <a:buNone/>
              <a:defRPr/>
            </a:pPr>
            <a:r>
              <a:rPr lang="es-MX" sz="1100" b="1" kern="0" dirty="0">
                <a:solidFill>
                  <a:prstClr val="white"/>
                </a:solidFill>
                <a:latin typeface="Arial"/>
                <a:ea typeface="Arial"/>
                <a:cs typeface="Arial"/>
                <a:sym typeface="Arial"/>
              </a:rPr>
              <a:t>Los equipos y métodos equivalentes utilizados en los analizadores de la red de monitoreo cuentan con aprobación EPA.</a:t>
            </a:r>
          </a:p>
        </p:txBody>
      </p:sp>
      <p:sp>
        <p:nvSpPr>
          <p:cNvPr id="7" name="Legislación"/>
          <p:cNvSpPr txBox="1"/>
          <p:nvPr/>
        </p:nvSpPr>
        <p:spPr>
          <a:xfrm>
            <a:off x="750285" y="624732"/>
            <a:ext cx="7913304" cy="365868"/>
          </a:xfrm>
          <a:prstGeom prst="rect">
            <a:avLst/>
          </a:prstGeom>
          <a:ln w="12700">
            <a:miter lim="400000"/>
          </a:ln>
          <a:extLst>
            <a:ext uri="{C572A759-6A51-4108-AA02-DFA0A04FC94B}"/>
          </a:extLst>
        </p:spPr>
        <p:txBody>
          <a:bodyPr wrap="square" lIns="71437" tIns="71437" rIns="71437" bIns="71437" anchor="ctr">
            <a:spAutoFit/>
          </a:bodyPr>
          <a:lstStyle>
            <a:lvl1pPr algn="l">
              <a:lnSpc>
                <a:spcPct val="80000"/>
              </a:lnSpc>
              <a:defRPr sz="8400" spc="-168">
                <a:solidFill>
                  <a:srgbClr val="3C3F3F"/>
                </a:solidFill>
                <a:latin typeface="+mn-lt"/>
                <a:ea typeface="+mn-ea"/>
                <a:cs typeface="+mn-cs"/>
                <a:sym typeface="Arial Rounded MT Bold"/>
              </a:defRPr>
            </a:lvl1pPr>
          </a:lstStyle>
          <a:p>
            <a:pPr eaLnBrk="1" fontAlgn="auto" hangingPunct="1">
              <a:spcBef>
                <a:spcPts val="0"/>
              </a:spcBef>
              <a:spcAft>
                <a:spcPts val="0"/>
              </a:spcAft>
              <a:buClr>
                <a:srgbClr val="000000"/>
              </a:buClr>
              <a:buFont typeface="Arial"/>
              <a:buNone/>
              <a:defRPr/>
            </a:pPr>
            <a:r>
              <a:rPr lang="es-MX" sz="1800" b="1" kern="0" dirty="0">
                <a:solidFill>
                  <a:schemeClr val="dk2"/>
                </a:solidFill>
                <a:latin typeface="Branding SF Bold" panose="00000800000000000000" pitchFamily="50" charset="0"/>
                <a:cs typeface="Arial"/>
                <a:sym typeface="Arial"/>
              </a:rPr>
              <a:t>Métodos de medición de los equipos de calidad del aire de la red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3 Ima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355725"/>
            <a:ext cx="5118100"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p:cNvSpPr>
          <p:nvPr/>
        </p:nvSpPr>
        <p:spPr>
          <a:xfrm>
            <a:off x="482820" y="253207"/>
            <a:ext cx="7699376" cy="457200"/>
          </a:xfrm>
          <a:prstGeom prst="rect">
            <a:avLst/>
          </a:prstGeom>
        </p:spPr>
        <p:txBody>
          <a:bodyPr spcFirstLastPara="1">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hangingPunct="1"/>
            <a:r>
              <a:rPr lang="es-MX" altLang="es-MX" sz="2400" kern="0" dirty="0">
                <a:solidFill>
                  <a:srgbClr val="00B050"/>
                </a:solidFill>
                <a:latin typeface="Poppins ExtraBold" pitchFamily="50" charset="0"/>
                <a:sym typeface="Poppins ExtraBold" pitchFamily="50" charset="0"/>
              </a:rPr>
              <a:t>COMPONENTES DE LA RED DE MONITOREO DE CALIDAD DEL AIRE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6" name="Google Shape;84;p19"/>
          <p:cNvSpPr txBox="1">
            <a:spLocks noChangeArrowheads="1"/>
          </p:cNvSpPr>
          <p:nvPr/>
        </p:nvSpPr>
        <p:spPr bwMode="auto">
          <a:xfrm>
            <a:off x="1755775" y="3124740"/>
            <a:ext cx="5632450" cy="538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s-MX" altLang="es-MX" sz="2300" dirty="0">
                <a:solidFill>
                  <a:srgbClr val="FFFFFF"/>
                </a:solidFill>
                <a:latin typeface="Poppins ExtraBold" pitchFamily="50" charset="0"/>
                <a:sym typeface="Poppins ExtraBold" pitchFamily="50" charset="0"/>
              </a:rPr>
              <a:t>Cd</a:t>
            </a:r>
            <a:r>
              <a:rPr lang="es-MX" altLang="es-MX" sz="2300">
                <a:solidFill>
                  <a:srgbClr val="FFFFFF"/>
                </a:solidFill>
                <a:latin typeface="Poppins ExtraBold" pitchFamily="50" charset="0"/>
                <a:sym typeface="Poppins ExtraBold" pitchFamily="50" charset="0"/>
              </a:rPr>
              <a:t>. Jurez</a:t>
            </a:r>
            <a:r>
              <a:rPr lang="es-MX" altLang="es-MX" sz="2300" dirty="0">
                <a:solidFill>
                  <a:srgbClr val="FFFFFF"/>
                </a:solidFill>
                <a:latin typeface="Poppins ExtraBold" pitchFamily="50" charset="0"/>
                <a:sym typeface="Poppins ExtraBold" pitchFamily="50" charset="0"/>
              </a:rPr>
              <a:t>, Chihuahua – El Paso, TX</a:t>
            </a:r>
            <a:endParaRPr lang="es-MX" altLang="es-MX" sz="1900" dirty="0">
              <a:solidFill>
                <a:srgbClr val="FFFFFF"/>
              </a:solidFill>
              <a:latin typeface="Poppins" pitchFamily="50" charset="0"/>
              <a:sym typeface="Poppins" pitchFamily="50" charset="0"/>
            </a:endParaRPr>
          </a:p>
        </p:txBody>
      </p:sp>
      <p:sp>
        <p:nvSpPr>
          <p:cNvPr id="31747" name="Google Shape;85;p19"/>
          <p:cNvSpPr txBox="1">
            <a:spLocks noChangeArrowheads="1"/>
          </p:cNvSpPr>
          <p:nvPr/>
        </p:nvSpPr>
        <p:spPr bwMode="auto">
          <a:xfrm>
            <a:off x="782638" y="1634859"/>
            <a:ext cx="7580312" cy="129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s-MX" altLang="es-MX" sz="2400" dirty="0">
                <a:solidFill>
                  <a:srgbClr val="FFFFFF"/>
                </a:solidFill>
                <a:latin typeface="Poppins ExtraBold" pitchFamily="50" charset="0"/>
                <a:sym typeface="Poppins ExtraBold" pitchFamily="50" charset="0"/>
              </a:rPr>
              <a:t>ASEGURAMIENTO Y CONTROL DE CALIDAD PARA DATOS DE CALIDAD </a:t>
            </a:r>
            <a:r>
              <a:rPr lang="es-MX" altLang="es-MX" sz="2400">
                <a:solidFill>
                  <a:srgbClr val="FFFFFF"/>
                </a:solidFill>
                <a:latin typeface="Poppins ExtraBold" pitchFamily="50" charset="0"/>
                <a:sym typeface="Poppins ExtraBold" pitchFamily="50" charset="0"/>
              </a:rPr>
              <a:t>DEL AIRE:UNA </a:t>
            </a:r>
            <a:r>
              <a:rPr lang="es-MX" altLang="es-MX" sz="2400" dirty="0">
                <a:solidFill>
                  <a:srgbClr val="FFFFFF"/>
                </a:solidFill>
                <a:latin typeface="Poppins ExtraBold" pitchFamily="50" charset="0"/>
                <a:sym typeface="Poppins ExtraBold" pitchFamily="50" charset="0"/>
              </a:rPr>
              <a:t>PERSPECTIVA BINACIONAL</a:t>
            </a:r>
          </a:p>
        </p:txBody>
      </p:sp>
      <p:sp>
        <p:nvSpPr>
          <p:cNvPr id="31748" name="Google Shape;86;p19"/>
          <p:cNvSpPr txBox="1">
            <a:spLocks noChangeArrowheads="1"/>
          </p:cNvSpPr>
          <p:nvPr/>
        </p:nvSpPr>
        <p:spPr bwMode="auto">
          <a:xfrm>
            <a:off x="1755775" y="3946872"/>
            <a:ext cx="56324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s-MX" altLang="es-MX" sz="1700" dirty="0" smtClean="0">
                <a:solidFill>
                  <a:srgbClr val="FFFFFF"/>
                </a:solidFill>
                <a:latin typeface="Poppins" pitchFamily="50" charset="0"/>
                <a:sym typeface="Poppins" pitchFamily="50" charset="0"/>
              </a:rPr>
              <a:t>15-17 </a:t>
            </a:r>
            <a:r>
              <a:rPr lang="es-MX" altLang="es-MX" sz="1700" dirty="0">
                <a:solidFill>
                  <a:srgbClr val="FFFFFF"/>
                </a:solidFill>
                <a:latin typeface="Poppins" pitchFamily="50" charset="0"/>
                <a:sym typeface="Poppins" pitchFamily="50" charset="0"/>
              </a:rPr>
              <a:t>de febrero de 2023</a:t>
            </a:r>
            <a:endParaRPr lang="es-MX" altLang="es-MX" sz="1300" dirty="0">
              <a:solidFill>
                <a:srgbClr val="FFFFFF"/>
              </a:solidFill>
              <a:latin typeface="Poppins" pitchFamily="50" charset="0"/>
              <a:sym typeface="Poppins" pitchFamily="50" charset="0"/>
            </a:endParaRPr>
          </a:p>
        </p:txBody>
      </p:sp>
      <p:sp>
        <p:nvSpPr>
          <p:cNvPr id="31749" name="Google Shape;87;p19"/>
          <p:cNvSpPr>
            <a:spLocks noChangeArrowheads="1"/>
          </p:cNvSpPr>
          <p:nvPr/>
        </p:nvSpPr>
        <p:spPr bwMode="auto">
          <a:xfrm>
            <a:off x="4186237" y="2935159"/>
            <a:ext cx="771525" cy="44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s-MX" altLang="es-MX"/>
          </a:p>
        </p:txBody>
      </p:sp>
      <p:pic>
        <p:nvPicPr>
          <p:cNvPr id="6" name="Picture 5" descr="Logo, company name&#10;&#10;Description automatically generated"/>
          <p:cNvPicPr/>
          <p:nvPr/>
        </p:nvPicPr>
        <p:blipFill>
          <a:blip r:embed="rId4" cstate="print">
            <a:extLst>
              <a:ext uri="{28A0092B-C50C-407E-A947-70E740481C1C}">
                <a14:useLocalDpi xmlns:a14="http://schemas.microsoft.com/office/drawing/2010/main" val="0"/>
              </a:ext>
            </a:extLst>
          </a:blip>
          <a:stretch>
            <a:fillRect/>
          </a:stretch>
        </p:blipFill>
        <p:spPr>
          <a:xfrm>
            <a:off x="6408930" y="395309"/>
            <a:ext cx="2152333" cy="1166983"/>
          </a:xfrm>
          <a:prstGeom prst="rect">
            <a:avLst/>
          </a:prstGeom>
        </p:spPr>
      </p:pic>
      <p:pic>
        <p:nvPicPr>
          <p:cNvPr id="2" name="Picture 1"/>
          <p:cNvPicPr>
            <a:picLocks noChangeAspect="1"/>
          </p:cNvPicPr>
          <p:nvPr/>
        </p:nvPicPr>
        <p:blipFill>
          <a:blip r:embed="rId5"/>
          <a:stretch>
            <a:fillRect/>
          </a:stretch>
        </p:blipFill>
        <p:spPr>
          <a:xfrm>
            <a:off x="782638" y="395310"/>
            <a:ext cx="2120907" cy="1166983"/>
          </a:xfrm>
          <a:prstGeom prst="rect">
            <a:avLst/>
          </a:prstGeom>
        </p:spPr>
      </p:pic>
    </p:spTree>
    <p:extLst>
      <p:ext uri="{BB962C8B-B14F-4D97-AF65-F5344CB8AC3E}">
        <p14:creationId xmlns:p14="http://schemas.microsoft.com/office/powerpoint/2010/main" val="1342573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p:cNvSpPr>
          <p:nvPr/>
        </p:nvSpPr>
        <p:spPr>
          <a:xfrm>
            <a:off x="482820" y="253207"/>
            <a:ext cx="7699376" cy="457200"/>
          </a:xfrm>
          <a:prstGeom prst="rect">
            <a:avLst/>
          </a:prstGeom>
        </p:spPr>
        <p:txBody>
          <a:bodyPr spcFirstLastPara="1">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hangingPunct="1"/>
            <a:r>
              <a:rPr lang="es-MX" altLang="es-MX" sz="2400" kern="0" dirty="0">
                <a:solidFill>
                  <a:srgbClr val="00B050"/>
                </a:solidFill>
                <a:latin typeface="Poppins ExtraBold" pitchFamily="50" charset="0"/>
                <a:sym typeface="Poppins ExtraBold" pitchFamily="50" charset="0"/>
              </a:rPr>
              <a:t>CONTROL DE CALIDAD EN ESTACIONES DE MONITOREO</a:t>
            </a:r>
          </a:p>
        </p:txBody>
      </p:sp>
      <p:sp>
        <p:nvSpPr>
          <p:cNvPr id="6" name="TextBox 5"/>
          <p:cNvSpPr txBox="1"/>
          <p:nvPr/>
        </p:nvSpPr>
        <p:spPr>
          <a:xfrm>
            <a:off x="4445391" y="1132449"/>
            <a:ext cx="4485267" cy="2246769"/>
          </a:xfrm>
          <a:prstGeom prst="rect">
            <a:avLst/>
          </a:prstGeom>
          <a:noFill/>
        </p:spPr>
        <p:txBody>
          <a:bodyPr wrap="none" rtlCol="0">
            <a:spAutoFit/>
          </a:bodyPr>
          <a:lstStyle/>
          <a:p>
            <a:r>
              <a:rPr lang="es-MX" dirty="0"/>
              <a:t>COMPONENTES DEL MANUAL DE OPERACIÓN:</a:t>
            </a:r>
          </a:p>
          <a:p>
            <a:endParaRPr lang="es-MX" dirty="0"/>
          </a:p>
          <a:p>
            <a:pPr marL="285750" indent="-285750">
              <a:buFont typeface="Arial" panose="020B0604020202020204" pitchFamily="34" charset="0"/>
              <a:buChar char="•"/>
            </a:pPr>
            <a:r>
              <a:rPr lang="es-MX" dirty="0"/>
              <a:t>Operación de infraestructura de las estaciones</a:t>
            </a:r>
          </a:p>
          <a:p>
            <a:pPr marL="285750" indent="-285750">
              <a:buFont typeface="Arial" panose="020B0604020202020204" pitchFamily="34" charset="0"/>
              <a:buChar char="•"/>
            </a:pPr>
            <a:r>
              <a:rPr lang="es-MX" dirty="0"/>
              <a:t>Diagnóstico de equipos</a:t>
            </a:r>
          </a:p>
          <a:p>
            <a:pPr marL="285750" indent="-285750">
              <a:buFont typeface="Arial" panose="020B0604020202020204" pitchFamily="34" charset="0"/>
              <a:buChar char="•"/>
            </a:pPr>
            <a:r>
              <a:rPr lang="es-MX" dirty="0"/>
              <a:t>Bitácoras de campo </a:t>
            </a:r>
          </a:p>
          <a:p>
            <a:pPr marL="285750" indent="-285750">
              <a:buFont typeface="Arial" panose="020B0604020202020204" pitchFamily="34" charset="0"/>
              <a:buChar char="•"/>
            </a:pPr>
            <a:r>
              <a:rPr lang="es-MX" dirty="0"/>
              <a:t>Gestión y validación de datos</a:t>
            </a:r>
          </a:p>
          <a:p>
            <a:pPr marL="285750" indent="-285750">
              <a:buFont typeface="Arial" panose="020B0604020202020204" pitchFamily="34" charset="0"/>
              <a:buChar char="•"/>
            </a:pPr>
            <a:r>
              <a:rPr lang="es-MX" dirty="0"/>
              <a:t>Calibración de analizadores.</a:t>
            </a:r>
          </a:p>
          <a:p>
            <a:pPr marL="285750" indent="-285750">
              <a:buFont typeface="Arial" panose="020B0604020202020204" pitchFamily="34" charset="0"/>
              <a:buChar char="•"/>
            </a:pPr>
            <a:r>
              <a:rPr lang="es-MX" dirty="0"/>
              <a:t>Generación de reportes</a:t>
            </a:r>
          </a:p>
          <a:p>
            <a:pPr marL="285750" indent="-285750">
              <a:buFont typeface="Arial" panose="020B0604020202020204" pitchFamily="34" charset="0"/>
              <a:buChar char="•"/>
            </a:pPr>
            <a:r>
              <a:rPr lang="es-MX" dirty="0"/>
              <a:t>Comunicación y difusión del </a:t>
            </a:r>
            <a:r>
              <a:rPr lang="es-MX" dirty="0" err="1"/>
              <a:t>Indice</a:t>
            </a:r>
            <a:r>
              <a:rPr lang="es-MX" dirty="0"/>
              <a:t> de Aire y Salud</a:t>
            </a:r>
          </a:p>
          <a:p>
            <a:endParaRPr lang="es-MX" dirty="0"/>
          </a:p>
        </p:txBody>
      </p:sp>
      <p:pic>
        <p:nvPicPr>
          <p:cNvPr id="7" name="Picture 6"/>
          <p:cNvPicPr>
            <a:picLocks noChangeAspect="1"/>
          </p:cNvPicPr>
          <p:nvPr/>
        </p:nvPicPr>
        <p:blipFill>
          <a:blip r:embed="rId2"/>
          <a:stretch>
            <a:fillRect/>
          </a:stretch>
        </p:blipFill>
        <p:spPr>
          <a:xfrm>
            <a:off x="674459" y="1034441"/>
            <a:ext cx="2829185" cy="3657688"/>
          </a:xfrm>
          <a:prstGeom prst="rect">
            <a:avLst/>
          </a:prstGeom>
        </p:spPr>
      </p:pic>
    </p:spTree>
    <p:extLst>
      <p:ext uri="{BB962C8B-B14F-4D97-AF65-F5344CB8AC3E}">
        <p14:creationId xmlns:p14="http://schemas.microsoft.com/office/powerpoint/2010/main" val="18240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p:cNvSpPr>
          <p:nvPr/>
        </p:nvSpPr>
        <p:spPr>
          <a:xfrm>
            <a:off x="482819" y="253207"/>
            <a:ext cx="8260251" cy="457200"/>
          </a:xfrm>
          <a:prstGeom prst="rect">
            <a:avLst/>
          </a:prstGeom>
        </p:spPr>
        <p:txBody>
          <a:bodyPr spcFirstLastPara="1">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hangingPunct="1"/>
            <a:r>
              <a:rPr lang="es-MX" altLang="es-MX" sz="2400" kern="0" dirty="0">
                <a:solidFill>
                  <a:srgbClr val="00B050"/>
                </a:solidFill>
                <a:latin typeface="Poppins ExtraBold" pitchFamily="50" charset="0"/>
                <a:sym typeface="Poppins ExtraBold" pitchFamily="50" charset="0"/>
              </a:rPr>
              <a:t>CONTROL DE CALIDAD EN ESTACIÓN DE MONITOREO</a:t>
            </a:r>
          </a:p>
        </p:txBody>
      </p:sp>
      <p:pic>
        <p:nvPicPr>
          <p:cNvPr id="2" name="Picture 1"/>
          <p:cNvPicPr>
            <a:picLocks noChangeAspect="1"/>
          </p:cNvPicPr>
          <p:nvPr/>
        </p:nvPicPr>
        <p:blipFill>
          <a:blip r:embed="rId2"/>
          <a:stretch>
            <a:fillRect/>
          </a:stretch>
        </p:blipFill>
        <p:spPr>
          <a:xfrm>
            <a:off x="2356816" y="829992"/>
            <a:ext cx="4131165" cy="4040084"/>
          </a:xfrm>
          <a:prstGeom prst="rect">
            <a:avLst/>
          </a:prstGeom>
        </p:spPr>
      </p:pic>
    </p:spTree>
    <p:extLst>
      <p:ext uri="{BB962C8B-B14F-4D97-AF65-F5344CB8AC3E}">
        <p14:creationId xmlns:p14="http://schemas.microsoft.com/office/powerpoint/2010/main" val="3009908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20.png"/>
          <p:cNvPicPr/>
          <p:nvPr/>
        </p:nvPicPr>
        <p:blipFill>
          <a:blip r:embed="rId2"/>
          <a:srcRect/>
          <a:stretch>
            <a:fillRect/>
          </a:stretch>
        </p:blipFill>
        <p:spPr>
          <a:xfrm>
            <a:off x="886265" y="907365"/>
            <a:ext cx="2933114" cy="4001085"/>
          </a:xfrm>
          <a:prstGeom prst="rect">
            <a:avLst/>
          </a:prstGeom>
          <a:ln/>
        </p:spPr>
      </p:pic>
      <p:graphicFrame>
        <p:nvGraphicFramePr>
          <p:cNvPr id="4" name="Table 3"/>
          <p:cNvGraphicFramePr>
            <a:graphicFrameLocks noGrp="1"/>
          </p:cNvGraphicFramePr>
          <p:nvPr>
            <p:extLst>
              <p:ext uri="{D42A27DB-BD31-4B8C-83A1-F6EECF244321}">
                <p14:modId xmlns:p14="http://schemas.microsoft.com/office/powerpoint/2010/main" val="3361495939"/>
              </p:ext>
            </p:extLst>
          </p:nvPr>
        </p:nvGraphicFramePr>
        <p:xfrm>
          <a:off x="4438554" y="907365"/>
          <a:ext cx="3937000" cy="2811780"/>
        </p:xfrm>
        <a:graphic>
          <a:graphicData uri="http://schemas.openxmlformats.org/drawingml/2006/table">
            <a:tbl>
              <a:tblPr>
                <a:tableStyleId>{9D7B26C5-4107-4FEC-AEDC-1716B250A1EF}</a:tableStyleId>
              </a:tblPr>
              <a:tblGrid>
                <a:gridCol w="2362200">
                  <a:extLst>
                    <a:ext uri="{9D8B030D-6E8A-4147-A177-3AD203B41FA5}">
                      <a16:colId xmlns:a16="http://schemas.microsoft.com/office/drawing/2014/main" val="3330445303"/>
                    </a:ext>
                  </a:extLst>
                </a:gridCol>
                <a:gridCol w="1574800">
                  <a:extLst>
                    <a:ext uri="{9D8B030D-6E8A-4147-A177-3AD203B41FA5}">
                      <a16:colId xmlns:a16="http://schemas.microsoft.com/office/drawing/2014/main" val="3501267006"/>
                    </a:ext>
                  </a:extLst>
                </a:gridCol>
              </a:tblGrid>
              <a:tr h="182880">
                <a:tc gridSpan="2">
                  <a:txBody>
                    <a:bodyPr/>
                    <a:lstStyle/>
                    <a:p>
                      <a:pPr algn="ctr" fontAlgn="b"/>
                      <a:r>
                        <a:rPr lang="es-MX" sz="1100" b="1" u="none" strike="noStrike" dirty="0">
                          <a:solidFill>
                            <a:schemeClr val="bg1"/>
                          </a:solidFill>
                          <a:effectLst/>
                          <a:latin typeface="Branding SF SemiBold" panose="00000700000000000000"/>
                        </a:rPr>
                        <a:t>Actividades programadas en estaciones de monitoreo</a:t>
                      </a:r>
                      <a:endParaRPr lang="es-MX" sz="1100" b="1" i="0" u="none" strike="noStrike" dirty="0">
                        <a:solidFill>
                          <a:schemeClr val="bg1"/>
                        </a:solidFill>
                        <a:effectLst/>
                        <a:latin typeface="Branding SF SemiBold" panose="00000700000000000000"/>
                      </a:endParaRPr>
                    </a:p>
                  </a:txBody>
                  <a:tcPr marL="7620" marR="7620" marT="7620" marB="0" anchor="b">
                    <a:solidFill>
                      <a:srgbClr val="00BF6F"/>
                    </a:solidFill>
                  </a:tcPr>
                </a:tc>
                <a:tc hMerge="1">
                  <a:txBody>
                    <a:bodyPr/>
                    <a:lstStyle/>
                    <a:p>
                      <a:endParaRPr lang="es-MX"/>
                    </a:p>
                  </a:txBody>
                  <a:tcPr/>
                </a:tc>
                <a:extLst>
                  <a:ext uri="{0D108BD9-81ED-4DB2-BD59-A6C34878D82A}">
                    <a16:rowId xmlns:a16="http://schemas.microsoft.com/office/drawing/2014/main" val="4167348726"/>
                  </a:ext>
                </a:extLst>
              </a:tr>
              <a:tr h="182880">
                <a:tc>
                  <a:txBody>
                    <a:bodyPr/>
                    <a:lstStyle/>
                    <a:p>
                      <a:pPr algn="ctr" fontAlgn="t"/>
                      <a:r>
                        <a:rPr lang="es-MX" sz="1100" b="1" u="none" strike="noStrike" dirty="0">
                          <a:effectLst/>
                          <a:latin typeface="Branding SF SemiBold" panose="00000700000000000000"/>
                        </a:rPr>
                        <a:t>Concepto</a:t>
                      </a:r>
                      <a:endParaRPr lang="es-MX" sz="1100" b="1" i="0" u="none" strike="noStrike" dirty="0">
                        <a:solidFill>
                          <a:srgbClr val="000000"/>
                        </a:solidFill>
                        <a:effectLst/>
                        <a:latin typeface="Branding SF SemiBold" panose="00000700000000000000"/>
                      </a:endParaRPr>
                    </a:p>
                  </a:txBody>
                  <a:tcPr marL="7620" marR="7620" marT="7620" marB="0">
                    <a:solidFill>
                      <a:srgbClr val="FFC000"/>
                    </a:solidFill>
                  </a:tcPr>
                </a:tc>
                <a:tc>
                  <a:txBody>
                    <a:bodyPr/>
                    <a:lstStyle/>
                    <a:p>
                      <a:pPr algn="ctr" fontAlgn="ctr"/>
                      <a:r>
                        <a:rPr lang="es-MX" sz="1100" b="1" u="none" strike="noStrike" dirty="0" err="1">
                          <a:effectLst/>
                          <a:latin typeface="Branding SF SemiBold" panose="00000700000000000000"/>
                        </a:rPr>
                        <a:t>Peridicidad</a:t>
                      </a:r>
                      <a:endParaRPr lang="es-MX" sz="1100" b="1" i="0" u="none" strike="noStrike" dirty="0">
                        <a:solidFill>
                          <a:srgbClr val="000000"/>
                        </a:solidFill>
                        <a:effectLst/>
                        <a:latin typeface="Branding SF SemiBold" panose="00000700000000000000"/>
                      </a:endParaRPr>
                    </a:p>
                  </a:txBody>
                  <a:tcPr marL="7620" marR="7620" marT="7620" marB="0" anchor="ctr">
                    <a:solidFill>
                      <a:srgbClr val="FFC000"/>
                    </a:solidFill>
                  </a:tcPr>
                </a:tc>
                <a:extLst>
                  <a:ext uri="{0D108BD9-81ED-4DB2-BD59-A6C34878D82A}">
                    <a16:rowId xmlns:a16="http://schemas.microsoft.com/office/drawing/2014/main" val="1619012723"/>
                  </a:ext>
                </a:extLst>
              </a:tr>
              <a:tr h="182880">
                <a:tc>
                  <a:txBody>
                    <a:bodyPr/>
                    <a:lstStyle/>
                    <a:p>
                      <a:pPr algn="ctr" fontAlgn="t"/>
                      <a:r>
                        <a:rPr lang="es-MX" sz="1100" b="1" u="none" strike="noStrike" dirty="0" err="1">
                          <a:effectLst/>
                          <a:latin typeface="Branding SF SemiBold" panose="00000700000000000000"/>
                        </a:rPr>
                        <a:t>Checklist</a:t>
                      </a:r>
                      <a:endParaRPr lang="es-MX" sz="1100" b="1" i="0" u="none" strike="noStrike" dirty="0">
                        <a:solidFill>
                          <a:srgbClr val="000000"/>
                        </a:solidFill>
                        <a:effectLst/>
                        <a:latin typeface="Branding SF SemiBold" panose="00000700000000000000"/>
                      </a:endParaRPr>
                    </a:p>
                  </a:txBody>
                  <a:tcPr marL="7620" marR="7620" marT="7620" marB="0">
                    <a:solidFill>
                      <a:schemeClr val="bg1">
                        <a:lumMod val="95000"/>
                      </a:schemeClr>
                    </a:solidFill>
                  </a:tcPr>
                </a:tc>
                <a:tc>
                  <a:txBody>
                    <a:bodyPr/>
                    <a:lstStyle/>
                    <a:p>
                      <a:pPr algn="ctr" fontAlgn="ctr"/>
                      <a:r>
                        <a:rPr lang="es-MX" sz="1100" b="1" u="none" strike="noStrike" dirty="0">
                          <a:effectLst/>
                          <a:latin typeface="Branding SF SemiBold" panose="00000700000000000000"/>
                        </a:rPr>
                        <a:t>Semanal</a:t>
                      </a:r>
                      <a:endParaRPr lang="es-MX" sz="1100" b="1" i="0" u="none" strike="noStrike" dirty="0">
                        <a:solidFill>
                          <a:srgbClr val="000000"/>
                        </a:solidFill>
                        <a:effectLst/>
                        <a:latin typeface="Branding SF SemiBold" panose="00000700000000000000"/>
                      </a:endParaRPr>
                    </a:p>
                  </a:txBody>
                  <a:tcPr marL="7620" marR="7620" marT="7620" marB="0" anchor="ctr"/>
                </a:tc>
                <a:extLst>
                  <a:ext uri="{0D108BD9-81ED-4DB2-BD59-A6C34878D82A}">
                    <a16:rowId xmlns:a16="http://schemas.microsoft.com/office/drawing/2014/main" val="2858897864"/>
                  </a:ext>
                </a:extLst>
              </a:tr>
              <a:tr h="182880">
                <a:tc>
                  <a:txBody>
                    <a:bodyPr/>
                    <a:lstStyle/>
                    <a:p>
                      <a:pPr algn="ctr" fontAlgn="t"/>
                      <a:r>
                        <a:rPr lang="es-MX" sz="1100" b="1" u="none" strike="noStrike" dirty="0" err="1">
                          <a:effectLst/>
                          <a:latin typeface="Branding SF SemiBold" panose="00000700000000000000"/>
                        </a:rPr>
                        <a:t>Mtto</a:t>
                      </a:r>
                      <a:r>
                        <a:rPr lang="es-MX" sz="1100" b="1" u="none" strike="noStrike" dirty="0">
                          <a:effectLst/>
                          <a:latin typeface="Branding SF SemiBold" panose="00000700000000000000"/>
                        </a:rPr>
                        <a:t>. Preventivo</a:t>
                      </a:r>
                      <a:endParaRPr lang="es-MX" sz="1100" b="1" i="0" u="none" strike="noStrike" dirty="0">
                        <a:solidFill>
                          <a:srgbClr val="000000"/>
                        </a:solidFill>
                        <a:effectLst/>
                        <a:latin typeface="Branding SF SemiBold" panose="00000700000000000000"/>
                      </a:endParaRPr>
                    </a:p>
                  </a:txBody>
                  <a:tcPr marL="7620" marR="7620" marT="7620" marB="0">
                    <a:solidFill>
                      <a:schemeClr val="bg1">
                        <a:lumMod val="95000"/>
                      </a:schemeClr>
                    </a:solidFill>
                  </a:tcPr>
                </a:tc>
                <a:tc>
                  <a:txBody>
                    <a:bodyPr/>
                    <a:lstStyle/>
                    <a:p>
                      <a:pPr algn="ctr" fontAlgn="t"/>
                      <a:r>
                        <a:rPr lang="pt-BR" sz="1100" b="1" u="none" strike="noStrike" dirty="0">
                          <a:effectLst/>
                          <a:latin typeface="Branding SF SemiBold" panose="00000700000000000000"/>
                        </a:rPr>
                        <a:t>De </a:t>
                      </a:r>
                      <a:r>
                        <a:rPr lang="pt-BR" sz="1100" b="1" u="none" strike="noStrike" dirty="0" err="1">
                          <a:effectLst/>
                          <a:latin typeface="Branding SF SemiBold" panose="00000700000000000000"/>
                        </a:rPr>
                        <a:t>acuerdo</a:t>
                      </a:r>
                      <a:r>
                        <a:rPr lang="pt-BR" sz="1100" b="1" u="none" strike="noStrike" dirty="0">
                          <a:effectLst/>
                          <a:latin typeface="Branding SF SemiBold" panose="00000700000000000000"/>
                        </a:rPr>
                        <a:t> a programa anual</a:t>
                      </a:r>
                      <a:endParaRPr lang="pt-BR" sz="1100" b="1" i="0" u="none" strike="noStrike" dirty="0">
                        <a:solidFill>
                          <a:srgbClr val="000000"/>
                        </a:solidFill>
                        <a:effectLst/>
                        <a:latin typeface="Branding SF SemiBold" panose="00000700000000000000"/>
                      </a:endParaRPr>
                    </a:p>
                  </a:txBody>
                  <a:tcPr marL="7620" marR="7620" marT="7620" marB="0"/>
                </a:tc>
                <a:extLst>
                  <a:ext uri="{0D108BD9-81ED-4DB2-BD59-A6C34878D82A}">
                    <a16:rowId xmlns:a16="http://schemas.microsoft.com/office/drawing/2014/main" val="1180165883"/>
                  </a:ext>
                </a:extLst>
              </a:tr>
              <a:tr h="182880">
                <a:tc>
                  <a:txBody>
                    <a:bodyPr/>
                    <a:lstStyle/>
                    <a:p>
                      <a:pPr algn="ctr" fontAlgn="b"/>
                      <a:r>
                        <a:rPr lang="es-MX" sz="1100" b="1" u="none" strike="noStrike" dirty="0">
                          <a:effectLst/>
                          <a:latin typeface="Branding SF SemiBold" panose="00000700000000000000"/>
                        </a:rPr>
                        <a:t>Calibración sensores meteorológicos</a:t>
                      </a:r>
                      <a:endParaRPr lang="es-MX" sz="1100" b="1" i="0" u="none" strike="noStrike" dirty="0">
                        <a:solidFill>
                          <a:srgbClr val="000000"/>
                        </a:solidFill>
                        <a:effectLst/>
                        <a:latin typeface="Branding SF SemiBold" panose="00000700000000000000"/>
                      </a:endParaRPr>
                    </a:p>
                  </a:txBody>
                  <a:tcPr marL="7620" marR="7620" marT="7620" marB="0" anchor="b">
                    <a:solidFill>
                      <a:schemeClr val="bg1">
                        <a:lumMod val="95000"/>
                      </a:schemeClr>
                    </a:solidFill>
                  </a:tcPr>
                </a:tc>
                <a:tc>
                  <a:txBody>
                    <a:bodyPr/>
                    <a:lstStyle/>
                    <a:p>
                      <a:pPr algn="ctr" fontAlgn="ctr"/>
                      <a:r>
                        <a:rPr lang="es-MX" sz="1100" b="1" u="none" strike="noStrike" dirty="0">
                          <a:effectLst/>
                          <a:latin typeface="Branding SF SemiBold" panose="00000700000000000000"/>
                        </a:rPr>
                        <a:t>1 vez al año</a:t>
                      </a:r>
                      <a:endParaRPr lang="es-MX" sz="1100" b="1" i="0" u="none" strike="noStrike" dirty="0">
                        <a:solidFill>
                          <a:srgbClr val="000000"/>
                        </a:solidFill>
                        <a:effectLst/>
                        <a:latin typeface="Branding SF SemiBold" panose="00000700000000000000"/>
                      </a:endParaRPr>
                    </a:p>
                  </a:txBody>
                  <a:tcPr marL="7620" marR="7620" marT="7620" marB="0" anchor="ctr"/>
                </a:tc>
                <a:extLst>
                  <a:ext uri="{0D108BD9-81ED-4DB2-BD59-A6C34878D82A}">
                    <a16:rowId xmlns:a16="http://schemas.microsoft.com/office/drawing/2014/main" val="836430692"/>
                  </a:ext>
                </a:extLst>
              </a:tr>
              <a:tr h="182880">
                <a:tc>
                  <a:txBody>
                    <a:bodyPr/>
                    <a:lstStyle/>
                    <a:p>
                      <a:pPr algn="ctr" fontAlgn="b"/>
                      <a:r>
                        <a:rPr lang="es-MX" sz="1100" b="1" u="none" strike="noStrike" dirty="0">
                          <a:effectLst/>
                          <a:latin typeface="Branding SF SemiBold" panose="00000700000000000000"/>
                        </a:rPr>
                        <a:t>Calibración analizadores de gas</a:t>
                      </a:r>
                      <a:endParaRPr lang="es-MX" sz="1100" b="1" i="0" u="none" strike="noStrike" dirty="0">
                        <a:solidFill>
                          <a:srgbClr val="000000"/>
                        </a:solidFill>
                        <a:effectLst/>
                        <a:latin typeface="Branding SF SemiBold" panose="00000700000000000000"/>
                      </a:endParaRPr>
                    </a:p>
                  </a:txBody>
                  <a:tcPr marL="7620" marR="7620" marT="7620" marB="0" anchor="b">
                    <a:solidFill>
                      <a:schemeClr val="bg1">
                        <a:lumMod val="95000"/>
                      </a:schemeClr>
                    </a:solidFill>
                  </a:tcPr>
                </a:tc>
                <a:tc>
                  <a:txBody>
                    <a:bodyPr/>
                    <a:lstStyle/>
                    <a:p>
                      <a:pPr algn="ctr" fontAlgn="ctr"/>
                      <a:r>
                        <a:rPr lang="es-MX" sz="1100" b="1" u="none" strike="noStrike" dirty="0">
                          <a:effectLst/>
                          <a:latin typeface="Branding SF SemiBold" panose="00000700000000000000"/>
                        </a:rPr>
                        <a:t>cada 4 meses</a:t>
                      </a:r>
                      <a:endParaRPr lang="es-MX" sz="1100" b="1" i="0" u="none" strike="noStrike" dirty="0">
                        <a:solidFill>
                          <a:srgbClr val="000000"/>
                        </a:solidFill>
                        <a:effectLst/>
                        <a:latin typeface="Branding SF SemiBold" panose="00000700000000000000"/>
                      </a:endParaRPr>
                    </a:p>
                  </a:txBody>
                  <a:tcPr marL="7620" marR="7620" marT="7620" marB="0" anchor="ctr"/>
                </a:tc>
                <a:extLst>
                  <a:ext uri="{0D108BD9-81ED-4DB2-BD59-A6C34878D82A}">
                    <a16:rowId xmlns:a16="http://schemas.microsoft.com/office/drawing/2014/main" val="2636457237"/>
                  </a:ext>
                </a:extLst>
              </a:tr>
              <a:tr h="182880">
                <a:tc>
                  <a:txBody>
                    <a:bodyPr/>
                    <a:lstStyle/>
                    <a:p>
                      <a:pPr algn="ctr" fontAlgn="b"/>
                      <a:r>
                        <a:rPr lang="es-MX" sz="1100" b="1" u="none" strike="noStrike" dirty="0">
                          <a:effectLst/>
                          <a:latin typeface="Branding SF SemiBold" panose="00000700000000000000"/>
                        </a:rPr>
                        <a:t>Calibración de equipos de Partículas</a:t>
                      </a:r>
                      <a:endParaRPr lang="es-MX" sz="1100" b="1" i="0" u="none" strike="noStrike" dirty="0">
                        <a:solidFill>
                          <a:srgbClr val="000000"/>
                        </a:solidFill>
                        <a:effectLst/>
                        <a:latin typeface="Branding SF SemiBold" panose="00000700000000000000"/>
                      </a:endParaRPr>
                    </a:p>
                  </a:txBody>
                  <a:tcPr marL="7620" marR="7620" marT="7620" marB="0" anchor="b">
                    <a:solidFill>
                      <a:schemeClr val="bg1">
                        <a:lumMod val="95000"/>
                      </a:schemeClr>
                    </a:solidFill>
                  </a:tcPr>
                </a:tc>
                <a:tc>
                  <a:txBody>
                    <a:bodyPr/>
                    <a:lstStyle/>
                    <a:p>
                      <a:pPr algn="ctr" fontAlgn="ctr"/>
                      <a:r>
                        <a:rPr lang="es-MX" sz="1100" b="1" u="none" strike="noStrike" dirty="0">
                          <a:effectLst/>
                          <a:latin typeface="Branding SF SemiBold" panose="00000700000000000000"/>
                        </a:rPr>
                        <a:t>1 vez al año</a:t>
                      </a:r>
                      <a:endParaRPr lang="es-MX" sz="1100" b="1" i="0" u="none" strike="noStrike" dirty="0">
                        <a:solidFill>
                          <a:srgbClr val="000000"/>
                        </a:solidFill>
                        <a:effectLst/>
                        <a:latin typeface="Branding SF SemiBold" panose="00000700000000000000"/>
                      </a:endParaRPr>
                    </a:p>
                  </a:txBody>
                  <a:tcPr marL="7620" marR="7620" marT="7620" marB="0" anchor="ctr"/>
                </a:tc>
                <a:extLst>
                  <a:ext uri="{0D108BD9-81ED-4DB2-BD59-A6C34878D82A}">
                    <a16:rowId xmlns:a16="http://schemas.microsoft.com/office/drawing/2014/main" val="331597608"/>
                  </a:ext>
                </a:extLst>
              </a:tr>
              <a:tr h="182880">
                <a:tc>
                  <a:txBody>
                    <a:bodyPr/>
                    <a:lstStyle/>
                    <a:p>
                      <a:pPr algn="ctr" fontAlgn="t"/>
                      <a:r>
                        <a:rPr lang="es-MX" sz="1100" b="1" u="none" strike="noStrike" dirty="0">
                          <a:effectLst/>
                          <a:latin typeface="Branding SF SemiBold" panose="00000700000000000000"/>
                        </a:rPr>
                        <a:t>Chequeo Zero y </a:t>
                      </a:r>
                      <a:r>
                        <a:rPr lang="es-MX" sz="1100" b="1" u="none" strike="noStrike" dirty="0" err="1">
                          <a:effectLst/>
                          <a:latin typeface="Branding SF SemiBold" panose="00000700000000000000"/>
                        </a:rPr>
                        <a:t>Span</a:t>
                      </a:r>
                      <a:endParaRPr lang="es-MX" sz="1100" b="1" i="0" u="none" strike="noStrike" dirty="0">
                        <a:solidFill>
                          <a:srgbClr val="000000"/>
                        </a:solidFill>
                        <a:effectLst/>
                        <a:latin typeface="Branding SF SemiBold" panose="00000700000000000000"/>
                      </a:endParaRPr>
                    </a:p>
                  </a:txBody>
                  <a:tcPr marL="7620" marR="7620" marT="7620" marB="0">
                    <a:solidFill>
                      <a:schemeClr val="bg1">
                        <a:lumMod val="95000"/>
                      </a:schemeClr>
                    </a:solidFill>
                  </a:tcPr>
                </a:tc>
                <a:tc>
                  <a:txBody>
                    <a:bodyPr/>
                    <a:lstStyle/>
                    <a:p>
                      <a:pPr algn="ctr" fontAlgn="ctr"/>
                      <a:r>
                        <a:rPr lang="es-MX" sz="1100" b="1" u="none" strike="noStrike" dirty="0">
                          <a:effectLst/>
                          <a:latin typeface="Branding SF SemiBold" panose="00000700000000000000"/>
                        </a:rPr>
                        <a:t>1 vez al mes</a:t>
                      </a:r>
                      <a:endParaRPr lang="es-MX" sz="1100" b="1" i="0" u="none" strike="noStrike" dirty="0">
                        <a:solidFill>
                          <a:srgbClr val="000000"/>
                        </a:solidFill>
                        <a:effectLst/>
                        <a:latin typeface="Branding SF SemiBold" panose="00000700000000000000"/>
                      </a:endParaRPr>
                    </a:p>
                  </a:txBody>
                  <a:tcPr marL="7620" marR="7620" marT="7620" marB="0" anchor="ctr"/>
                </a:tc>
                <a:extLst>
                  <a:ext uri="{0D108BD9-81ED-4DB2-BD59-A6C34878D82A}">
                    <a16:rowId xmlns:a16="http://schemas.microsoft.com/office/drawing/2014/main" val="1837661009"/>
                  </a:ext>
                </a:extLst>
              </a:tr>
              <a:tr h="182880">
                <a:tc>
                  <a:txBody>
                    <a:bodyPr/>
                    <a:lstStyle/>
                    <a:p>
                      <a:pPr algn="ctr" fontAlgn="t"/>
                      <a:r>
                        <a:rPr lang="es-MX" sz="1100" b="1" u="none" strike="noStrike" dirty="0">
                          <a:effectLst/>
                          <a:latin typeface="Branding SF SemiBold" panose="00000700000000000000"/>
                        </a:rPr>
                        <a:t>Revisión de Flujos</a:t>
                      </a:r>
                      <a:endParaRPr lang="es-MX" sz="1100" b="1" i="0" u="none" strike="noStrike" dirty="0">
                        <a:solidFill>
                          <a:srgbClr val="000000"/>
                        </a:solidFill>
                        <a:effectLst/>
                        <a:latin typeface="Branding SF SemiBold" panose="00000700000000000000"/>
                      </a:endParaRPr>
                    </a:p>
                  </a:txBody>
                  <a:tcPr marL="7620" marR="7620" marT="7620" marB="0">
                    <a:solidFill>
                      <a:schemeClr val="bg1">
                        <a:lumMod val="95000"/>
                      </a:schemeClr>
                    </a:solidFill>
                  </a:tcPr>
                </a:tc>
                <a:tc>
                  <a:txBody>
                    <a:bodyPr/>
                    <a:lstStyle/>
                    <a:p>
                      <a:pPr algn="ctr" fontAlgn="ctr"/>
                      <a:r>
                        <a:rPr lang="es-MX" sz="1100" b="1" u="none" strike="noStrike" dirty="0">
                          <a:effectLst/>
                          <a:latin typeface="Branding SF SemiBold" panose="00000700000000000000"/>
                        </a:rPr>
                        <a:t>1 vez al mes</a:t>
                      </a:r>
                      <a:endParaRPr lang="es-MX" sz="1100" b="1" i="0" u="none" strike="noStrike" dirty="0">
                        <a:solidFill>
                          <a:srgbClr val="000000"/>
                        </a:solidFill>
                        <a:effectLst/>
                        <a:latin typeface="Branding SF SemiBold" panose="00000700000000000000"/>
                      </a:endParaRPr>
                    </a:p>
                  </a:txBody>
                  <a:tcPr marL="7620" marR="7620" marT="7620" marB="0" anchor="ctr"/>
                </a:tc>
                <a:extLst>
                  <a:ext uri="{0D108BD9-81ED-4DB2-BD59-A6C34878D82A}">
                    <a16:rowId xmlns:a16="http://schemas.microsoft.com/office/drawing/2014/main" val="366156015"/>
                  </a:ext>
                </a:extLst>
              </a:tr>
              <a:tr h="182880">
                <a:tc>
                  <a:txBody>
                    <a:bodyPr/>
                    <a:lstStyle/>
                    <a:p>
                      <a:pPr algn="ctr" fontAlgn="t"/>
                      <a:r>
                        <a:rPr lang="es-MX" sz="1100" b="1" u="none" strike="noStrike" dirty="0">
                          <a:effectLst/>
                          <a:latin typeface="Branding SF SemiBold" panose="00000700000000000000"/>
                        </a:rPr>
                        <a:t>Limpieza </a:t>
                      </a:r>
                      <a:endParaRPr lang="es-MX" sz="1100" b="1" i="0" u="none" strike="noStrike" dirty="0">
                        <a:solidFill>
                          <a:srgbClr val="000000"/>
                        </a:solidFill>
                        <a:effectLst/>
                        <a:latin typeface="Branding SF SemiBold" panose="00000700000000000000"/>
                      </a:endParaRPr>
                    </a:p>
                  </a:txBody>
                  <a:tcPr marL="7620" marR="7620" marT="7620" marB="0">
                    <a:solidFill>
                      <a:schemeClr val="bg1">
                        <a:lumMod val="95000"/>
                      </a:schemeClr>
                    </a:solidFill>
                  </a:tcPr>
                </a:tc>
                <a:tc>
                  <a:txBody>
                    <a:bodyPr/>
                    <a:lstStyle/>
                    <a:p>
                      <a:pPr algn="ctr" fontAlgn="ctr"/>
                      <a:r>
                        <a:rPr lang="es-MX" sz="1100" b="1" u="none" strike="noStrike" dirty="0">
                          <a:effectLst/>
                          <a:latin typeface="Branding SF SemiBold" panose="00000700000000000000"/>
                        </a:rPr>
                        <a:t>cada 2 meses</a:t>
                      </a:r>
                      <a:endParaRPr lang="es-MX" sz="1100" b="1" i="0" u="none" strike="noStrike" dirty="0">
                        <a:solidFill>
                          <a:srgbClr val="000000"/>
                        </a:solidFill>
                        <a:effectLst/>
                        <a:latin typeface="Branding SF SemiBold" panose="00000700000000000000"/>
                      </a:endParaRPr>
                    </a:p>
                  </a:txBody>
                  <a:tcPr marL="7620" marR="7620" marT="7620" marB="0" anchor="ctr"/>
                </a:tc>
                <a:extLst>
                  <a:ext uri="{0D108BD9-81ED-4DB2-BD59-A6C34878D82A}">
                    <a16:rowId xmlns:a16="http://schemas.microsoft.com/office/drawing/2014/main" val="3698675419"/>
                  </a:ext>
                </a:extLst>
              </a:tr>
              <a:tr h="182880">
                <a:tc>
                  <a:txBody>
                    <a:bodyPr/>
                    <a:lstStyle/>
                    <a:p>
                      <a:pPr algn="ctr" fontAlgn="b"/>
                      <a:r>
                        <a:rPr lang="es-MX" sz="1100" b="1" u="none" strike="noStrike" dirty="0">
                          <a:effectLst/>
                          <a:latin typeface="Branding SF SemiBold" panose="00000700000000000000"/>
                        </a:rPr>
                        <a:t>Aire acondicionado</a:t>
                      </a:r>
                      <a:endParaRPr lang="es-MX" sz="1100" b="1" i="0" u="none" strike="noStrike" dirty="0">
                        <a:solidFill>
                          <a:srgbClr val="000000"/>
                        </a:solidFill>
                        <a:effectLst/>
                        <a:latin typeface="Branding SF SemiBold" panose="00000700000000000000"/>
                      </a:endParaRPr>
                    </a:p>
                  </a:txBody>
                  <a:tcPr marL="7620" marR="7620" marT="7620" marB="0" anchor="b">
                    <a:solidFill>
                      <a:schemeClr val="bg1">
                        <a:lumMod val="95000"/>
                      </a:schemeClr>
                    </a:solidFill>
                  </a:tcPr>
                </a:tc>
                <a:tc>
                  <a:txBody>
                    <a:bodyPr/>
                    <a:lstStyle/>
                    <a:p>
                      <a:pPr algn="ctr" fontAlgn="b"/>
                      <a:r>
                        <a:rPr lang="es-MX" sz="1100" b="1" u="none" strike="noStrike" dirty="0">
                          <a:effectLst/>
                          <a:latin typeface="Branding SF SemiBold" panose="00000700000000000000"/>
                        </a:rPr>
                        <a:t>2 veces al año</a:t>
                      </a:r>
                      <a:endParaRPr lang="es-MX" sz="1100" b="1" i="0" u="none" strike="noStrike" dirty="0">
                        <a:solidFill>
                          <a:srgbClr val="000000"/>
                        </a:solidFill>
                        <a:effectLst/>
                        <a:latin typeface="Branding SF SemiBold" panose="00000700000000000000"/>
                      </a:endParaRPr>
                    </a:p>
                  </a:txBody>
                  <a:tcPr marL="7620" marR="7620" marT="7620" marB="0" anchor="b"/>
                </a:tc>
                <a:extLst>
                  <a:ext uri="{0D108BD9-81ED-4DB2-BD59-A6C34878D82A}">
                    <a16:rowId xmlns:a16="http://schemas.microsoft.com/office/drawing/2014/main" val="2236125360"/>
                  </a:ext>
                </a:extLst>
              </a:tr>
            </a:tbl>
          </a:graphicData>
        </a:graphic>
      </p:graphicFrame>
      <p:sp>
        <p:nvSpPr>
          <p:cNvPr id="5" name="Rectangle 2"/>
          <p:cNvSpPr txBox="1">
            <a:spLocks/>
          </p:cNvSpPr>
          <p:nvPr/>
        </p:nvSpPr>
        <p:spPr>
          <a:xfrm>
            <a:off x="482820" y="253207"/>
            <a:ext cx="7699376" cy="457200"/>
          </a:xfrm>
          <a:prstGeom prst="rect">
            <a:avLst/>
          </a:prstGeom>
        </p:spPr>
        <p:txBody>
          <a:bodyPr spcFirstLastPara="1">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hangingPunct="1"/>
            <a:r>
              <a:rPr lang="es-MX" altLang="es-MX" sz="2400" kern="0" dirty="0">
                <a:solidFill>
                  <a:srgbClr val="00B050"/>
                </a:solidFill>
                <a:latin typeface="Poppins ExtraBold" pitchFamily="50" charset="0"/>
                <a:sym typeface="Poppins ExtraBold" pitchFamily="50" charset="0"/>
              </a:rPr>
              <a:t>PROGRAMA OPERATIVO ANUAL</a:t>
            </a:r>
          </a:p>
        </p:txBody>
      </p:sp>
    </p:spTree>
    <p:extLst>
      <p:ext uri="{BB962C8B-B14F-4D97-AF65-F5344CB8AC3E}">
        <p14:creationId xmlns:p14="http://schemas.microsoft.com/office/powerpoint/2010/main" val="3353411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p:cNvSpPr>
          <p:nvPr/>
        </p:nvSpPr>
        <p:spPr>
          <a:xfrm>
            <a:off x="482820" y="253207"/>
            <a:ext cx="7699376" cy="457200"/>
          </a:xfrm>
          <a:prstGeom prst="rect">
            <a:avLst/>
          </a:prstGeom>
        </p:spPr>
        <p:txBody>
          <a:bodyPr spcFirstLastPara="1">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hangingPunct="1"/>
            <a:r>
              <a:rPr lang="es-MX" altLang="es-MX" sz="2400" kern="0" dirty="0">
                <a:solidFill>
                  <a:srgbClr val="00B050"/>
                </a:solidFill>
                <a:latin typeface="Poppins ExtraBold" pitchFamily="50" charset="0"/>
                <a:sym typeface="Poppins ExtraBold" pitchFamily="50" charset="0"/>
              </a:rPr>
              <a:t>PROGRAMA OPERATIVO ANUAL</a:t>
            </a:r>
          </a:p>
        </p:txBody>
      </p:sp>
      <p:pic>
        <p:nvPicPr>
          <p:cNvPr id="2" name="Picture 1"/>
          <p:cNvPicPr>
            <a:picLocks noChangeAspect="1"/>
          </p:cNvPicPr>
          <p:nvPr/>
        </p:nvPicPr>
        <p:blipFill>
          <a:blip r:embed="rId2"/>
          <a:stretch>
            <a:fillRect/>
          </a:stretch>
        </p:blipFill>
        <p:spPr>
          <a:xfrm>
            <a:off x="3063339" y="829992"/>
            <a:ext cx="2722098" cy="4099949"/>
          </a:xfrm>
          <a:prstGeom prst="rect">
            <a:avLst/>
          </a:prstGeom>
        </p:spPr>
      </p:pic>
    </p:spTree>
    <p:extLst>
      <p:ext uri="{BB962C8B-B14F-4D97-AF65-F5344CB8AC3E}">
        <p14:creationId xmlns:p14="http://schemas.microsoft.com/office/powerpoint/2010/main" val="1826224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3.png"/>
          <p:cNvPicPr/>
          <p:nvPr/>
        </p:nvPicPr>
        <p:blipFill>
          <a:blip r:embed="rId2"/>
          <a:srcRect/>
          <a:stretch>
            <a:fillRect/>
          </a:stretch>
        </p:blipFill>
        <p:spPr>
          <a:xfrm>
            <a:off x="668213" y="886265"/>
            <a:ext cx="2610534" cy="3885443"/>
          </a:xfrm>
          <a:prstGeom prst="rect">
            <a:avLst/>
          </a:prstGeom>
          <a:ln/>
        </p:spPr>
      </p:pic>
      <p:pic>
        <p:nvPicPr>
          <p:cNvPr id="3" name="image7.png"/>
          <p:cNvPicPr/>
          <p:nvPr/>
        </p:nvPicPr>
        <p:blipFill>
          <a:blip r:embed="rId3"/>
          <a:srcRect/>
          <a:stretch>
            <a:fillRect/>
          </a:stretch>
        </p:blipFill>
        <p:spPr>
          <a:xfrm>
            <a:off x="4065560" y="803250"/>
            <a:ext cx="2985135" cy="3826388"/>
          </a:xfrm>
          <a:prstGeom prst="rect">
            <a:avLst/>
          </a:prstGeom>
          <a:ln/>
        </p:spPr>
      </p:pic>
      <p:sp>
        <p:nvSpPr>
          <p:cNvPr id="4" name="Rectangle 2"/>
          <p:cNvSpPr txBox="1">
            <a:spLocks/>
          </p:cNvSpPr>
          <p:nvPr/>
        </p:nvSpPr>
        <p:spPr>
          <a:xfrm>
            <a:off x="482820" y="253207"/>
            <a:ext cx="7699376" cy="457200"/>
          </a:xfrm>
          <a:prstGeom prst="rect">
            <a:avLst/>
          </a:prstGeom>
        </p:spPr>
        <p:txBody>
          <a:bodyPr spcFirstLastPara="1">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hangingPunct="1"/>
            <a:r>
              <a:rPr lang="es-MX" altLang="es-MX" sz="2400" kern="0" dirty="0">
                <a:solidFill>
                  <a:srgbClr val="00B050"/>
                </a:solidFill>
                <a:latin typeface="Poppins ExtraBold" pitchFamily="50" charset="0"/>
                <a:sym typeface="Poppins ExtraBold" pitchFamily="50" charset="0"/>
              </a:rPr>
              <a:t>FORMATO DE HOJA DE CHECKLIST</a:t>
            </a:r>
          </a:p>
        </p:txBody>
      </p:sp>
      <p:pic>
        <p:nvPicPr>
          <p:cNvPr id="5" name="Picture 4"/>
          <p:cNvPicPr>
            <a:picLocks noChangeAspect="1"/>
          </p:cNvPicPr>
          <p:nvPr/>
        </p:nvPicPr>
        <p:blipFill>
          <a:blip r:embed="rId4"/>
          <a:stretch>
            <a:fillRect/>
          </a:stretch>
        </p:blipFill>
        <p:spPr>
          <a:xfrm>
            <a:off x="5754662" y="2295489"/>
            <a:ext cx="2904004" cy="2476219"/>
          </a:xfrm>
          <a:prstGeom prst="rect">
            <a:avLst/>
          </a:prstGeom>
        </p:spPr>
      </p:pic>
    </p:spTree>
    <p:extLst>
      <p:ext uri="{BB962C8B-B14F-4D97-AF65-F5344CB8AC3E}">
        <p14:creationId xmlns:p14="http://schemas.microsoft.com/office/powerpoint/2010/main" val="1491635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p:cNvSpPr>
          <p:nvPr/>
        </p:nvSpPr>
        <p:spPr>
          <a:xfrm>
            <a:off x="482820" y="253207"/>
            <a:ext cx="7699376" cy="457200"/>
          </a:xfrm>
          <a:prstGeom prst="rect">
            <a:avLst/>
          </a:prstGeom>
        </p:spPr>
        <p:txBody>
          <a:bodyPr spcFirstLastPara="1">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hangingPunct="1"/>
            <a:r>
              <a:rPr lang="es-MX" altLang="es-MX" sz="2400" kern="0" dirty="0">
                <a:solidFill>
                  <a:srgbClr val="00B050"/>
                </a:solidFill>
                <a:latin typeface="Poppins ExtraBold" pitchFamily="50" charset="0"/>
                <a:sym typeface="Poppins ExtraBold" pitchFamily="50" charset="0"/>
              </a:rPr>
              <a:t>CALIBRACIÓN EN ESTACIONES</a:t>
            </a:r>
          </a:p>
        </p:txBody>
      </p:sp>
      <p:pic>
        <p:nvPicPr>
          <p:cNvPr id="7" name="Picture 6"/>
          <p:cNvPicPr>
            <a:picLocks noChangeAspect="1"/>
          </p:cNvPicPr>
          <p:nvPr/>
        </p:nvPicPr>
        <p:blipFill>
          <a:blip r:embed="rId2"/>
          <a:stretch>
            <a:fillRect/>
          </a:stretch>
        </p:blipFill>
        <p:spPr>
          <a:xfrm>
            <a:off x="647114" y="1034121"/>
            <a:ext cx="4218256" cy="3562083"/>
          </a:xfrm>
          <a:prstGeom prst="rect">
            <a:avLst/>
          </a:prstGeom>
        </p:spPr>
      </p:pic>
      <p:pic>
        <p:nvPicPr>
          <p:cNvPr id="8" name="Picture 7"/>
          <p:cNvPicPr>
            <a:picLocks noChangeAspect="1"/>
          </p:cNvPicPr>
          <p:nvPr/>
        </p:nvPicPr>
        <p:blipFill>
          <a:blip r:embed="rId3"/>
          <a:stretch>
            <a:fillRect/>
          </a:stretch>
        </p:blipFill>
        <p:spPr>
          <a:xfrm>
            <a:off x="5391005" y="881988"/>
            <a:ext cx="3074668" cy="3866348"/>
          </a:xfrm>
          <a:prstGeom prst="rect">
            <a:avLst/>
          </a:prstGeom>
        </p:spPr>
      </p:pic>
    </p:spTree>
    <p:extLst>
      <p:ext uri="{BB962C8B-B14F-4D97-AF65-F5344CB8AC3E}">
        <p14:creationId xmlns:p14="http://schemas.microsoft.com/office/powerpoint/2010/main" val="3453629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6.png"/>
          <p:cNvPicPr/>
          <p:nvPr/>
        </p:nvPicPr>
        <p:blipFill>
          <a:blip r:embed="rId2"/>
          <a:srcRect l="25334" t="23162" r="24563" b="8823"/>
          <a:stretch>
            <a:fillRect/>
          </a:stretch>
        </p:blipFill>
        <p:spPr>
          <a:xfrm>
            <a:off x="485335" y="930599"/>
            <a:ext cx="5086520" cy="3872153"/>
          </a:xfrm>
          <a:prstGeom prst="rect">
            <a:avLst/>
          </a:prstGeom>
          <a:ln/>
        </p:spPr>
      </p:pic>
      <p:pic>
        <p:nvPicPr>
          <p:cNvPr id="5" name="Picture 4"/>
          <p:cNvPicPr>
            <a:picLocks noChangeAspect="1"/>
          </p:cNvPicPr>
          <p:nvPr/>
        </p:nvPicPr>
        <p:blipFill>
          <a:blip r:embed="rId3"/>
          <a:stretch>
            <a:fillRect/>
          </a:stretch>
        </p:blipFill>
        <p:spPr>
          <a:xfrm>
            <a:off x="5909481" y="867295"/>
            <a:ext cx="2998986" cy="3418992"/>
          </a:xfrm>
          <a:prstGeom prst="rect">
            <a:avLst/>
          </a:prstGeom>
        </p:spPr>
      </p:pic>
      <p:sp>
        <p:nvSpPr>
          <p:cNvPr id="6" name="Rectangle 2"/>
          <p:cNvSpPr txBox="1">
            <a:spLocks/>
          </p:cNvSpPr>
          <p:nvPr/>
        </p:nvSpPr>
        <p:spPr>
          <a:xfrm>
            <a:off x="482820" y="253207"/>
            <a:ext cx="7699376" cy="457200"/>
          </a:xfrm>
          <a:prstGeom prst="rect">
            <a:avLst/>
          </a:prstGeom>
        </p:spPr>
        <p:txBody>
          <a:bodyPr spcFirstLastPara="1">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hangingPunct="1"/>
            <a:r>
              <a:rPr lang="es-MX" altLang="es-MX" sz="2400" kern="0" dirty="0">
                <a:solidFill>
                  <a:srgbClr val="00B050"/>
                </a:solidFill>
                <a:latin typeface="Poppins ExtraBold" pitchFamily="50" charset="0"/>
                <a:sym typeface="Poppins ExtraBold" pitchFamily="50" charset="0"/>
              </a:rPr>
              <a:t>FORMATO </a:t>
            </a:r>
            <a:r>
              <a:rPr lang="es-MX" altLang="es-MX" sz="2400" kern="0">
                <a:solidFill>
                  <a:srgbClr val="00B050"/>
                </a:solidFill>
                <a:latin typeface="Poppins ExtraBold" pitchFamily="50" charset="0"/>
                <a:sym typeface="Poppins ExtraBold" pitchFamily="50" charset="0"/>
              </a:rPr>
              <a:t>DE BITÁCORA </a:t>
            </a:r>
            <a:r>
              <a:rPr lang="es-MX" altLang="es-MX" sz="2400" kern="0" dirty="0">
                <a:solidFill>
                  <a:srgbClr val="00B050"/>
                </a:solidFill>
                <a:latin typeface="Poppins ExtraBold" pitchFamily="50" charset="0"/>
                <a:sym typeface="Poppins ExtraBold" pitchFamily="50" charset="0"/>
              </a:rPr>
              <a:t>OPERATIVA</a:t>
            </a:r>
          </a:p>
        </p:txBody>
      </p:sp>
    </p:spTree>
    <p:extLst>
      <p:ext uri="{BB962C8B-B14F-4D97-AF65-F5344CB8AC3E}">
        <p14:creationId xmlns:p14="http://schemas.microsoft.com/office/powerpoint/2010/main" val="1795679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p:cNvSpPr>
          <p:nvPr/>
        </p:nvSpPr>
        <p:spPr>
          <a:xfrm>
            <a:off x="482820" y="253207"/>
            <a:ext cx="7699376" cy="457200"/>
          </a:xfrm>
          <a:prstGeom prst="rect">
            <a:avLst/>
          </a:prstGeom>
        </p:spPr>
        <p:txBody>
          <a:bodyPr spcFirstLastPara="1">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hangingPunct="1"/>
            <a:r>
              <a:rPr lang="es-MX" altLang="es-MX" sz="2400" kern="0" dirty="0">
                <a:solidFill>
                  <a:srgbClr val="00B050"/>
                </a:solidFill>
                <a:latin typeface="Poppins ExtraBold" pitchFamily="50" charset="0"/>
                <a:sym typeface="Poppins ExtraBold" pitchFamily="50" charset="0"/>
              </a:rPr>
              <a:t>PLATAFORMAS EN EL MANEJO DE DATOS</a:t>
            </a:r>
          </a:p>
        </p:txBody>
      </p:sp>
      <p:pic>
        <p:nvPicPr>
          <p:cNvPr id="5" name="image24.png"/>
          <p:cNvPicPr/>
          <p:nvPr/>
        </p:nvPicPr>
        <p:blipFill>
          <a:blip r:embed="rId2"/>
          <a:srcRect t="9199" b="11396"/>
          <a:stretch>
            <a:fillRect/>
          </a:stretch>
        </p:blipFill>
        <p:spPr>
          <a:xfrm>
            <a:off x="288827" y="854979"/>
            <a:ext cx="5612130" cy="2505075"/>
          </a:xfrm>
          <a:prstGeom prst="rect">
            <a:avLst/>
          </a:prstGeom>
          <a:ln w="9525">
            <a:solidFill>
              <a:srgbClr val="000000"/>
            </a:solidFill>
            <a:prstDash val="solid"/>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6808" y="1484130"/>
            <a:ext cx="4948697" cy="3469445"/>
          </a:xfrm>
          <a:prstGeom prst="rect">
            <a:avLst/>
          </a:prstGeom>
        </p:spPr>
      </p:pic>
      <p:pic>
        <p:nvPicPr>
          <p:cNvPr id="7" name="Picture 6"/>
          <p:cNvPicPr>
            <a:picLocks noChangeAspect="1"/>
          </p:cNvPicPr>
          <p:nvPr/>
        </p:nvPicPr>
        <p:blipFill>
          <a:blip r:embed="rId4"/>
          <a:stretch>
            <a:fillRect/>
          </a:stretch>
        </p:blipFill>
        <p:spPr>
          <a:xfrm>
            <a:off x="2756987" y="3075040"/>
            <a:ext cx="2539500" cy="1878535"/>
          </a:xfrm>
          <a:prstGeom prst="rect">
            <a:avLst/>
          </a:prstGeom>
        </p:spPr>
      </p:pic>
    </p:spTree>
    <p:extLst>
      <p:ext uri="{BB962C8B-B14F-4D97-AF65-F5344CB8AC3E}">
        <p14:creationId xmlns:p14="http://schemas.microsoft.com/office/powerpoint/2010/main" val="1280288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00068" y="1162926"/>
            <a:ext cx="4484018" cy="3237461"/>
          </a:xfrm>
          <a:prstGeom prst="rect">
            <a:avLst/>
          </a:prstGeom>
        </p:spPr>
      </p:pic>
      <p:sp>
        <p:nvSpPr>
          <p:cNvPr id="4" name="Rectangle 2"/>
          <p:cNvSpPr txBox="1">
            <a:spLocks/>
          </p:cNvSpPr>
          <p:nvPr/>
        </p:nvSpPr>
        <p:spPr>
          <a:xfrm>
            <a:off x="482820" y="253207"/>
            <a:ext cx="7699376" cy="457200"/>
          </a:xfrm>
          <a:prstGeom prst="rect">
            <a:avLst/>
          </a:prstGeom>
        </p:spPr>
        <p:txBody>
          <a:bodyPr spcFirstLastPara="1">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hangingPunct="1"/>
            <a:r>
              <a:rPr lang="es-MX" altLang="es-MX" sz="2400" kern="0" dirty="0">
                <a:solidFill>
                  <a:srgbClr val="00B050"/>
                </a:solidFill>
                <a:latin typeface="Poppins ExtraBold" pitchFamily="50" charset="0"/>
                <a:sym typeface="Poppins ExtraBold" pitchFamily="50" charset="0"/>
              </a:rPr>
              <a:t>DOCUMENTACIÓN EN LA ESTACIÓN</a:t>
            </a:r>
          </a:p>
        </p:txBody>
      </p:sp>
    </p:spTree>
    <p:extLst>
      <p:ext uri="{BB962C8B-B14F-4D97-AF65-F5344CB8AC3E}">
        <p14:creationId xmlns:p14="http://schemas.microsoft.com/office/powerpoint/2010/main" val="1253716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2820" y="795106"/>
            <a:ext cx="3189894" cy="1793056"/>
          </a:xfrm>
          <a:prstGeom prst="rect">
            <a:avLst/>
          </a:prstGeom>
        </p:spPr>
      </p:pic>
      <p:sp>
        <p:nvSpPr>
          <p:cNvPr id="7" name="Rectangle 2"/>
          <p:cNvSpPr txBox="1">
            <a:spLocks/>
          </p:cNvSpPr>
          <p:nvPr/>
        </p:nvSpPr>
        <p:spPr>
          <a:xfrm>
            <a:off x="482820" y="253207"/>
            <a:ext cx="7699376" cy="457200"/>
          </a:xfrm>
          <a:prstGeom prst="rect">
            <a:avLst/>
          </a:prstGeom>
        </p:spPr>
        <p:txBody>
          <a:bodyPr spcFirstLastPara="1">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hangingPunct="1"/>
            <a:r>
              <a:rPr lang="es-MX" altLang="es-MX" sz="2400" kern="0" dirty="0">
                <a:solidFill>
                  <a:srgbClr val="00B050"/>
                </a:solidFill>
                <a:latin typeface="Poppins ExtraBold" pitchFamily="50" charset="0"/>
                <a:sym typeface="Poppins ExtraBold" pitchFamily="50" charset="0"/>
              </a:rPr>
              <a:t>CRITERIOS EN EL MANEJO DE DATOS</a:t>
            </a:r>
          </a:p>
        </p:txBody>
      </p:sp>
      <p:pic>
        <p:nvPicPr>
          <p:cNvPr id="8" name="Picture 7"/>
          <p:cNvPicPr>
            <a:picLocks noChangeAspect="1"/>
          </p:cNvPicPr>
          <p:nvPr/>
        </p:nvPicPr>
        <p:blipFill>
          <a:blip r:embed="rId3"/>
          <a:stretch>
            <a:fillRect/>
          </a:stretch>
        </p:blipFill>
        <p:spPr>
          <a:xfrm>
            <a:off x="4304433" y="1005839"/>
            <a:ext cx="4249457" cy="3594295"/>
          </a:xfrm>
          <a:prstGeom prst="rect">
            <a:avLst/>
          </a:prstGeom>
        </p:spPr>
      </p:pic>
      <p:pic>
        <p:nvPicPr>
          <p:cNvPr id="9" name="Picture 8"/>
          <p:cNvPicPr>
            <a:picLocks noChangeAspect="1"/>
          </p:cNvPicPr>
          <p:nvPr/>
        </p:nvPicPr>
        <p:blipFill>
          <a:blip r:embed="rId4"/>
          <a:stretch>
            <a:fillRect/>
          </a:stretch>
        </p:blipFill>
        <p:spPr>
          <a:xfrm>
            <a:off x="1998130" y="2510790"/>
            <a:ext cx="2257066" cy="249287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7" name="Google Shape;85;p19"/>
          <p:cNvSpPr txBox="1">
            <a:spLocks noChangeArrowheads="1"/>
          </p:cNvSpPr>
          <p:nvPr/>
        </p:nvSpPr>
        <p:spPr bwMode="auto">
          <a:xfrm>
            <a:off x="782638" y="1634859"/>
            <a:ext cx="7580312" cy="99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39700" lvl="0" algn="ctr">
              <a:lnSpc>
                <a:spcPct val="115000"/>
              </a:lnSpc>
              <a:buClr>
                <a:schemeClr val="accent3"/>
              </a:buClr>
              <a:buSzPts val="1400"/>
            </a:pPr>
            <a:r>
              <a:rPr lang="es-MX" sz="2400" b="1" dirty="0">
                <a:solidFill>
                  <a:schemeClr val="bg1"/>
                </a:solidFill>
                <a:latin typeface="Poppins"/>
                <a:ea typeface="Poppins"/>
                <a:cs typeface="Poppins"/>
                <a:sym typeface="Poppins"/>
              </a:rPr>
              <a:t>Plan integral de Gestión de la Calidad del Aire 2022-2032 (PIGECA)</a:t>
            </a:r>
          </a:p>
        </p:txBody>
      </p:sp>
      <p:sp>
        <p:nvSpPr>
          <p:cNvPr id="31749" name="Google Shape;87;p19"/>
          <p:cNvSpPr>
            <a:spLocks noChangeArrowheads="1"/>
          </p:cNvSpPr>
          <p:nvPr/>
        </p:nvSpPr>
        <p:spPr bwMode="auto">
          <a:xfrm>
            <a:off x="4186237" y="2935159"/>
            <a:ext cx="771525" cy="44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s-MX" altLang="es-MX"/>
          </a:p>
        </p:txBody>
      </p:sp>
      <p:pic>
        <p:nvPicPr>
          <p:cNvPr id="6" name="Picture 5" descr="Logo, company name&#10;&#10;Description automatically generated"/>
          <p:cNvPicPr/>
          <p:nvPr/>
        </p:nvPicPr>
        <p:blipFill>
          <a:blip r:embed="rId4" cstate="print">
            <a:extLst>
              <a:ext uri="{28A0092B-C50C-407E-A947-70E740481C1C}">
                <a14:useLocalDpi xmlns:a14="http://schemas.microsoft.com/office/drawing/2010/main" val="0"/>
              </a:ext>
            </a:extLst>
          </a:blip>
          <a:stretch>
            <a:fillRect/>
          </a:stretch>
        </p:blipFill>
        <p:spPr>
          <a:xfrm>
            <a:off x="6408930" y="395309"/>
            <a:ext cx="2152333" cy="1166983"/>
          </a:xfrm>
          <a:prstGeom prst="rect">
            <a:avLst/>
          </a:prstGeom>
        </p:spPr>
      </p:pic>
      <p:pic>
        <p:nvPicPr>
          <p:cNvPr id="2" name="Picture 1"/>
          <p:cNvPicPr>
            <a:picLocks noChangeAspect="1"/>
          </p:cNvPicPr>
          <p:nvPr/>
        </p:nvPicPr>
        <p:blipFill>
          <a:blip r:embed="rId5"/>
          <a:stretch>
            <a:fillRect/>
          </a:stretch>
        </p:blipFill>
        <p:spPr>
          <a:xfrm>
            <a:off x="782638" y="395310"/>
            <a:ext cx="2120907" cy="1166983"/>
          </a:xfrm>
          <a:prstGeom prst="rect">
            <a:avLst/>
          </a:prstGeom>
        </p:spPr>
      </p:pic>
      <p:sp>
        <p:nvSpPr>
          <p:cNvPr id="10" name="Google Shape;84;p19"/>
          <p:cNvSpPr txBox="1"/>
          <p:nvPr/>
        </p:nvSpPr>
        <p:spPr>
          <a:xfrm>
            <a:off x="1755600" y="2949067"/>
            <a:ext cx="5632800" cy="5388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s" sz="2300" dirty="0">
                <a:solidFill>
                  <a:schemeClr val="lt1"/>
                </a:solidFill>
                <a:latin typeface="Poppins ExtraBold"/>
                <a:ea typeface="Poppins ExtraBold"/>
                <a:cs typeface="Poppins ExtraBold"/>
                <a:sym typeface="Poppins ExtraBold"/>
              </a:rPr>
              <a:t>N  U  E  V  O </a:t>
            </a:r>
            <a:r>
              <a:rPr lang="es" sz="2300" dirty="0">
                <a:solidFill>
                  <a:schemeClr val="lt1"/>
                </a:solidFill>
                <a:latin typeface="Poppins"/>
                <a:ea typeface="Poppins"/>
                <a:cs typeface="Poppins"/>
                <a:sym typeface="Poppins"/>
              </a:rPr>
              <a:t>  L  E  Ó  N</a:t>
            </a:r>
            <a:endParaRPr sz="1900" dirty="0">
              <a:solidFill>
                <a:schemeClr val="lt1"/>
              </a:solidFill>
              <a:latin typeface="Poppins"/>
              <a:ea typeface="Poppins"/>
              <a:cs typeface="Poppins"/>
              <a:sym typeface="Poppins"/>
            </a:endParaRPr>
          </a:p>
        </p:txBody>
      </p:sp>
      <p:sp>
        <p:nvSpPr>
          <p:cNvPr id="11" name="Google Shape;86;p19"/>
          <p:cNvSpPr txBox="1"/>
          <p:nvPr/>
        </p:nvSpPr>
        <p:spPr>
          <a:xfrm>
            <a:off x="1755600" y="3423154"/>
            <a:ext cx="5632800" cy="4464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s" sz="1700" dirty="0">
                <a:solidFill>
                  <a:schemeClr val="lt1"/>
                </a:solidFill>
                <a:latin typeface="Poppins"/>
                <a:ea typeface="Poppins"/>
                <a:cs typeface="Poppins"/>
                <a:sym typeface="Poppins"/>
              </a:rPr>
              <a:t>2 0 2 3</a:t>
            </a:r>
            <a:endParaRPr sz="1300" dirty="0">
              <a:solidFill>
                <a:schemeClr val="lt1"/>
              </a:solidFill>
              <a:latin typeface="Poppins"/>
              <a:ea typeface="Poppins"/>
              <a:cs typeface="Poppins"/>
              <a:sym typeface="Poppins"/>
            </a:endParaRPr>
          </a:p>
        </p:txBody>
      </p:sp>
    </p:spTree>
    <p:extLst>
      <p:ext uri="{BB962C8B-B14F-4D97-AF65-F5344CB8AC3E}">
        <p14:creationId xmlns:p14="http://schemas.microsoft.com/office/powerpoint/2010/main" val="1962551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p:cNvSpPr>
          <p:nvPr/>
        </p:nvSpPr>
        <p:spPr>
          <a:xfrm>
            <a:off x="730327" y="170705"/>
            <a:ext cx="7699376" cy="457200"/>
          </a:xfrm>
          <a:prstGeom prst="rect">
            <a:avLst/>
          </a:prstGeom>
        </p:spPr>
        <p:txBody>
          <a:bodyPr spcFirstLastPara="1">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hangingPunct="1"/>
            <a:r>
              <a:rPr lang="es-MX" altLang="es-MX" sz="2400" kern="0" dirty="0">
                <a:solidFill>
                  <a:srgbClr val="00B050"/>
                </a:solidFill>
                <a:latin typeface="Poppins ExtraBold" pitchFamily="50" charset="0"/>
                <a:sym typeface="Poppins ExtraBold" pitchFamily="50" charset="0"/>
              </a:rPr>
              <a:t>CONTROL DE CALIDAD EN EL MANEJO DE DATOS</a:t>
            </a:r>
          </a:p>
        </p:txBody>
      </p:sp>
      <p:pic>
        <p:nvPicPr>
          <p:cNvPr id="5" name="Picture 4"/>
          <p:cNvPicPr>
            <a:picLocks noChangeAspect="1"/>
          </p:cNvPicPr>
          <p:nvPr/>
        </p:nvPicPr>
        <p:blipFill>
          <a:blip r:embed="rId2"/>
          <a:stretch>
            <a:fillRect/>
          </a:stretch>
        </p:blipFill>
        <p:spPr>
          <a:xfrm>
            <a:off x="1924599" y="787791"/>
            <a:ext cx="5677291" cy="4116036"/>
          </a:xfrm>
          <a:prstGeom prst="rect">
            <a:avLst/>
          </a:prstGeom>
        </p:spPr>
      </p:pic>
    </p:spTree>
    <p:extLst>
      <p:ext uri="{BB962C8B-B14F-4D97-AF65-F5344CB8AC3E}">
        <p14:creationId xmlns:p14="http://schemas.microsoft.com/office/powerpoint/2010/main" val="3335225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202689" y="852554"/>
            <a:ext cx="7273095" cy="3277678"/>
          </a:xfrm>
          <a:prstGeom prst="rect">
            <a:avLst/>
          </a:prstGeom>
        </p:spPr>
      </p:pic>
      <p:sp>
        <p:nvSpPr>
          <p:cNvPr id="5" name="Rectangle 2"/>
          <p:cNvSpPr txBox="1">
            <a:spLocks/>
          </p:cNvSpPr>
          <p:nvPr/>
        </p:nvSpPr>
        <p:spPr>
          <a:xfrm>
            <a:off x="482820" y="330581"/>
            <a:ext cx="7699376" cy="457200"/>
          </a:xfrm>
          <a:prstGeom prst="rect">
            <a:avLst/>
          </a:prstGeom>
        </p:spPr>
        <p:txBody>
          <a:bodyPr spcFirstLastPara="1">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hangingPunct="1"/>
            <a:r>
              <a:rPr lang="es-MX" altLang="es-MX" sz="2400" kern="0" dirty="0">
                <a:solidFill>
                  <a:srgbClr val="00B050"/>
                </a:solidFill>
                <a:latin typeface="Poppins ExtraBold" pitchFamily="50" charset="0"/>
                <a:sym typeface="Poppins ExtraBold" pitchFamily="50" charset="0"/>
              </a:rPr>
              <a:t>INDICE AIRE Y SALUD</a:t>
            </a:r>
          </a:p>
        </p:txBody>
      </p:sp>
      <p:sp>
        <p:nvSpPr>
          <p:cNvPr id="3" name="TextBox 2"/>
          <p:cNvSpPr txBox="1"/>
          <p:nvPr/>
        </p:nvSpPr>
        <p:spPr>
          <a:xfrm>
            <a:off x="1139482" y="4130232"/>
            <a:ext cx="4661854" cy="738664"/>
          </a:xfrm>
          <a:prstGeom prst="rect">
            <a:avLst/>
          </a:prstGeom>
          <a:noFill/>
        </p:spPr>
        <p:txBody>
          <a:bodyPr wrap="none" rtlCol="0">
            <a:spAutoFit/>
          </a:bodyPr>
          <a:lstStyle/>
          <a:p>
            <a:pPr marL="285750" indent="-285750">
              <a:buFont typeface="Arial" panose="020B0604020202020204" pitchFamily="34" charset="0"/>
              <a:buChar char="•"/>
            </a:pPr>
            <a:r>
              <a:rPr lang="es-MX" b="1" dirty="0">
                <a:solidFill>
                  <a:schemeClr val="bg1">
                    <a:lumMod val="50000"/>
                  </a:schemeClr>
                </a:solidFill>
                <a:latin typeface="Branding SF SemiBold" panose="00000700000000000000"/>
              </a:rPr>
              <a:t>Se reporta en unidades de concentración</a:t>
            </a:r>
          </a:p>
          <a:p>
            <a:pPr marL="285750" indent="-285750">
              <a:buFont typeface="Arial" panose="020B0604020202020204" pitchFamily="34" charset="0"/>
              <a:buChar char="•"/>
            </a:pPr>
            <a:r>
              <a:rPr lang="es-MX" b="1" dirty="0">
                <a:solidFill>
                  <a:schemeClr val="bg1">
                    <a:lumMod val="50000"/>
                  </a:schemeClr>
                </a:solidFill>
                <a:latin typeface="Branding SF SemiBold" panose="00000700000000000000"/>
              </a:rPr>
              <a:t>18 de Febrero de 2020</a:t>
            </a:r>
          </a:p>
          <a:p>
            <a:pPr marL="285750" indent="-285750">
              <a:buFont typeface="Arial" panose="020B0604020202020204" pitchFamily="34" charset="0"/>
              <a:buChar char="•"/>
            </a:pPr>
            <a:r>
              <a:rPr lang="es-MX" b="1" dirty="0">
                <a:solidFill>
                  <a:schemeClr val="bg1">
                    <a:lumMod val="50000"/>
                  </a:schemeClr>
                </a:solidFill>
                <a:latin typeface="Branding SF SemiBold" panose="00000700000000000000"/>
              </a:rPr>
              <a:t>Se reporte cada hora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201;p10"/>
          <p:cNvSpPr txBox="1"/>
          <p:nvPr/>
        </p:nvSpPr>
        <p:spPr>
          <a:xfrm>
            <a:off x="5949950" y="360363"/>
            <a:ext cx="2728913" cy="1601787"/>
          </a:xfrm>
          <a:prstGeom prst="rect">
            <a:avLst/>
          </a:prstGeom>
          <a:noFill/>
          <a:ln>
            <a:noFill/>
          </a:ln>
        </p:spPr>
        <p:txBody>
          <a:bodyPr spcFirstLastPara="1" lIns="91425" tIns="91425" rIns="91425" bIns="91425">
            <a:spAutoFit/>
          </a:bodyPr>
          <a:lstStyle/>
          <a:p>
            <a:pPr marL="139700" eaLnBrk="1" fontAlgn="auto" hangingPunct="1">
              <a:lnSpc>
                <a:spcPct val="115000"/>
              </a:lnSpc>
              <a:spcBef>
                <a:spcPts val="0"/>
              </a:spcBef>
              <a:spcAft>
                <a:spcPts val="0"/>
              </a:spcAft>
              <a:buClr>
                <a:srgbClr val="000000"/>
              </a:buClr>
              <a:buFont typeface="Arial"/>
              <a:buNone/>
              <a:defRPr/>
            </a:pPr>
            <a:endParaRPr sz="2000" b="1" kern="0" dirty="0">
              <a:solidFill>
                <a:srgbClr val="777777"/>
              </a:solidFill>
              <a:latin typeface="Arial"/>
              <a:ea typeface="Arial"/>
              <a:cs typeface="Arial"/>
              <a:sym typeface="Arial"/>
            </a:endParaRPr>
          </a:p>
          <a:p>
            <a:pPr marL="139700" eaLnBrk="1" fontAlgn="auto" hangingPunct="1">
              <a:lnSpc>
                <a:spcPct val="115000"/>
              </a:lnSpc>
              <a:spcBef>
                <a:spcPts val="0"/>
              </a:spcBef>
              <a:spcAft>
                <a:spcPts val="0"/>
              </a:spcAft>
              <a:buClr>
                <a:srgbClr val="000000"/>
              </a:buClr>
              <a:buFont typeface="Arial"/>
              <a:buNone/>
              <a:defRPr/>
            </a:pPr>
            <a:r>
              <a:rPr lang="es-ES" sz="1200" b="1" kern="0" dirty="0">
                <a:solidFill>
                  <a:srgbClr val="777777"/>
                </a:solidFill>
                <a:latin typeface="Branding SF SemiBold" panose="00000700000000000000" pitchFamily="50" charset="0"/>
                <a:cs typeface="+mn-cs"/>
                <a:sym typeface="Arial"/>
              </a:rPr>
              <a:t>Está formado por 3 grupos de población:</a:t>
            </a:r>
            <a:endParaRPr sz="1200" b="1" kern="0" dirty="0">
              <a:solidFill>
                <a:srgbClr val="777777"/>
              </a:solidFill>
              <a:latin typeface="Branding SF SemiBold" panose="00000700000000000000" pitchFamily="50" charset="0"/>
              <a:cs typeface="+mn-cs"/>
              <a:sym typeface="Arial"/>
            </a:endParaRPr>
          </a:p>
          <a:p>
            <a:pPr marL="368300" indent="-228600" eaLnBrk="1" fontAlgn="auto" hangingPunct="1">
              <a:lnSpc>
                <a:spcPct val="115000"/>
              </a:lnSpc>
              <a:spcBef>
                <a:spcPts val="0"/>
              </a:spcBef>
              <a:spcAft>
                <a:spcPts val="0"/>
              </a:spcAft>
              <a:buClr>
                <a:schemeClr val="accent3"/>
              </a:buClr>
              <a:buSzPts val="1400"/>
              <a:buFont typeface="Arial"/>
              <a:buAutoNum type="arabicPeriod"/>
              <a:defRPr/>
            </a:pPr>
            <a:r>
              <a:rPr lang="es-ES" sz="1200" b="1" kern="0" dirty="0">
                <a:solidFill>
                  <a:srgbClr val="777777"/>
                </a:solidFill>
                <a:latin typeface="Branding SF SemiBold" panose="00000700000000000000" pitchFamily="50" charset="0"/>
                <a:cs typeface="+mn-cs"/>
                <a:sym typeface="Arial"/>
              </a:rPr>
              <a:t>Población General </a:t>
            </a:r>
            <a:endParaRPr sz="1200" b="1" kern="0" dirty="0">
              <a:solidFill>
                <a:srgbClr val="777777"/>
              </a:solidFill>
              <a:latin typeface="Branding SF SemiBold" panose="00000700000000000000" pitchFamily="50" charset="0"/>
              <a:cs typeface="+mn-cs"/>
              <a:sym typeface="Arial"/>
            </a:endParaRPr>
          </a:p>
          <a:p>
            <a:pPr marL="368300" indent="-228600" eaLnBrk="1" fontAlgn="auto" hangingPunct="1">
              <a:lnSpc>
                <a:spcPct val="115000"/>
              </a:lnSpc>
              <a:spcBef>
                <a:spcPts val="0"/>
              </a:spcBef>
              <a:spcAft>
                <a:spcPts val="0"/>
              </a:spcAft>
              <a:buClr>
                <a:schemeClr val="accent3"/>
              </a:buClr>
              <a:buSzPts val="1400"/>
              <a:buFont typeface="Arial"/>
              <a:buAutoNum type="arabicPeriod"/>
              <a:defRPr/>
            </a:pPr>
            <a:r>
              <a:rPr lang="es-ES" sz="1200" b="1" kern="0" dirty="0">
                <a:solidFill>
                  <a:srgbClr val="777777"/>
                </a:solidFill>
                <a:latin typeface="Branding SF SemiBold" panose="00000700000000000000" pitchFamily="50" charset="0"/>
                <a:cs typeface="+mn-cs"/>
                <a:sym typeface="Arial"/>
              </a:rPr>
              <a:t>Población Vulnerable</a:t>
            </a:r>
            <a:endParaRPr sz="1200" b="1" kern="0" dirty="0">
              <a:solidFill>
                <a:srgbClr val="777777"/>
              </a:solidFill>
              <a:latin typeface="Branding SF SemiBold" panose="00000700000000000000" pitchFamily="50" charset="0"/>
              <a:cs typeface="+mn-cs"/>
              <a:sym typeface="Arial"/>
            </a:endParaRPr>
          </a:p>
          <a:p>
            <a:pPr marL="368300" indent="-228600" eaLnBrk="1" fontAlgn="auto" hangingPunct="1">
              <a:lnSpc>
                <a:spcPct val="115000"/>
              </a:lnSpc>
              <a:spcBef>
                <a:spcPts val="0"/>
              </a:spcBef>
              <a:spcAft>
                <a:spcPts val="0"/>
              </a:spcAft>
              <a:buClr>
                <a:schemeClr val="accent3"/>
              </a:buClr>
              <a:buSzPts val="1400"/>
              <a:buFont typeface="Arial"/>
              <a:buAutoNum type="arabicPeriod"/>
              <a:defRPr/>
            </a:pPr>
            <a:r>
              <a:rPr lang="es-ES" sz="1200" b="1" kern="0" dirty="0">
                <a:solidFill>
                  <a:srgbClr val="777777"/>
                </a:solidFill>
                <a:latin typeface="Branding SF SemiBold" panose="00000700000000000000" pitchFamily="50" charset="0"/>
                <a:cs typeface="+mn-cs"/>
                <a:sym typeface="Arial"/>
              </a:rPr>
              <a:t>Población Escolar</a:t>
            </a:r>
            <a:endParaRPr sz="1200" b="1" kern="0" dirty="0">
              <a:solidFill>
                <a:srgbClr val="777777"/>
              </a:solidFill>
              <a:latin typeface="Branding SF SemiBold" panose="00000700000000000000" pitchFamily="50" charset="0"/>
              <a:cs typeface="+mn-cs"/>
              <a:sym typeface="Arial"/>
            </a:endParaRPr>
          </a:p>
        </p:txBody>
      </p:sp>
      <p:pic>
        <p:nvPicPr>
          <p:cNvPr id="15" name="Google Shape;203;p10" descr="Imagen que contiene Logotipo&#10;&#10;Descripción generada automáticamente"/>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425" y="877888"/>
            <a:ext cx="1919288"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Google Shape;204;p10"/>
          <p:cNvSpPr txBox="1">
            <a:spLocks noChangeArrowheads="1"/>
          </p:cNvSpPr>
          <p:nvPr/>
        </p:nvSpPr>
        <p:spPr bwMode="auto">
          <a:xfrm>
            <a:off x="1598613" y="1966913"/>
            <a:ext cx="59467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1397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15000"/>
              </a:lnSpc>
            </a:pPr>
            <a:r>
              <a:rPr lang="es-ES" altLang="es-MX" sz="2000" b="1">
                <a:solidFill>
                  <a:srgbClr val="595959"/>
                </a:solidFill>
                <a:latin typeface="Branding SF Bold"/>
              </a:rPr>
              <a:t>Colores Indicadores del índice aire y salud</a:t>
            </a:r>
            <a:endParaRPr lang="es-MX" altLang="es-MX" sz="2000" b="1">
              <a:solidFill>
                <a:srgbClr val="595959"/>
              </a:solidFill>
              <a:latin typeface="Branding SF Bold"/>
            </a:endParaRPr>
          </a:p>
        </p:txBody>
      </p:sp>
      <p:grpSp>
        <p:nvGrpSpPr>
          <p:cNvPr id="17" name="Google Shape;205;p10"/>
          <p:cNvGrpSpPr>
            <a:grpSpLocks/>
          </p:cNvGrpSpPr>
          <p:nvPr/>
        </p:nvGrpSpPr>
        <p:grpSpPr bwMode="auto">
          <a:xfrm>
            <a:off x="1849438" y="2409825"/>
            <a:ext cx="5584825" cy="735013"/>
            <a:chOff x="3497740" y="3266404"/>
            <a:chExt cx="5585165" cy="735295"/>
          </a:xfrm>
        </p:grpSpPr>
        <p:grpSp>
          <p:nvGrpSpPr>
            <p:cNvPr id="96292" name="Google Shape;206;p10"/>
            <p:cNvGrpSpPr>
              <a:grpSpLocks/>
            </p:cNvGrpSpPr>
            <p:nvPr/>
          </p:nvGrpSpPr>
          <p:grpSpPr bwMode="auto">
            <a:xfrm>
              <a:off x="3523567" y="3266404"/>
              <a:ext cx="5287058" cy="211064"/>
              <a:chOff x="3523567" y="3266404"/>
              <a:chExt cx="5287058" cy="211064"/>
            </a:xfrm>
          </p:grpSpPr>
          <p:sp>
            <p:nvSpPr>
              <p:cNvPr id="96298" name="Google Shape;207;p10"/>
              <p:cNvSpPr>
                <a:spLocks noChangeArrowheads="1"/>
              </p:cNvSpPr>
              <p:nvPr/>
            </p:nvSpPr>
            <p:spPr bwMode="auto">
              <a:xfrm>
                <a:off x="3523567" y="3275088"/>
                <a:ext cx="959831" cy="201537"/>
              </a:xfrm>
              <a:prstGeom prst="roundRect">
                <a:avLst>
                  <a:gd name="adj" fmla="val 16667"/>
                </a:avLst>
              </a:prstGeom>
              <a:solidFill>
                <a:srgbClr val="00E4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MX" altLang="es-MX">
                  <a:solidFill>
                    <a:srgbClr val="FFFFFF"/>
                  </a:solidFill>
                </a:endParaRPr>
              </a:p>
            </p:txBody>
          </p:sp>
          <p:sp>
            <p:nvSpPr>
              <p:cNvPr id="96299" name="Google Shape;208;p10"/>
              <p:cNvSpPr>
                <a:spLocks noChangeArrowheads="1"/>
              </p:cNvSpPr>
              <p:nvPr/>
            </p:nvSpPr>
            <p:spPr bwMode="auto">
              <a:xfrm>
                <a:off x="4506911" y="3275088"/>
                <a:ext cx="959831" cy="201537"/>
              </a:xfrm>
              <a:prstGeom prst="roundRect">
                <a:avLst>
                  <a:gd name="adj" fmla="val 16667"/>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MX" altLang="es-MX">
                  <a:solidFill>
                    <a:srgbClr val="FFFFFF"/>
                  </a:solidFill>
                </a:endParaRPr>
              </a:p>
            </p:txBody>
          </p:sp>
          <p:sp>
            <p:nvSpPr>
              <p:cNvPr id="96300" name="Google Shape;209;p10"/>
              <p:cNvSpPr>
                <a:spLocks noChangeArrowheads="1"/>
              </p:cNvSpPr>
              <p:nvPr/>
            </p:nvSpPr>
            <p:spPr bwMode="auto">
              <a:xfrm>
                <a:off x="5489599" y="3275931"/>
                <a:ext cx="959831" cy="201537"/>
              </a:xfrm>
              <a:prstGeom prst="roundRect">
                <a:avLst>
                  <a:gd name="adj" fmla="val 16667"/>
                </a:avLst>
              </a:prstGeom>
              <a:solidFill>
                <a:srgbClr val="FF7E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MX" altLang="es-MX">
                  <a:solidFill>
                    <a:srgbClr val="FFFFFF"/>
                  </a:solidFill>
                </a:endParaRPr>
              </a:p>
            </p:txBody>
          </p:sp>
          <p:sp>
            <p:nvSpPr>
              <p:cNvPr id="96301" name="Google Shape;210;p10"/>
              <p:cNvSpPr>
                <a:spLocks noChangeArrowheads="1"/>
              </p:cNvSpPr>
              <p:nvPr/>
            </p:nvSpPr>
            <p:spPr bwMode="auto">
              <a:xfrm>
                <a:off x="6467510" y="3275930"/>
                <a:ext cx="959831" cy="201537"/>
              </a:xfrm>
              <a:prstGeom prst="roundRect">
                <a:avLst>
                  <a:gd name="adj" fmla="val 166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MX" altLang="es-MX">
                  <a:solidFill>
                    <a:srgbClr val="FFFFFF"/>
                  </a:solidFill>
                </a:endParaRPr>
              </a:p>
            </p:txBody>
          </p:sp>
          <p:sp>
            <p:nvSpPr>
              <p:cNvPr id="96302" name="Google Shape;211;p10"/>
              <p:cNvSpPr>
                <a:spLocks noChangeArrowheads="1"/>
              </p:cNvSpPr>
              <p:nvPr/>
            </p:nvSpPr>
            <p:spPr bwMode="auto">
              <a:xfrm>
                <a:off x="7452212" y="3266404"/>
                <a:ext cx="1358413" cy="201537"/>
              </a:xfrm>
              <a:prstGeom prst="roundRect">
                <a:avLst>
                  <a:gd name="adj" fmla="val 16667"/>
                </a:avLst>
              </a:prstGeom>
              <a:solidFill>
                <a:srgbClr val="8F3F9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MX" altLang="es-MX">
                  <a:solidFill>
                    <a:srgbClr val="FFFFFF"/>
                  </a:solidFill>
                </a:endParaRPr>
              </a:p>
            </p:txBody>
          </p:sp>
        </p:grpSp>
        <p:sp>
          <p:nvSpPr>
            <p:cNvPr id="96293" name="Google Shape;212;p10"/>
            <p:cNvSpPr txBox="1">
              <a:spLocks noChangeArrowheads="1"/>
            </p:cNvSpPr>
            <p:nvPr/>
          </p:nvSpPr>
          <p:spPr bwMode="auto">
            <a:xfrm>
              <a:off x="3497740" y="3429840"/>
              <a:ext cx="857250" cy="327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1397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15000"/>
                </a:lnSpc>
              </a:pPr>
              <a:r>
                <a:rPr lang="es-ES" altLang="es-MX">
                  <a:solidFill>
                    <a:srgbClr val="777777"/>
                  </a:solidFill>
                </a:rPr>
                <a:t>Buena</a:t>
              </a:r>
              <a:endParaRPr lang="es-MX" altLang="es-MX"/>
            </a:p>
          </p:txBody>
        </p:sp>
        <p:sp>
          <p:nvSpPr>
            <p:cNvPr id="96294" name="Google Shape;213;p10"/>
            <p:cNvSpPr txBox="1">
              <a:spLocks noChangeArrowheads="1"/>
            </p:cNvSpPr>
            <p:nvPr/>
          </p:nvSpPr>
          <p:spPr bwMode="auto">
            <a:xfrm>
              <a:off x="4377650" y="3426798"/>
              <a:ext cx="1123027" cy="327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1397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15000"/>
                </a:lnSpc>
              </a:pPr>
              <a:r>
                <a:rPr lang="es-ES" altLang="es-MX">
                  <a:solidFill>
                    <a:srgbClr val="777777"/>
                  </a:solidFill>
                </a:rPr>
                <a:t>Aceptable</a:t>
              </a:r>
              <a:endParaRPr lang="es-MX" altLang="es-MX"/>
            </a:p>
          </p:txBody>
        </p:sp>
        <p:sp>
          <p:nvSpPr>
            <p:cNvPr id="96295" name="Google Shape;214;p10"/>
            <p:cNvSpPr txBox="1">
              <a:spLocks noChangeArrowheads="1"/>
            </p:cNvSpPr>
            <p:nvPr/>
          </p:nvSpPr>
          <p:spPr bwMode="auto">
            <a:xfrm>
              <a:off x="5523534" y="3441086"/>
              <a:ext cx="1123027" cy="327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1397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15000"/>
                </a:lnSpc>
              </a:pPr>
              <a:r>
                <a:rPr lang="es-ES" altLang="es-MX">
                  <a:solidFill>
                    <a:srgbClr val="777777"/>
                  </a:solidFill>
                </a:rPr>
                <a:t>Mala</a:t>
              </a:r>
              <a:endParaRPr lang="es-MX" altLang="es-MX"/>
            </a:p>
          </p:txBody>
        </p:sp>
        <p:sp>
          <p:nvSpPr>
            <p:cNvPr id="96296" name="Google Shape;215;p10"/>
            <p:cNvSpPr txBox="1">
              <a:spLocks noChangeArrowheads="1"/>
            </p:cNvSpPr>
            <p:nvPr/>
          </p:nvSpPr>
          <p:spPr bwMode="auto">
            <a:xfrm>
              <a:off x="6355209" y="3459276"/>
              <a:ext cx="1123027" cy="327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1397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15000"/>
                </a:lnSpc>
              </a:pPr>
              <a:r>
                <a:rPr lang="es-ES" altLang="es-MX">
                  <a:solidFill>
                    <a:srgbClr val="777777"/>
                  </a:solidFill>
                </a:rPr>
                <a:t>Muy Mala</a:t>
              </a:r>
              <a:endParaRPr lang="es-MX" altLang="es-MX"/>
            </a:p>
          </p:txBody>
        </p:sp>
        <p:sp>
          <p:nvSpPr>
            <p:cNvPr id="96297" name="Google Shape;216;p10"/>
            <p:cNvSpPr txBox="1">
              <a:spLocks noChangeArrowheads="1"/>
            </p:cNvSpPr>
            <p:nvPr/>
          </p:nvSpPr>
          <p:spPr bwMode="auto">
            <a:xfrm>
              <a:off x="7092089" y="3426798"/>
              <a:ext cx="1990816"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1397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15000"/>
                </a:lnSpc>
              </a:pPr>
              <a:r>
                <a:rPr lang="es-ES" altLang="es-MX">
                  <a:solidFill>
                    <a:srgbClr val="777777"/>
                  </a:solidFill>
                </a:rPr>
                <a:t>Extremadamente Mala</a:t>
              </a:r>
              <a:endParaRPr lang="es-MX" altLang="es-MX"/>
            </a:p>
          </p:txBody>
        </p:sp>
      </p:grpSp>
      <p:sp>
        <p:nvSpPr>
          <p:cNvPr id="40" name="Google Shape;223;p11"/>
          <p:cNvSpPr txBox="1">
            <a:spLocks noChangeArrowheads="1"/>
          </p:cNvSpPr>
          <p:nvPr/>
        </p:nvSpPr>
        <p:spPr bwMode="auto">
          <a:xfrm>
            <a:off x="1106488" y="3033713"/>
            <a:ext cx="30416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1397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15000"/>
              </a:lnSpc>
            </a:pPr>
            <a:r>
              <a:rPr lang="es-ES" altLang="es-MX" sz="2400" b="1">
                <a:solidFill>
                  <a:srgbClr val="595959"/>
                </a:solidFill>
                <a:latin typeface="Branding SF Bold"/>
              </a:rPr>
              <a:t>Población General</a:t>
            </a:r>
            <a:endParaRPr lang="es-MX" altLang="es-MX" sz="2400" b="1">
              <a:solidFill>
                <a:srgbClr val="595959"/>
              </a:solidFill>
              <a:latin typeface="Branding SF Bold"/>
            </a:endParaRPr>
          </a:p>
        </p:txBody>
      </p:sp>
      <p:sp>
        <p:nvSpPr>
          <p:cNvPr id="41" name="Google Shape;224;p11"/>
          <p:cNvSpPr txBox="1">
            <a:spLocks noChangeArrowheads="1"/>
          </p:cNvSpPr>
          <p:nvPr/>
        </p:nvSpPr>
        <p:spPr bwMode="auto">
          <a:xfrm>
            <a:off x="4967288" y="3095625"/>
            <a:ext cx="3756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1397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15000"/>
              </a:lnSpc>
            </a:pPr>
            <a:r>
              <a:rPr lang="es-ES" altLang="es-MX" sz="2400" b="1">
                <a:solidFill>
                  <a:srgbClr val="595959"/>
                </a:solidFill>
                <a:latin typeface="Branding SF Bold"/>
              </a:rPr>
              <a:t>Población Vulnerable</a:t>
            </a:r>
            <a:endParaRPr lang="es-MX" altLang="es-MX" sz="2400" b="1">
              <a:solidFill>
                <a:srgbClr val="595959"/>
              </a:solidFill>
              <a:latin typeface="Branding SF Bold"/>
            </a:endParaRPr>
          </a:p>
        </p:txBody>
      </p:sp>
      <p:grpSp>
        <p:nvGrpSpPr>
          <p:cNvPr id="42" name="Google Shape;230;p11"/>
          <p:cNvGrpSpPr>
            <a:grpSpLocks/>
          </p:cNvGrpSpPr>
          <p:nvPr/>
        </p:nvGrpSpPr>
        <p:grpSpPr bwMode="auto">
          <a:xfrm>
            <a:off x="569913" y="3683000"/>
            <a:ext cx="3681412" cy="1069975"/>
            <a:chOff x="1800958" y="1501859"/>
            <a:chExt cx="5367710" cy="1472200"/>
          </a:xfrm>
        </p:grpSpPr>
        <p:grpSp>
          <p:nvGrpSpPr>
            <p:cNvPr id="96279" name="Google Shape;231;p11"/>
            <p:cNvGrpSpPr>
              <a:grpSpLocks/>
            </p:cNvGrpSpPr>
            <p:nvPr/>
          </p:nvGrpSpPr>
          <p:grpSpPr bwMode="auto">
            <a:xfrm>
              <a:off x="1800958" y="1582471"/>
              <a:ext cx="1228740" cy="1372901"/>
              <a:chOff x="1448533" y="1582471"/>
              <a:chExt cx="1228740" cy="1372901"/>
            </a:xfrm>
          </p:grpSpPr>
          <p:pic>
            <p:nvPicPr>
              <p:cNvPr id="96290" name="Google Shape;232;p11" descr="Icono&#10;&#10;Descripción generada automáticamente"/>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8533" y="1582471"/>
                <a:ext cx="1228740" cy="119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91" name="Google Shape;233;p11"/>
              <p:cNvSpPr>
                <a:spLocks noChangeArrowheads="1"/>
              </p:cNvSpPr>
              <p:nvPr/>
            </p:nvSpPr>
            <p:spPr bwMode="auto">
              <a:xfrm>
                <a:off x="1651691" y="2778188"/>
                <a:ext cx="843848" cy="177184"/>
              </a:xfrm>
              <a:prstGeom prst="roundRect">
                <a:avLst>
                  <a:gd name="adj" fmla="val 16667"/>
                </a:avLst>
              </a:prstGeom>
              <a:solidFill>
                <a:srgbClr val="00E4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MX" altLang="es-MX">
                  <a:solidFill>
                    <a:srgbClr val="FFFFFF"/>
                  </a:solidFill>
                </a:endParaRPr>
              </a:p>
            </p:txBody>
          </p:sp>
        </p:grpSp>
        <p:grpSp>
          <p:nvGrpSpPr>
            <p:cNvPr id="96280" name="Google Shape;234;p11"/>
            <p:cNvGrpSpPr>
              <a:grpSpLocks/>
            </p:cNvGrpSpPr>
            <p:nvPr/>
          </p:nvGrpSpPr>
          <p:grpSpPr bwMode="auto">
            <a:xfrm>
              <a:off x="3097592" y="1582470"/>
              <a:ext cx="1345100" cy="1391589"/>
              <a:chOff x="2745167" y="1582470"/>
              <a:chExt cx="1345100" cy="1391589"/>
            </a:xfrm>
          </p:grpSpPr>
          <p:pic>
            <p:nvPicPr>
              <p:cNvPr id="96288" name="Google Shape;235;p11" descr="Icono&#10;&#10;Descripción generada automáticamente"/>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5167" y="1582470"/>
                <a:ext cx="1345100" cy="131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89" name="Google Shape;236;p11"/>
              <p:cNvSpPr>
                <a:spLocks noChangeArrowheads="1"/>
              </p:cNvSpPr>
              <p:nvPr/>
            </p:nvSpPr>
            <p:spPr bwMode="auto">
              <a:xfrm>
                <a:off x="2937146" y="2796875"/>
                <a:ext cx="843848" cy="177184"/>
              </a:xfrm>
              <a:prstGeom prst="roundRect">
                <a:avLst>
                  <a:gd name="adj" fmla="val 16667"/>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MX" altLang="es-MX">
                  <a:solidFill>
                    <a:srgbClr val="FFFFFF"/>
                  </a:solidFill>
                </a:endParaRPr>
              </a:p>
            </p:txBody>
          </p:sp>
        </p:grpSp>
        <p:grpSp>
          <p:nvGrpSpPr>
            <p:cNvPr id="96281" name="Google Shape;237;p11"/>
            <p:cNvGrpSpPr>
              <a:grpSpLocks/>
            </p:cNvGrpSpPr>
            <p:nvPr/>
          </p:nvGrpSpPr>
          <p:grpSpPr bwMode="auto">
            <a:xfrm>
              <a:off x="4344288" y="1501859"/>
              <a:ext cx="1447381" cy="1434463"/>
              <a:chOff x="4010913" y="1520909"/>
              <a:chExt cx="1447381" cy="1434463"/>
            </a:xfrm>
          </p:grpSpPr>
          <p:pic>
            <p:nvPicPr>
              <p:cNvPr id="96286" name="Google Shape;238;p11" descr="Imagen que contiene Icono&#10;&#10;Descripción generada automáticamente"/>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0913" y="1520909"/>
                <a:ext cx="1447381" cy="1412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87" name="Google Shape;239;p11"/>
              <p:cNvSpPr>
                <a:spLocks noChangeArrowheads="1"/>
              </p:cNvSpPr>
              <p:nvPr/>
            </p:nvSpPr>
            <p:spPr bwMode="auto">
              <a:xfrm>
                <a:off x="4329105" y="2778188"/>
                <a:ext cx="843848" cy="177184"/>
              </a:xfrm>
              <a:prstGeom prst="roundRect">
                <a:avLst>
                  <a:gd name="adj" fmla="val 16667"/>
                </a:avLst>
              </a:prstGeom>
              <a:solidFill>
                <a:srgbClr val="FF7E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MX" altLang="es-MX">
                  <a:solidFill>
                    <a:srgbClr val="FFFFFF"/>
                  </a:solidFill>
                </a:endParaRPr>
              </a:p>
            </p:txBody>
          </p:sp>
        </p:grpSp>
        <p:grpSp>
          <p:nvGrpSpPr>
            <p:cNvPr id="96282" name="Google Shape;240;p11"/>
            <p:cNvGrpSpPr>
              <a:grpSpLocks/>
            </p:cNvGrpSpPr>
            <p:nvPr/>
          </p:nvGrpSpPr>
          <p:grpSpPr bwMode="auto">
            <a:xfrm>
              <a:off x="5776332" y="1524550"/>
              <a:ext cx="1392336" cy="1390039"/>
              <a:chOff x="5404857" y="1524550"/>
              <a:chExt cx="1392336" cy="1390039"/>
            </a:xfrm>
          </p:grpSpPr>
          <p:pic>
            <p:nvPicPr>
              <p:cNvPr id="96283" name="Google Shape;241;p11" descr="Logotipo&#10;&#10;Descripción generada automáticamente"/>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4857" y="1524550"/>
                <a:ext cx="1284388" cy="125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84" name="Google Shape;242;p11"/>
              <p:cNvSpPr>
                <a:spLocks noChangeArrowheads="1"/>
              </p:cNvSpPr>
              <p:nvPr/>
            </p:nvSpPr>
            <p:spPr bwMode="auto">
              <a:xfrm>
                <a:off x="5511782" y="2733974"/>
                <a:ext cx="625010" cy="180614"/>
              </a:xfrm>
              <a:prstGeom prst="roundRect">
                <a:avLst>
                  <a:gd name="adj" fmla="val 166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MX" altLang="es-MX">
                  <a:solidFill>
                    <a:srgbClr val="FFFFFF"/>
                  </a:solidFill>
                </a:endParaRPr>
              </a:p>
            </p:txBody>
          </p:sp>
          <p:sp>
            <p:nvSpPr>
              <p:cNvPr id="96285" name="Google Shape;243;p11"/>
              <p:cNvSpPr>
                <a:spLocks noChangeArrowheads="1"/>
              </p:cNvSpPr>
              <p:nvPr/>
            </p:nvSpPr>
            <p:spPr bwMode="auto">
              <a:xfrm>
                <a:off x="6136793" y="2733975"/>
                <a:ext cx="660400" cy="180614"/>
              </a:xfrm>
              <a:prstGeom prst="roundRect">
                <a:avLst>
                  <a:gd name="adj" fmla="val 16667"/>
                </a:avLst>
              </a:prstGeom>
              <a:solidFill>
                <a:srgbClr val="8F3F9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MX" altLang="es-MX">
                  <a:solidFill>
                    <a:srgbClr val="FFFFFF"/>
                  </a:solidFill>
                </a:endParaRPr>
              </a:p>
            </p:txBody>
          </p:sp>
        </p:grpSp>
      </p:grpSp>
      <p:grpSp>
        <p:nvGrpSpPr>
          <p:cNvPr id="56" name="Google Shape;244;p11"/>
          <p:cNvGrpSpPr>
            <a:grpSpLocks/>
          </p:cNvGrpSpPr>
          <p:nvPr/>
        </p:nvGrpSpPr>
        <p:grpSpPr bwMode="auto">
          <a:xfrm>
            <a:off x="5148263" y="3862388"/>
            <a:ext cx="2978150" cy="1050925"/>
            <a:chOff x="2510600" y="3268002"/>
            <a:chExt cx="3860160" cy="1208848"/>
          </a:xfrm>
        </p:grpSpPr>
        <p:grpSp>
          <p:nvGrpSpPr>
            <p:cNvPr id="96268" name="Google Shape;245;p11"/>
            <p:cNvGrpSpPr>
              <a:grpSpLocks/>
            </p:cNvGrpSpPr>
            <p:nvPr/>
          </p:nvGrpSpPr>
          <p:grpSpPr bwMode="auto">
            <a:xfrm>
              <a:off x="2510600" y="3268002"/>
              <a:ext cx="1228741" cy="1199323"/>
              <a:chOff x="1949229" y="3439991"/>
              <a:chExt cx="1228741" cy="1199323"/>
            </a:xfrm>
          </p:grpSpPr>
          <p:pic>
            <p:nvPicPr>
              <p:cNvPr id="96277" name="Google Shape;246;p11" descr="Icono&#10;&#10;Descripción generada automáticamente con confianza baja"/>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49229" y="3439991"/>
                <a:ext cx="1228741" cy="119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8" name="Google Shape;247;p11"/>
              <p:cNvSpPr>
                <a:spLocks noChangeArrowheads="1"/>
              </p:cNvSpPr>
              <p:nvPr/>
            </p:nvSpPr>
            <p:spPr bwMode="auto">
              <a:xfrm>
                <a:off x="2124233" y="4462130"/>
                <a:ext cx="843848" cy="177184"/>
              </a:xfrm>
              <a:prstGeom prst="roundRect">
                <a:avLst>
                  <a:gd name="adj" fmla="val 16667"/>
                </a:avLst>
              </a:prstGeom>
              <a:solidFill>
                <a:srgbClr val="00E4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MX" altLang="es-MX">
                  <a:solidFill>
                    <a:srgbClr val="FFFFFF"/>
                  </a:solidFill>
                </a:endParaRPr>
              </a:p>
            </p:txBody>
          </p:sp>
        </p:grpSp>
        <p:grpSp>
          <p:nvGrpSpPr>
            <p:cNvPr id="96269" name="Google Shape;248;p11"/>
            <p:cNvGrpSpPr>
              <a:grpSpLocks/>
            </p:cNvGrpSpPr>
            <p:nvPr/>
          </p:nvGrpSpPr>
          <p:grpSpPr bwMode="auto">
            <a:xfrm>
              <a:off x="3783019" y="3304183"/>
              <a:ext cx="1113975" cy="1172667"/>
              <a:chOff x="3118917" y="3442093"/>
              <a:chExt cx="1113975" cy="1172667"/>
            </a:xfrm>
          </p:grpSpPr>
          <p:pic>
            <p:nvPicPr>
              <p:cNvPr id="96275" name="Google Shape;249;p11" descr="Icono&#10;&#10;Descripción generada automáticamente con confianza media"/>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18917" y="3442093"/>
                <a:ext cx="1113975" cy="1087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6" name="Google Shape;250;p11"/>
              <p:cNvSpPr>
                <a:spLocks noChangeArrowheads="1"/>
              </p:cNvSpPr>
              <p:nvPr/>
            </p:nvSpPr>
            <p:spPr bwMode="auto">
              <a:xfrm>
                <a:off x="3246429" y="4437576"/>
                <a:ext cx="843848" cy="177184"/>
              </a:xfrm>
              <a:prstGeom prst="roundRect">
                <a:avLst>
                  <a:gd name="adj" fmla="val 16667"/>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MX" altLang="es-MX">
                  <a:solidFill>
                    <a:srgbClr val="FFFFFF"/>
                  </a:solidFill>
                </a:endParaRPr>
              </a:p>
            </p:txBody>
          </p:sp>
        </p:grpSp>
        <p:grpSp>
          <p:nvGrpSpPr>
            <p:cNvPr id="96270" name="Google Shape;251;p11"/>
            <p:cNvGrpSpPr>
              <a:grpSpLocks/>
            </p:cNvGrpSpPr>
            <p:nvPr/>
          </p:nvGrpSpPr>
          <p:grpSpPr bwMode="auto">
            <a:xfrm>
              <a:off x="4875132" y="3349572"/>
              <a:ext cx="1495628" cy="1104990"/>
              <a:chOff x="4875132" y="3435297"/>
              <a:chExt cx="1495628" cy="1104990"/>
            </a:xfrm>
          </p:grpSpPr>
          <p:pic>
            <p:nvPicPr>
              <p:cNvPr id="96271" name="Google Shape;252;p11" descr="Logotipo&#10;&#10;Descripción generada automáticamente"/>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2272" y="3435297"/>
                <a:ext cx="1026863" cy="100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2" name="Google Shape;253;p11"/>
              <p:cNvSpPr>
                <a:spLocks noChangeArrowheads="1"/>
              </p:cNvSpPr>
              <p:nvPr/>
            </p:nvSpPr>
            <p:spPr bwMode="auto">
              <a:xfrm>
                <a:off x="4875132" y="4364050"/>
                <a:ext cx="520622" cy="176237"/>
              </a:xfrm>
              <a:prstGeom prst="roundRect">
                <a:avLst>
                  <a:gd name="adj" fmla="val 16667"/>
                </a:avLst>
              </a:prstGeom>
              <a:solidFill>
                <a:srgbClr val="FF7E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MX" altLang="es-MX">
                  <a:solidFill>
                    <a:srgbClr val="FFFFFF"/>
                  </a:solidFill>
                </a:endParaRPr>
              </a:p>
            </p:txBody>
          </p:sp>
          <p:sp>
            <p:nvSpPr>
              <p:cNvPr id="96273" name="Google Shape;254;p11"/>
              <p:cNvSpPr>
                <a:spLocks noChangeArrowheads="1"/>
              </p:cNvSpPr>
              <p:nvPr/>
            </p:nvSpPr>
            <p:spPr bwMode="auto">
              <a:xfrm>
                <a:off x="5362635" y="4364050"/>
                <a:ext cx="520622" cy="176237"/>
              </a:xfrm>
              <a:prstGeom prst="roundRect">
                <a:avLst>
                  <a:gd name="adj" fmla="val 166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MX" altLang="es-MX">
                  <a:solidFill>
                    <a:srgbClr val="FFFFFF"/>
                  </a:solidFill>
                </a:endParaRPr>
              </a:p>
            </p:txBody>
          </p:sp>
          <p:sp>
            <p:nvSpPr>
              <p:cNvPr id="96274" name="Google Shape;255;p11"/>
              <p:cNvSpPr>
                <a:spLocks noChangeArrowheads="1"/>
              </p:cNvSpPr>
              <p:nvPr/>
            </p:nvSpPr>
            <p:spPr bwMode="auto">
              <a:xfrm>
                <a:off x="5867000" y="4364050"/>
                <a:ext cx="503760" cy="176237"/>
              </a:xfrm>
              <a:prstGeom prst="roundRect">
                <a:avLst>
                  <a:gd name="adj" fmla="val 16667"/>
                </a:avLst>
              </a:prstGeom>
              <a:solidFill>
                <a:srgbClr val="8F3F9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MX" altLang="es-MX">
                  <a:solidFill>
                    <a:srgbClr val="FFFFFF"/>
                  </a:solidFill>
                </a:endParaRPr>
              </a:p>
            </p:txBody>
          </p:sp>
        </p:grpSp>
      </p:grpSp>
      <p:sp>
        <p:nvSpPr>
          <p:cNvPr id="68" name="Google Shape;193;p9"/>
          <p:cNvSpPr txBox="1"/>
          <p:nvPr/>
        </p:nvSpPr>
        <p:spPr>
          <a:xfrm>
            <a:off x="3062288" y="768350"/>
            <a:ext cx="2862262" cy="1154113"/>
          </a:xfrm>
          <a:prstGeom prst="rect">
            <a:avLst/>
          </a:prstGeom>
          <a:noFill/>
          <a:ln>
            <a:noFill/>
          </a:ln>
        </p:spPr>
        <p:txBody>
          <a:bodyPr spcFirstLastPara="1" lIns="91425" tIns="45700" rIns="91425" bIns="45700">
            <a:spAutoFit/>
          </a:bodyPr>
          <a:lstStyle/>
          <a:p>
            <a:pPr marL="139700" eaLnBrk="1" fontAlgn="auto" hangingPunct="1">
              <a:lnSpc>
                <a:spcPct val="115000"/>
              </a:lnSpc>
              <a:spcBef>
                <a:spcPts val="0"/>
              </a:spcBef>
              <a:spcAft>
                <a:spcPts val="0"/>
              </a:spcAft>
              <a:buClr>
                <a:srgbClr val="000000"/>
              </a:buClr>
              <a:buFont typeface="Arial"/>
              <a:buNone/>
              <a:defRPr/>
            </a:pPr>
            <a:r>
              <a:rPr lang="es-ES" sz="1200" b="1" kern="0" dirty="0">
                <a:solidFill>
                  <a:srgbClr val="777777"/>
                </a:solidFill>
                <a:latin typeface="Branding SF SemiBold" panose="00000700000000000000" pitchFamily="50" charset="0"/>
                <a:cs typeface="+mn-cs"/>
                <a:sym typeface="Arial"/>
              </a:rPr>
              <a:t>Es un indicador que homologa la difusión de los niveles de contaminación en México. Se realiza cada hora y todo el año en todas las estaciones del SIMA.</a:t>
            </a:r>
            <a:endParaRPr sz="1200" b="1" kern="0" dirty="0">
              <a:solidFill>
                <a:srgbClr val="777777"/>
              </a:solidFill>
              <a:latin typeface="Branding SF SemiBold" panose="00000700000000000000" pitchFamily="50" charset="0"/>
              <a:cs typeface="+mn-cs"/>
              <a:sym typeface="Arial"/>
            </a:endParaRPr>
          </a:p>
        </p:txBody>
      </p:sp>
      <p:sp>
        <p:nvSpPr>
          <p:cNvPr id="96267" name="CuadroTexto 68"/>
          <p:cNvSpPr txBox="1">
            <a:spLocks noChangeArrowheads="1"/>
          </p:cNvSpPr>
          <p:nvPr/>
        </p:nvSpPr>
        <p:spPr bwMode="auto">
          <a:xfrm>
            <a:off x="361950" y="403225"/>
            <a:ext cx="31162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97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15000"/>
              </a:lnSpc>
            </a:pPr>
            <a:r>
              <a:rPr lang="es-ES" altLang="es-MX" sz="2400" b="1">
                <a:solidFill>
                  <a:srgbClr val="595959"/>
                </a:solidFill>
                <a:latin typeface="Branding SF Bold"/>
              </a:rPr>
              <a:t>Índice Aire y Salud</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par>
                                <p:cTn id="24" presetID="10" presetClass="entr" presetSubtype="0" fill="hold" nodeType="with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CuadroTexto 3"/>
          <p:cNvSpPr txBox="1">
            <a:spLocks noChangeArrowheads="1"/>
          </p:cNvSpPr>
          <p:nvPr/>
        </p:nvSpPr>
        <p:spPr bwMode="auto">
          <a:xfrm>
            <a:off x="3608388" y="944563"/>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MX" altLang="es-MX">
                <a:hlinkClick r:id="rId3"/>
              </a:rPr>
              <a:t>http://aire.nl.gob.mx/icars2020/map_calidad_icars.php</a:t>
            </a:r>
            <a:endParaRPr lang="es-MX" altLang="es-MX"/>
          </a:p>
        </p:txBody>
      </p:sp>
      <p:sp>
        <p:nvSpPr>
          <p:cNvPr id="98307" name="CuadroTexto 5"/>
          <p:cNvSpPr txBox="1">
            <a:spLocks noChangeArrowheads="1"/>
          </p:cNvSpPr>
          <p:nvPr/>
        </p:nvSpPr>
        <p:spPr bwMode="auto">
          <a:xfrm>
            <a:off x="3067050" y="2149475"/>
            <a:ext cx="2568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MX" altLang="es-MX">
                <a:hlinkClick r:id="rId4"/>
              </a:rPr>
              <a:t>https://sinaica.inecc.gob.mx/</a:t>
            </a:r>
            <a:endParaRPr lang="es-MX" altLang="es-MX"/>
          </a:p>
        </p:txBody>
      </p:sp>
      <p:sp>
        <p:nvSpPr>
          <p:cNvPr id="98308" name="CuadroTexto 4"/>
          <p:cNvSpPr txBox="1">
            <a:spLocks noChangeArrowheads="1"/>
          </p:cNvSpPr>
          <p:nvPr/>
        </p:nvSpPr>
        <p:spPr bwMode="auto">
          <a:xfrm>
            <a:off x="3038475" y="3905250"/>
            <a:ext cx="2103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MX" altLang="es-MX" dirty="0"/>
              <a:t>Aire Monterrey</a:t>
            </a:r>
          </a:p>
        </p:txBody>
      </p:sp>
      <p:pic>
        <p:nvPicPr>
          <p:cNvPr id="98309" name="Imagen 7"/>
          <p:cNvPicPr>
            <a:picLocks noChangeAspect="1"/>
          </p:cNvPicPr>
          <p:nvPr/>
        </p:nvPicPr>
        <p:blipFill>
          <a:blip r:embed="rId5">
            <a:extLst>
              <a:ext uri="{28A0092B-C50C-407E-A947-70E740481C1C}">
                <a14:useLocalDpi xmlns:a14="http://schemas.microsoft.com/office/drawing/2010/main" val="0"/>
              </a:ext>
            </a:extLst>
          </a:blip>
          <a:srcRect l="20499" t="27065" r="32916" b="7259"/>
          <a:stretch>
            <a:fillRect/>
          </a:stretch>
        </p:blipFill>
        <p:spPr bwMode="auto">
          <a:xfrm>
            <a:off x="823913" y="2901950"/>
            <a:ext cx="1960562"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Imagen 9"/>
          <p:cNvPicPr>
            <a:picLocks noChangeAspect="1"/>
          </p:cNvPicPr>
          <p:nvPr/>
        </p:nvPicPr>
        <p:blipFill>
          <a:blip r:embed="rId6">
            <a:extLst>
              <a:ext uri="{28A0092B-C50C-407E-A947-70E740481C1C}">
                <a14:useLocalDpi xmlns:a14="http://schemas.microsoft.com/office/drawing/2010/main" val="0"/>
              </a:ext>
            </a:extLst>
          </a:blip>
          <a:srcRect l="19736" t="18448" r="20667" b="6075"/>
          <a:stretch>
            <a:fillRect/>
          </a:stretch>
        </p:blipFill>
        <p:spPr bwMode="auto">
          <a:xfrm>
            <a:off x="5894388" y="1722438"/>
            <a:ext cx="2706687"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Imagen 12"/>
          <p:cNvPicPr>
            <a:picLocks noChangeAspect="1"/>
          </p:cNvPicPr>
          <p:nvPr/>
        </p:nvPicPr>
        <p:blipFill>
          <a:blip r:embed="rId7">
            <a:extLst>
              <a:ext uri="{28A0092B-C50C-407E-A947-70E740481C1C}">
                <a14:useLocalDpi xmlns:a14="http://schemas.microsoft.com/office/drawing/2010/main" val="0"/>
              </a:ext>
            </a:extLst>
          </a:blip>
          <a:srcRect l="14333" t="8148" r="833" b="6963"/>
          <a:stretch>
            <a:fillRect/>
          </a:stretch>
        </p:blipFill>
        <p:spPr bwMode="auto">
          <a:xfrm>
            <a:off x="500063" y="355600"/>
            <a:ext cx="295275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6"/>
        <p:cNvGrpSpPr/>
        <p:nvPr/>
      </p:nvGrpSpPr>
      <p:grpSpPr>
        <a:xfrm>
          <a:off x="0" y="0"/>
          <a:ext cx="0" cy="0"/>
          <a:chOff x="0" y="0"/>
          <a:chExt cx="0" cy="0"/>
        </a:xfrm>
      </p:grpSpPr>
      <p:sp>
        <p:nvSpPr>
          <p:cNvPr id="107" name="Google Shape;107;p22"/>
          <p:cNvSpPr txBox="1"/>
          <p:nvPr/>
        </p:nvSpPr>
        <p:spPr>
          <a:xfrm>
            <a:off x="245730" y="935232"/>
            <a:ext cx="3413880" cy="92329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4800" b="0" i="0" u="none" strike="noStrike" kern="0" cap="none" spc="0" normalizeH="0" baseline="0" noProof="0" dirty="0">
                <a:ln>
                  <a:noFill/>
                </a:ln>
                <a:solidFill>
                  <a:srgbClr val="FFFFFF"/>
                </a:solidFill>
                <a:effectLst/>
                <a:uLnTx/>
                <a:uFillTx/>
                <a:latin typeface="Poppins ExtraBold"/>
                <a:ea typeface="Poppins"/>
                <a:cs typeface="Poppins ExtraBold"/>
                <a:sym typeface="Poppins ExtraBold"/>
              </a:rPr>
              <a:t>GRACIAS</a:t>
            </a:r>
            <a:endParaRPr kumimoji="0" sz="2800" b="0" i="0" u="none" strike="noStrike" kern="0" cap="none" spc="0" normalizeH="0" baseline="0" noProof="0" dirty="0">
              <a:ln>
                <a:noFill/>
              </a:ln>
              <a:solidFill>
                <a:srgbClr val="FFFFFF"/>
              </a:solidFill>
              <a:effectLst/>
              <a:uLnTx/>
              <a:uFillTx/>
              <a:latin typeface="Poppins"/>
              <a:ea typeface="Poppins"/>
              <a:cs typeface="Poppins"/>
              <a:sym typeface="Poppins"/>
            </a:endParaRPr>
          </a:p>
        </p:txBody>
      </p:sp>
      <p:grpSp>
        <p:nvGrpSpPr>
          <p:cNvPr id="2" name="Grupo 1"/>
          <p:cNvGrpSpPr/>
          <p:nvPr/>
        </p:nvGrpSpPr>
        <p:grpSpPr>
          <a:xfrm>
            <a:off x="245730" y="1831998"/>
            <a:ext cx="2587200" cy="44100"/>
            <a:chOff x="844920" y="2908643"/>
            <a:chExt cx="2587200" cy="44100"/>
          </a:xfrm>
        </p:grpSpPr>
        <p:sp>
          <p:nvSpPr>
            <p:cNvPr id="108" name="Google Shape;108;p22"/>
            <p:cNvSpPr/>
            <p:nvPr/>
          </p:nvSpPr>
          <p:spPr>
            <a:xfrm>
              <a:off x="844920" y="2908643"/>
              <a:ext cx="771300" cy="44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09" name="Google Shape;109;p22"/>
            <p:cNvCxnSpPr/>
            <p:nvPr/>
          </p:nvCxnSpPr>
          <p:spPr>
            <a:xfrm>
              <a:off x="1616220" y="2930693"/>
              <a:ext cx="1815900" cy="0"/>
            </a:xfrm>
            <a:prstGeom prst="straightConnector1">
              <a:avLst/>
            </a:prstGeom>
            <a:noFill/>
            <a:ln w="9525" cap="flat" cmpd="sng">
              <a:solidFill>
                <a:srgbClr val="FFFFFF"/>
              </a:solidFill>
              <a:prstDash val="solid"/>
              <a:round/>
              <a:headEnd type="none" w="med" len="med"/>
              <a:tailEnd type="none" w="med" len="med"/>
            </a:ln>
          </p:spPr>
        </p:cxnSp>
      </p:grpSp>
      <p:sp>
        <p:nvSpPr>
          <p:cNvPr id="6" name="Google Shape;107;p22"/>
          <p:cNvSpPr txBox="1"/>
          <p:nvPr/>
        </p:nvSpPr>
        <p:spPr>
          <a:xfrm>
            <a:off x="245730" y="1874155"/>
            <a:ext cx="4252080" cy="2400627"/>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800" b="1" i="0" u="none" strike="noStrike" kern="0" cap="none" spc="0" normalizeH="0" baseline="0" noProof="0" dirty="0">
                <a:ln>
                  <a:noFill/>
                </a:ln>
                <a:solidFill>
                  <a:srgbClr val="FFFFFF"/>
                </a:solidFill>
                <a:effectLst/>
                <a:uLnTx/>
                <a:uFillTx/>
                <a:latin typeface="Poppins" panose="020B0604020202020204" charset="0"/>
                <a:ea typeface="Poppins"/>
                <a:cs typeface="Poppins" panose="020B0604020202020204" charset="0"/>
                <a:sym typeface="Poppins"/>
              </a:rPr>
              <a:t>Ing. Javier Perez Sagaón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800" b="0" i="0" u="none" strike="noStrike" kern="0" cap="none" spc="0" normalizeH="0" baseline="0" noProof="0" dirty="0">
                <a:ln>
                  <a:noFill/>
                </a:ln>
                <a:solidFill>
                  <a:srgbClr val="FFFFFF"/>
                </a:solidFill>
                <a:effectLst/>
                <a:uLnTx/>
                <a:uFillTx/>
                <a:latin typeface="Poppins" panose="020B0604020202020204" charset="0"/>
                <a:ea typeface="Poppins"/>
                <a:cs typeface="Poppins" panose="020B0604020202020204" charset="0"/>
                <a:sym typeface="Poppins"/>
              </a:rPr>
              <a:t>Subsecretario de Cambio Climático y Calidad del </a:t>
            </a:r>
            <a:r>
              <a:rPr kumimoji="0" lang="es-MX" sz="1800" b="0" i="0" u="none" strike="noStrike" kern="0" cap="none" spc="0" normalizeH="0" baseline="0" noProof="0" dirty="0" smtClean="0">
                <a:ln>
                  <a:noFill/>
                </a:ln>
                <a:solidFill>
                  <a:srgbClr val="FFFFFF"/>
                </a:solidFill>
                <a:effectLst/>
                <a:uLnTx/>
                <a:uFillTx/>
                <a:latin typeface="Poppins" panose="020B0604020202020204" charset="0"/>
                <a:ea typeface="Poppins"/>
                <a:cs typeface="Poppins" panose="020B0604020202020204" charset="0"/>
                <a:sym typeface="Poppins"/>
              </a:rPr>
              <a:t>Aire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MX" sz="1800" b="0" i="0" u="none" strike="noStrike" kern="0" cap="none" spc="0" normalizeH="0" baseline="0" noProof="0" dirty="0" smtClean="0">
              <a:ln>
                <a:noFill/>
              </a:ln>
              <a:solidFill>
                <a:srgbClr val="FFFFFF"/>
              </a:solidFill>
              <a:effectLst/>
              <a:uLnTx/>
              <a:uFillTx/>
              <a:latin typeface="Poppins" panose="020B0604020202020204" charset="0"/>
              <a:ea typeface="Poppins"/>
              <a:cs typeface="Poppins" panose="020B0604020202020204" charset="0"/>
              <a:sym typeface="Poppi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MX" sz="1800" b="1" kern="0" dirty="0" err="1" smtClean="0">
                <a:solidFill>
                  <a:srgbClr val="FFFFFF"/>
                </a:solidFill>
                <a:latin typeface="Poppins" panose="020B0604020202020204" charset="0"/>
                <a:ea typeface="Poppins"/>
                <a:cs typeface="Poppins" panose="020B0604020202020204" charset="0"/>
                <a:sym typeface="Poppins"/>
              </a:rPr>
              <a:t>Ing</a:t>
            </a:r>
            <a:r>
              <a:rPr lang="es-MX" sz="1800" b="1" kern="0" dirty="0" smtClean="0">
                <a:solidFill>
                  <a:srgbClr val="FFFFFF"/>
                </a:solidFill>
                <a:latin typeface="Poppins" panose="020B0604020202020204" charset="0"/>
                <a:ea typeface="Poppins"/>
                <a:cs typeface="Poppins" panose="020B0604020202020204" charset="0"/>
                <a:sym typeface="Poppins"/>
              </a:rPr>
              <a:t> Gerardo Argullin García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800" b="0" i="0" u="none" strike="noStrike" kern="0" cap="none" spc="0" normalizeH="0" baseline="0" noProof="0" dirty="0" smtClean="0">
                <a:ln>
                  <a:noFill/>
                </a:ln>
                <a:solidFill>
                  <a:srgbClr val="FFFFFF"/>
                </a:solidFill>
                <a:effectLst/>
                <a:uLnTx/>
                <a:uFillTx/>
                <a:latin typeface="Poppins" panose="020B0604020202020204" charset="0"/>
                <a:ea typeface="Poppins"/>
                <a:cs typeface="Poppins" panose="020B0604020202020204" charset="0"/>
                <a:sym typeface="Poppins"/>
              </a:rPr>
              <a:t>Coordinador</a:t>
            </a:r>
            <a:r>
              <a:rPr kumimoji="0" lang="es-MX" sz="1800" b="0" i="0" u="none" strike="noStrike" kern="0" cap="none" spc="0" normalizeH="0" noProof="0" dirty="0" smtClean="0">
                <a:ln>
                  <a:noFill/>
                </a:ln>
                <a:solidFill>
                  <a:srgbClr val="FFFFFF"/>
                </a:solidFill>
                <a:effectLst/>
                <a:uLnTx/>
                <a:uFillTx/>
                <a:latin typeface="Poppins" panose="020B0604020202020204" charset="0"/>
                <a:ea typeface="Poppins"/>
                <a:cs typeface="Poppins" panose="020B0604020202020204" charset="0"/>
                <a:sym typeface="Poppins"/>
              </a:rPr>
              <a:t> de Instrumento de Gestión y Sistemas de Información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MX" sz="1800" kern="0" dirty="0">
                <a:solidFill>
                  <a:srgbClr val="FFFFFF"/>
                </a:solidFill>
                <a:latin typeface="Poppins" panose="020B0604020202020204" charset="0"/>
                <a:ea typeface="Poppins"/>
                <a:cs typeface="Poppins" panose="020B0604020202020204" charset="0"/>
                <a:sym typeface="Poppins"/>
              </a:rPr>
              <a:t>d</a:t>
            </a:r>
            <a:r>
              <a:rPr lang="es-MX" sz="1800" kern="0" baseline="0" dirty="0" smtClean="0">
                <a:solidFill>
                  <a:srgbClr val="FFFFFF"/>
                </a:solidFill>
                <a:latin typeface="Poppins" panose="020B0604020202020204" charset="0"/>
                <a:ea typeface="Poppins"/>
                <a:cs typeface="Poppins" panose="020B0604020202020204" charset="0"/>
                <a:sym typeface="Poppins"/>
              </a:rPr>
              <a:t>e</a:t>
            </a:r>
            <a:r>
              <a:rPr lang="es-MX" sz="1800" kern="0" dirty="0" smtClean="0">
                <a:solidFill>
                  <a:srgbClr val="FFFFFF"/>
                </a:solidFill>
                <a:latin typeface="Poppins" panose="020B0604020202020204" charset="0"/>
                <a:ea typeface="Poppins"/>
                <a:cs typeface="Poppins" panose="020B0604020202020204" charset="0"/>
                <a:sym typeface="Poppins"/>
              </a:rPr>
              <a:t> la Calidad del Aire</a:t>
            </a:r>
            <a:endParaRPr kumimoji="0" sz="1800" b="0" i="0" u="none" strike="noStrike" kern="0" cap="none" spc="0" normalizeH="0" baseline="0" noProof="0" dirty="0">
              <a:ln>
                <a:noFill/>
              </a:ln>
              <a:solidFill>
                <a:srgbClr val="FFFFFF"/>
              </a:solidFill>
              <a:effectLst/>
              <a:uLnTx/>
              <a:uFillTx/>
              <a:latin typeface="Poppins" panose="020B0604020202020204" charset="0"/>
              <a:ea typeface="Poppins"/>
              <a:cs typeface="Poppins" panose="020B0604020202020204" charset="0"/>
              <a:sym typeface="Poppins"/>
            </a:endParaRPr>
          </a:p>
        </p:txBody>
      </p:sp>
      <p:sp>
        <p:nvSpPr>
          <p:cNvPr id="7" name="Google Shape;119;p24"/>
          <p:cNvSpPr txBox="1"/>
          <p:nvPr/>
        </p:nvSpPr>
        <p:spPr>
          <a:xfrm>
            <a:off x="4852292" y="1002929"/>
            <a:ext cx="4011488" cy="2400627"/>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800" b="0" i="0" u="none" strike="noStrike" kern="0" cap="none" spc="0" normalizeH="0" baseline="0" noProof="0" dirty="0">
                <a:ln>
                  <a:noFill/>
                </a:ln>
                <a:solidFill>
                  <a:srgbClr val="5A6A72"/>
                </a:solidFill>
                <a:effectLst/>
                <a:uLnTx/>
                <a:uFillTx/>
                <a:latin typeface="Poppins ExtraBold"/>
                <a:ea typeface="Poppins ExtraBold"/>
                <a:cs typeface="Poppins ExtraBold"/>
                <a:sym typeface="Poppins ExtraBold"/>
              </a:rPr>
              <a:t>C</a:t>
            </a:r>
            <a:r>
              <a:rPr kumimoji="0" lang="es" sz="1800" b="0" i="0" u="none" strike="noStrike" kern="0" cap="none" spc="0" normalizeH="0" baseline="0" noProof="0" dirty="0">
                <a:ln>
                  <a:noFill/>
                </a:ln>
                <a:solidFill>
                  <a:srgbClr val="5A6A72"/>
                </a:solidFill>
                <a:effectLst/>
                <a:uLnTx/>
                <a:uFillTx/>
                <a:latin typeface="Poppins ExtraBold"/>
                <a:ea typeface="Poppins ExtraBold"/>
                <a:cs typeface="Poppins ExtraBold"/>
                <a:sym typeface="Poppins ExtraBold"/>
              </a:rPr>
              <a:t>ontacto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 sz="1800" b="0" i="0" u="none" strike="noStrike" kern="0" cap="none" spc="0" normalizeH="0" baseline="0" noProof="0" dirty="0">
              <a:ln>
                <a:noFill/>
              </a:ln>
              <a:solidFill>
                <a:srgbClr val="5A6A72"/>
              </a:solidFill>
              <a:effectLst/>
              <a:uLnTx/>
              <a:uFillTx/>
              <a:latin typeface="Poppins ExtraBold"/>
              <a:ea typeface="Poppins ExtraBold"/>
              <a:cs typeface="Poppins ExtraBold"/>
              <a:sym typeface="Poppins ExtraBold"/>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800" b="0" i="0" u="none" strike="noStrike" kern="0" cap="none" spc="0" normalizeH="0" baseline="0" noProof="0" dirty="0">
                <a:ln>
                  <a:noFill/>
                </a:ln>
                <a:solidFill>
                  <a:srgbClr val="5A6A72"/>
                </a:solidFill>
                <a:effectLst/>
                <a:uLnTx/>
                <a:uFillTx/>
                <a:latin typeface="Poppins" panose="020B0604020202020204" charset="0"/>
                <a:ea typeface="Poppins ExtraBold"/>
                <a:cs typeface="Poppins" panose="020B0604020202020204" charset="0"/>
                <a:sym typeface="Poppins ExtraBold"/>
                <a:hlinkClick r:id="rId4"/>
              </a:rPr>
              <a:t>j</a:t>
            </a:r>
            <a:r>
              <a:rPr kumimoji="0" lang="es" sz="1800" b="0" i="0" u="none" strike="noStrike" kern="0" cap="none" spc="0" normalizeH="0" baseline="0" noProof="0" dirty="0" smtClean="0">
                <a:ln>
                  <a:noFill/>
                </a:ln>
                <a:solidFill>
                  <a:srgbClr val="5A6A72"/>
                </a:solidFill>
                <a:effectLst/>
                <a:uLnTx/>
                <a:uFillTx/>
                <a:latin typeface="Poppins" panose="020B0604020202020204" charset="0"/>
                <a:ea typeface="Poppins ExtraBold"/>
                <a:cs typeface="Poppins" panose="020B0604020202020204" charset="0"/>
                <a:sym typeface="Poppins ExtraBold"/>
                <a:hlinkClick r:id="rId4"/>
              </a:rPr>
              <a:t>avier.perezs@nuevoleon.gob.mx</a:t>
            </a:r>
            <a:endParaRPr kumimoji="0" lang="es" sz="1800" b="0" i="0" u="none" strike="noStrike" kern="0" cap="none" spc="0" normalizeH="0" baseline="0" noProof="0" dirty="0" smtClean="0">
              <a:ln>
                <a:noFill/>
              </a:ln>
              <a:solidFill>
                <a:srgbClr val="5A6A72"/>
              </a:solidFill>
              <a:effectLst/>
              <a:uLnTx/>
              <a:uFillTx/>
              <a:latin typeface="Poppins" panose="020B0604020202020204" charset="0"/>
              <a:ea typeface="Poppins ExtraBold"/>
              <a:cs typeface="Poppins" panose="020B0604020202020204" charset="0"/>
              <a:sym typeface="Poppins ExtraBold"/>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s" sz="1800" kern="0" dirty="0">
              <a:solidFill>
                <a:srgbClr val="5A6A72"/>
              </a:solidFill>
              <a:latin typeface="Poppins" panose="020B0604020202020204" charset="0"/>
              <a:ea typeface="Poppins ExtraBold"/>
              <a:cs typeface="Poppins" panose="020B0604020202020204" charset="0"/>
              <a:sym typeface="Poppins ExtraBold"/>
            </a:endParaRPr>
          </a:p>
          <a:p>
            <a:pPr eaLnBrk="1" fontAlgn="auto" hangingPunct="1">
              <a:spcBef>
                <a:spcPts val="0"/>
              </a:spcBef>
              <a:spcAft>
                <a:spcPts val="0"/>
              </a:spcAft>
              <a:buClr>
                <a:srgbClr val="000000"/>
              </a:buClr>
            </a:pPr>
            <a:r>
              <a:rPr lang="es-MX" sz="1800" kern="0" dirty="0" err="1">
                <a:solidFill>
                  <a:srgbClr val="5A6A72"/>
                </a:solidFill>
                <a:latin typeface="Poppins" panose="020B0604020202020204" charset="0"/>
                <a:ea typeface="Poppins ExtraBold"/>
                <a:cs typeface="Poppins" panose="020B0604020202020204" charset="0"/>
                <a:sym typeface="Poppins ExtraBold"/>
                <a:hlinkClick r:id="rId5"/>
              </a:rPr>
              <a:t>g</a:t>
            </a:r>
            <a:r>
              <a:rPr lang="es-MX" sz="1800" kern="0" dirty="0" err="1" smtClean="0">
                <a:solidFill>
                  <a:srgbClr val="5A6A72"/>
                </a:solidFill>
                <a:latin typeface="Poppins" panose="020B0604020202020204" charset="0"/>
                <a:ea typeface="Poppins ExtraBold"/>
                <a:cs typeface="Poppins" panose="020B0604020202020204" charset="0"/>
                <a:sym typeface="Poppins ExtraBold"/>
                <a:hlinkClick r:id="rId5"/>
              </a:rPr>
              <a:t>erardo.argullin</a:t>
            </a:r>
            <a:r>
              <a:rPr lang="es" sz="1800" kern="0" dirty="0" smtClean="0">
                <a:solidFill>
                  <a:srgbClr val="5A6A72"/>
                </a:solidFill>
                <a:latin typeface="Poppins" panose="020B0604020202020204" charset="0"/>
                <a:ea typeface="Poppins ExtraBold"/>
                <a:cs typeface="Poppins" panose="020B0604020202020204" charset="0"/>
                <a:sym typeface="Poppins ExtraBold"/>
                <a:hlinkClick r:id="rId5"/>
              </a:rPr>
              <a:t>@nuevoleon.gob.mx</a:t>
            </a:r>
            <a:endParaRPr lang="es" sz="1800" kern="0" dirty="0">
              <a:solidFill>
                <a:srgbClr val="5A6A72"/>
              </a:solidFill>
              <a:latin typeface="Poppins" panose="020B0604020202020204" charset="0"/>
              <a:ea typeface="Poppins ExtraBold"/>
              <a:cs typeface="Poppins" panose="020B0604020202020204" charset="0"/>
              <a:sym typeface="Poppins ExtraBold"/>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 sz="1800" b="0" i="0" u="none" strike="noStrike" kern="0" cap="none" spc="0" normalizeH="0" baseline="0" noProof="0" dirty="0">
              <a:ln>
                <a:noFill/>
              </a:ln>
              <a:solidFill>
                <a:srgbClr val="5A6A72"/>
              </a:solidFill>
              <a:effectLst/>
              <a:uLnTx/>
              <a:uFillTx/>
              <a:latin typeface="Poppins" panose="020B0604020202020204" charset="0"/>
              <a:ea typeface="Poppins ExtraBold"/>
              <a:cs typeface="Poppins" panose="020B0604020202020204" charset="0"/>
              <a:sym typeface="Poppins ExtraBold"/>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800" b="0" i="0" u="none" strike="noStrike" kern="0" cap="none" spc="0" normalizeH="0" baseline="0" noProof="0" dirty="0">
                <a:ln>
                  <a:noFill/>
                </a:ln>
                <a:solidFill>
                  <a:srgbClr val="5A6A72"/>
                </a:solidFill>
                <a:effectLst/>
                <a:uLnTx/>
                <a:uFillTx/>
                <a:latin typeface="Poppins" panose="020B0604020202020204" charset="0"/>
                <a:ea typeface="Poppins ExtraBold"/>
                <a:cs typeface="Poppins" panose="020B0604020202020204" charset="0"/>
                <a:sym typeface="Poppins ExtraBold"/>
              </a:rPr>
              <a:t>81 2033 2105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800" b="0" i="0" u="none" strike="noStrike" kern="0" cap="none" spc="0" normalizeH="0" baseline="0" noProof="0" dirty="0">
                <a:ln>
                  <a:noFill/>
                </a:ln>
                <a:solidFill>
                  <a:srgbClr val="5A6A72"/>
                </a:solidFill>
                <a:effectLst/>
                <a:uLnTx/>
                <a:uFillTx/>
                <a:latin typeface="Poppins" panose="020B0604020202020204" charset="0"/>
                <a:ea typeface="Poppins ExtraBold"/>
                <a:cs typeface="Poppins" panose="020B0604020202020204" charset="0"/>
                <a:sym typeface="Poppins ExtraBold"/>
              </a:rPr>
              <a:t>81 2033 2103</a:t>
            </a:r>
            <a:endParaRPr kumimoji="0" sz="1800" b="0" i="0" u="none" strike="noStrike" kern="0" cap="none" spc="0" normalizeH="0" baseline="0" noProof="0" dirty="0">
              <a:ln>
                <a:noFill/>
              </a:ln>
              <a:solidFill>
                <a:srgbClr val="5A6A72"/>
              </a:solidFill>
              <a:effectLst/>
              <a:uLnTx/>
              <a:uFillTx/>
              <a:latin typeface="Poppins" panose="020B0604020202020204" charset="0"/>
              <a:ea typeface="Poppins ExtraBold"/>
              <a:cs typeface="Poppins" panose="020B0604020202020204" charset="0"/>
              <a:sym typeface="Poppins ExtraBold"/>
            </a:endParaRPr>
          </a:p>
        </p:txBody>
      </p:sp>
      <p:pic>
        <p:nvPicPr>
          <p:cNvPr id="3" name="Imagen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2355" y="3944028"/>
            <a:ext cx="1929360" cy="1018008"/>
          </a:xfrm>
          <a:prstGeom prst="rect">
            <a:avLst/>
          </a:prstGeom>
        </p:spPr>
      </p:pic>
    </p:spTree>
    <p:extLst>
      <p:ext uri="{BB962C8B-B14F-4D97-AF65-F5344CB8AC3E}">
        <p14:creationId xmlns:p14="http://schemas.microsoft.com/office/powerpoint/2010/main" val="3023369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7" name="Marcador de número de diapositiva 1">
            <a:extLst>
              <a:ext uri="{FF2B5EF4-FFF2-40B4-BE49-F238E27FC236}">
                <a16:creationId xmlns:a16="http://schemas.microsoft.com/office/drawing/2014/main" id="{6E5B31FE-3755-7750-7EA5-45E4A8EAC11C}"/>
              </a:ext>
            </a:extLst>
          </p:cNvPr>
          <p:cNvSpPr>
            <a:spLocks noGrp="1"/>
          </p:cNvSpPr>
          <p:nvPr>
            <p:ph type="sldNum" idx="4294967295"/>
          </p:nvPr>
        </p:nvSpPr>
        <p:spPr>
          <a:xfrm>
            <a:off x="11529616" y="6385024"/>
            <a:ext cx="346698" cy="307777"/>
          </a:xfrm>
        </p:spPr>
        <p:txBody>
          <a:bodyPr>
            <a:normAutofit fontScale="55000" lnSpcReduction="20000"/>
          </a:bodyPr>
          <a:lstStyle/>
          <a:p>
            <a:pPr marL="0" lvl="0" indent="0" algn="r" rtl="0">
              <a:spcBef>
                <a:spcPts val="0"/>
              </a:spcBef>
              <a:spcAft>
                <a:spcPts val="0"/>
              </a:spcAft>
              <a:buNone/>
            </a:pPr>
            <a:fld id="{00000000-1234-1234-1234-123412341234}" type="slidenum">
              <a:rPr lang="es-MX" sz="1700" smtClean="0"/>
              <a:t>4</a:t>
            </a:fld>
            <a:endParaRPr lang="es-MX" sz="1700"/>
          </a:p>
        </p:txBody>
      </p:sp>
      <p:sp>
        <p:nvSpPr>
          <p:cNvPr id="6" name="Rectángulo 5"/>
          <p:cNvSpPr/>
          <p:nvPr/>
        </p:nvSpPr>
        <p:spPr>
          <a:xfrm>
            <a:off x="419100" y="793403"/>
            <a:ext cx="8401050" cy="1200329"/>
          </a:xfrm>
          <a:prstGeom prst="rect">
            <a:avLst/>
          </a:prstGeom>
        </p:spPr>
        <p:txBody>
          <a:bodyPr wrap="square">
            <a:spAutoFit/>
          </a:bodyPr>
          <a:lstStyle/>
          <a:p>
            <a:pPr algn="just"/>
            <a:r>
              <a:rPr lang="es-MX" sz="1800" dirty="0">
                <a:latin typeface="Branding SF Medium" panose="00000600000000000000" pitchFamily="50" charset="0"/>
              </a:rPr>
              <a:t>El Plan Integral de Gestión de Calidad del Aire es un programa estratégico para el Gobierno del Estado para ir al fondo del tema de calidad del aire, que se centre en las necesidades puntuales del Área Metropolitana de Monterrey aunado a la participación de múltiples actores clave.</a:t>
            </a:r>
          </a:p>
        </p:txBody>
      </p:sp>
      <p:sp>
        <p:nvSpPr>
          <p:cNvPr id="9" name="Rectángulo 8"/>
          <p:cNvSpPr/>
          <p:nvPr/>
        </p:nvSpPr>
        <p:spPr>
          <a:xfrm>
            <a:off x="419100" y="303312"/>
            <a:ext cx="2093843" cy="707886"/>
          </a:xfrm>
          <a:prstGeom prst="rect">
            <a:avLst/>
          </a:prstGeom>
        </p:spPr>
        <p:txBody>
          <a:bodyPr wrap="none">
            <a:spAutoFit/>
          </a:bodyPr>
          <a:lstStyle/>
          <a:p>
            <a:r>
              <a:rPr lang="es-MX" sz="4000" b="1" dirty="0">
                <a:solidFill>
                  <a:schemeClr val="tx1"/>
                </a:solidFill>
                <a:latin typeface="Poppins"/>
                <a:ea typeface="Poppins"/>
                <a:cs typeface="Poppins"/>
                <a:sym typeface="Poppins"/>
              </a:rPr>
              <a:t>PIGECA</a:t>
            </a:r>
            <a:endParaRPr lang="es-MX" sz="4000" dirty="0">
              <a:solidFill>
                <a:schemeClr val="tx1"/>
              </a:solidFill>
            </a:endParaRPr>
          </a:p>
        </p:txBody>
      </p:sp>
      <p:pic>
        <p:nvPicPr>
          <p:cNvPr id="11" name="image2.png" descr="CleanAirLogo.png"/>
          <p:cNvPicPr/>
          <p:nvPr/>
        </p:nvPicPr>
        <p:blipFill>
          <a:blip r:embed="rId3"/>
          <a:srcRect b="2514"/>
          <a:stretch>
            <a:fillRect/>
          </a:stretch>
        </p:blipFill>
        <p:spPr>
          <a:xfrm>
            <a:off x="1208846" y="1945405"/>
            <a:ext cx="3029779" cy="1392237"/>
          </a:xfrm>
          <a:prstGeom prst="rect">
            <a:avLst/>
          </a:prstGeom>
          <a:ln/>
        </p:spPr>
      </p:pic>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530" y="2030502"/>
            <a:ext cx="2477330" cy="1307140"/>
          </a:xfrm>
          <a:prstGeom prst="rect">
            <a:avLst/>
          </a:prstGeom>
        </p:spPr>
      </p:pic>
      <p:sp>
        <p:nvSpPr>
          <p:cNvPr id="13" name="Rectángulo 12"/>
          <p:cNvSpPr/>
          <p:nvPr/>
        </p:nvSpPr>
        <p:spPr>
          <a:xfrm>
            <a:off x="618710" y="3406270"/>
            <a:ext cx="8201440" cy="1224951"/>
          </a:xfrm>
          <a:prstGeom prst="rect">
            <a:avLst/>
          </a:prstGeom>
        </p:spPr>
        <p:txBody>
          <a:bodyPr wrap="square">
            <a:spAutoFit/>
          </a:bodyPr>
          <a:lstStyle/>
          <a:p>
            <a:pPr algn="just">
              <a:lnSpc>
                <a:spcPct val="115000"/>
              </a:lnSpc>
            </a:pPr>
            <a:r>
              <a:rPr lang="es-MX" sz="1600" b="1" dirty="0">
                <a:latin typeface="Branding SF Medium" panose="00000600000000000000" pitchFamily="50" charset="0"/>
                <a:ea typeface="Calibri" panose="020F0502020204030204" pitchFamily="34" charset="0"/>
                <a:cs typeface="Times New Roman" panose="02020603050405020304" pitchFamily="18" charset="0"/>
              </a:rPr>
              <a:t>¿Cuál es la función del CAI?</a:t>
            </a:r>
          </a:p>
          <a:p>
            <a:pPr algn="just">
              <a:lnSpc>
                <a:spcPct val="115000"/>
              </a:lnSpc>
            </a:pPr>
            <a:r>
              <a:rPr lang="es-MX" sz="1600" dirty="0">
                <a:latin typeface="Branding SF Medium" panose="00000600000000000000" pitchFamily="50" charset="0"/>
                <a:ea typeface="Calibri" panose="020F0502020204030204" pitchFamily="34" charset="0"/>
                <a:cs typeface="Times New Roman" panose="02020603050405020304" pitchFamily="18" charset="0"/>
              </a:rPr>
              <a:t>Es el consultor internacional que nos muestra la metodología para llevar a cabo este plan con la experiencia de los casos de éxito de otros países. El CAI tiene expertos en diferentes naciones. </a:t>
            </a:r>
            <a:endParaRPr lang="es-MX" sz="1600" dirty="0">
              <a:effectLst/>
              <a:latin typeface="Branding SF Medium" panose="00000600000000000000"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2840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7" name="Marcador de número de diapositiva 1">
            <a:extLst>
              <a:ext uri="{FF2B5EF4-FFF2-40B4-BE49-F238E27FC236}">
                <a16:creationId xmlns:a16="http://schemas.microsoft.com/office/drawing/2014/main" id="{6E5B31FE-3755-7750-7EA5-45E4A8EAC11C}"/>
              </a:ext>
            </a:extLst>
          </p:cNvPr>
          <p:cNvSpPr>
            <a:spLocks noGrp="1"/>
          </p:cNvSpPr>
          <p:nvPr>
            <p:ph type="sldNum" idx="4294967295"/>
          </p:nvPr>
        </p:nvSpPr>
        <p:spPr>
          <a:xfrm>
            <a:off x="11529616" y="6385024"/>
            <a:ext cx="346698" cy="307777"/>
          </a:xfrm>
        </p:spPr>
        <p:txBody>
          <a:bodyPr>
            <a:normAutofit fontScale="55000" lnSpcReduction="20000"/>
          </a:bodyPr>
          <a:lstStyle/>
          <a:p>
            <a:pPr marL="0" lvl="0" indent="0" algn="r" rtl="0">
              <a:spcBef>
                <a:spcPts val="0"/>
              </a:spcBef>
              <a:spcAft>
                <a:spcPts val="0"/>
              </a:spcAft>
              <a:buNone/>
            </a:pPr>
            <a:fld id="{00000000-1234-1234-1234-123412341234}" type="slidenum">
              <a:rPr lang="es-MX" sz="1700" smtClean="0"/>
              <a:t>5</a:t>
            </a:fld>
            <a:endParaRPr lang="es-MX" sz="1700"/>
          </a:p>
        </p:txBody>
      </p:sp>
      <p:pic>
        <p:nvPicPr>
          <p:cNvPr id="4" name="Picture 10">
            <a:extLst>
              <a:ext uri="{FF2B5EF4-FFF2-40B4-BE49-F238E27FC236}">
                <a16:creationId xmlns:a16="http://schemas.microsoft.com/office/drawing/2014/main" id="{049B25BA-6BE4-0CA7-8AC4-321725CF6CA3}"/>
              </a:ext>
            </a:extLst>
          </p:cNvPr>
          <p:cNvPicPr/>
          <p:nvPr/>
        </p:nvPicPr>
        <p:blipFill rotWithShape="1">
          <a:blip r:embed="rId3" cstate="print">
            <a:extLst>
              <a:ext uri="{28A0092B-C50C-407E-A947-70E740481C1C}">
                <a14:useLocalDpi xmlns:a14="http://schemas.microsoft.com/office/drawing/2010/main" val="0"/>
              </a:ext>
            </a:extLst>
          </a:blip>
          <a:srcRect t="18580" b="26592"/>
          <a:stretch/>
        </p:blipFill>
        <p:spPr bwMode="auto">
          <a:xfrm>
            <a:off x="5759356" y="3689910"/>
            <a:ext cx="2906971" cy="1250579"/>
          </a:xfrm>
          <a:prstGeom prst="rect">
            <a:avLst/>
          </a:prstGeom>
          <a:ln>
            <a:noFill/>
          </a:ln>
          <a:extLst>
            <a:ext uri="{53640926-AAD7-44D8-BBD7-CCE9431645EC}">
              <a14:shadowObscured xmlns:a14="http://schemas.microsoft.com/office/drawing/2010/main"/>
            </a:ext>
          </a:extLst>
        </p:spPr>
      </p:pic>
      <p:sp>
        <p:nvSpPr>
          <p:cNvPr id="2" name="Rectángulo 1"/>
          <p:cNvSpPr/>
          <p:nvPr/>
        </p:nvSpPr>
        <p:spPr>
          <a:xfrm>
            <a:off x="498142" y="413732"/>
            <a:ext cx="5524269" cy="584775"/>
          </a:xfrm>
          <a:prstGeom prst="rect">
            <a:avLst/>
          </a:prstGeom>
        </p:spPr>
        <p:txBody>
          <a:bodyPr wrap="none">
            <a:spAutoFit/>
          </a:bodyPr>
          <a:lstStyle/>
          <a:p>
            <a:r>
              <a:rPr lang="es-MX" sz="3200" b="1" dirty="0">
                <a:latin typeface="Branding SF Medium" panose="00000600000000000000" pitchFamily="50" charset="0"/>
              </a:rPr>
              <a:t>Objetivo de la colaboración </a:t>
            </a:r>
          </a:p>
        </p:txBody>
      </p:sp>
      <p:sp>
        <p:nvSpPr>
          <p:cNvPr id="5" name="Rectángulo 4"/>
          <p:cNvSpPr/>
          <p:nvPr/>
        </p:nvSpPr>
        <p:spPr>
          <a:xfrm>
            <a:off x="498142" y="1108630"/>
            <a:ext cx="8018059" cy="2862322"/>
          </a:xfrm>
          <a:prstGeom prst="rect">
            <a:avLst/>
          </a:prstGeom>
        </p:spPr>
        <p:txBody>
          <a:bodyPr wrap="square">
            <a:spAutoFit/>
          </a:bodyPr>
          <a:lstStyle/>
          <a:p>
            <a:pPr marL="0" indent="0">
              <a:buNone/>
            </a:pPr>
            <a:r>
              <a:rPr lang="es-MX" sz="1800" dirty="0">
                <a:latin typeface="Branding SF Medium" panose="00000600000000000000" pitchFamily="50" charset="0"/>
              </a:rPr>
              <a:t>Desarrollar las bases estratégicas e institucionales para la </a:t>
            </a:r>
            <a:r>
              <a:rPr lang="es-MX" sz="1800" b="1" dirty="0">
                <a:latin typeface="Branding SF Medium" panose="00000600000000000000" pitchFamily="50" charset="0"/>
              </a:rPr>
              <a:t>Formulación del Plan Integral de Gestión de la Calidad del Aire 2022 – 2032 </a:t>
            </a:r>
            <a:r>
              <a:rPr lang="es-MX" sz="1800" dirty="0">
                <a:latin typeface="Branding SF Medium" panose="00000600000000000000" pitchFamily="50" charset="0"/>
              </a:rPr>
              <a:t>para el Área Metropolitana de Monterrey, con la finalidad de:</a:t>
            </a:r>
          </a:p>
          <a:p>
            <a:pPr marL="285750" indent="-285750">
              <a:buFont typeface="Wingdings" panose="05000000000000000000" pitchFamily="2" charset="2"/>
              <a:buChar char="ü"/>
            </a:pPr>
            <a:r>
              <a:rPr lang="es-MX" sz="1800" dirty="0">
                <a:solidFill>
                  <a:schemeClr val="tx1"/>
                </a:solidFill>
                <a:latin typeface="Branding SF Medium" panose="00000600000000000000" pitchFamily="50" charset="0"/>
              </a:rPr>
              <a:t>Identificar, evaluar y priorizar </a:t>
            </a:r>
            <a:r>
              <a:rPr lang="es-MX" sz="1800" b="1" dirty="0">
                <a:solidFill>
                  <a:schemeClr val="tx1"/>
                </a:solidFill>
                <a:latin typeface="Branding SF Medium" panose="00000600000000000000" pitchFamily="50" charset="0"/>
              </a:rPr>
              <a:t>soluciones</a:t>
            </a:r>
            <a:r>
              <a:rPr lang="es-MX" sz="1800" dirty="0">
                <a:solidFill>
                  <a:schemeClr val="tx1"/>
                </a:solidFill>
                <a:latin typeface="Branding SF Medium" panose="00000600000000000000" pitchFamily="50" charset="0"/>
              </a:rPr>
              <a:t>;</a:t>
            </a:r>
          </a:p>
          <a:p>
            <a:pPr marL="285750" indent="-285750">
              <a:buFont typeface="Wingdings" panose="05000000000000000000" pitchFamily="2" charset="2"/>
              <a:buChar char="ü"/>
            </a:pPr>
            <a:r>
              <a:rPr lang="es-MX" sz="1800" b="1" dirty="0">
                <a:latin typeface="Branding SF Medium" panose="00000600000000000000" pitchFamily="50" charset="0"/>
              </a:rPr>
              <a:t>Definir compromisos sectoriales </a:t>
            </a:r>
            <a:r>
              <a:rPr lang="es-MX" sz="1800" dirty="0">
                <a:latin typeface="Branding SF Medium" panose="00000600000000000000" pitchFamily="50" charset="0"/>
              </a:rPr>
              <a:t>para reducir la contaminación atmosférica; </a:t>
            </a:r>
          </a:p>
          <a:p>
            <a:pPr marL="285750" indent="-285750">
              <a:buFont typeface="Wingdings" panose="05000000000000000000" pitchFamily="2" charset="2"/>
              <a:buChar char="ü"/>
            </a:pPr>
            <a:r>
              <a:rPr lang="es-MX" sz="1800" dirty="0">
                <a:latin typeface="Branding SF Medium" panose="00000600000000000000" pitchFamily="50" charset="0"/>
              </a:rPr>
              <a:t>Establecer mecanismos de </a:t>
            </a:r>
            <a:r>
              <a:rPr lang="es-MX" sz="1800" b="1" dirty="0">
                <a:latin typeface="Branding SF Medium" panose="00000600000000000000" pitchFamily="50" charset="0"/>
              </a:rPr>
              <a:t>participación de empresarios y actores clave de la región</a:t>
            </a:r>
            <a:r>
              <a:rPr lang="es-MX" sz="1800" dirty="0">
                <a:latin typeface="Branding SF Medium" panose="00000600000000000000" pitchFamily="50" charset="0"/>
              </a:rPr>
              <a:t>; y</a:t>
            </a:r>
          </a:p>
          <a:p>
            <a:pPr marL="285750" indent="-285750">
              <a:buFont typeface="Wingdings" panose="05000000000000000000" pitchFamily="2" charset="2"/>
              <a:buChar char="ü"/>
            </a:pPr>
            <a:r>
              <a:rPr lang="es-MX" sz="1800" dirty="0">
                <a:latin typeface="Branding SF Medium" panose="00000600000000000000" pitchFamily="50" charset="0"/>
              </a:rPr>
              <a:t>Definir un marco para el seguimiento, la evaluación y la comunicación de acciones y resultados.</a:t>
            </a:r>
          </a:p>
        </p:txBody>
      </p:sp>
    </p:spTree>
    <p:extLst>
      <p:ext uri="{BB962C8B-B14F-4D97-AF65-F5344CB8AC3E}">
        <p14:creationId xmlns:p14="http://schemas.microsoft.com/office/powerpoint/2010/main" val="652034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1F175F4C-8C61-6404-91AF-71E0A077BF62}"/>
              </a:ext>
            </a:extLst>
          </p:cNvPr>
          <p:cNvSpPr/>
          <p:nvPr/>
        </p:nvSpPr>
        <p:spPr>
          <a:xfrm>
            <a:off x="0" y="728549"/>
            <a:ext cx="1426907" cy="625251"/>
          </a:xfrm>
          <a:prstGeom prst="rect">
            <a:avLst/>
          </a:prstGeom>
          <a:solidFill>
            <a:schemeClr val="accent3">
              <a:lumMod val="20000"/>
              <a:lumOff val="8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900">
              <a:latin typeface="Poppins" panose="020B0604020202020204" charset="0"/>
              <a:cs typeface="Poppins" panose="020B0604020202020204" charset="0"/>
            </a:endParaRPr>
          </a:p>
        </p:txBody>
      </p:sp>
      <p:pic>
        <p:nvPicPr>
          <p:cNvPr id="3" name="Marcador de posición de imagen 5" descr="Vista desde lo alto de una montaña">
            <a:extLst>
              <a:ext uri="{FF2B5EF4-FFF2-40B4-BE49-F238E27FC236}">
                <a16:creationId xmlns:a16="http://schemas.microsoft.com/office/drawing/2014/main" id="{8C0901B5-D544-FB03-5904-83943DF68309}"/>
              </a:ext>
            </a:extLst>
          </p:cNvPr>
          <p:cNvPicPr>
            <a:picLocks noChangeAspect="1"/>
          </p:cNvPicPr>
          <p:nvPr/>
        </p:nvPicPr>
        <p:blipFill>
          <a:blip r:embed="rId2" cstate="print">
            <a:alphaModFix amt="70000"/>
            <a:extLst>
              <a:ext uri="{28A0092B-C50C-407E-A947-70E740481C1C}">
                <a14:useLocalDpi xmlns:a14="http://schemas.microsoft.com/office/drawing/2010/main" val="0"/>
              </a:ext>
            </a:extLst>
          </a:blip>
          <a:srcRect l="31317" r="31317"/>
          <a:stretch>
            <a:fillRect/>
          </a:stretch>
        </p:blipFill>
        <p:spPr>
          <a:xfrm>
            <a:off x="0" y="0"/>
            <a:ext cx="9144000" cy="5143500"/>
          </a:xfrm>
          <a:prstGeom prst="rect">
            <a:avLst/>
          </a:prstGeom>
        </p:spPr>
      </p:pic>
      <p:sp>
        <p:nvSpPr>
          <p:cNvPr id="4" name="Title 1">
            <a:extLst>
              <a:ext uri="{FF2B5EF4-FFF2-40B4-BE49-F238E27FC236}">
                <a16:creationId xmlns:a16="http://schemas.microsoft.com/office/drawing/2014/main" id="{5C85C2B9-F30E-CB8C-5408-AF79C04623D9}"/>
              </a:ext>
            </a:extLst>
          </p:cNvPr>
          <p:cNvSpPr txBox="1">
            <a:spLocks/>
          </p:cNvSpPr>
          <p:nvPr/>
        </p:nvSpPr>
        <p:spPr>
          <a:xfrm>
            <a:off x="0" y="1"/>
            <a:ext cx="9144000" cy="622670"/>
          </a:xfrm>
          <a:prstGeom prst="rect">
            <a:avLst/>
          </a:prstGeom>
          <a:solidFill>
            <a:srgbClr val="344068"/>
          </a:solidFill>
        </p:spPr>
        <p:txBody>
          <a:bodyPr vert="horz" lIns="68580" tIns="34290" rIns="68580" bIns="34290" rtlCol="0" anchor="ctr">
            <a:normAutofit fontScale="77500" lnSpcReduction="20000"/>
          </a:bodyPr>
          <a:lstStyle>
            <a:lvl1pPr algn="l" defTabSz="914400" rtl="0" eaLnBrk="1" latinLnBrk="0" hangingPunct="1">
              <a:lnSpc>
                <a:spcPct val="90000"/>
              </a:lnSpc>
              <a:spcBef>
                <a:spcPct val="0"/>
              </a:spcBef>
              <a:buNone/>
              <a:defRPr sz="3600" b="0" kern="1200" spc="-50" baseline="0">
                <a:solidFill>
                  <a:srgbClr val="FFFFFF"/>
                </a:solidFill>
                <a:latin typeface="+mn-lt"/>
                <a:ea typeface="+mj-ea"/>
                <a:cs typeface="+mj-cs"/>
              </a:defRPr>
            </a:lvl1pPr>
          </a:lstStyle>
          <a:p>
            <a:r>
              <a:rPr lang="es-MX" sz="3000" b="1" dirty="0">
                <a:solidFill>
                  <a:schemeClr val="bg1"/>
                </a:solidFill>
              </a:rPr>
              <a:t>Avances a la fecha en el proceso de formulación del PIGECA</a:t>
            </a:r>
          </a:p>
        </p:txBody>
      </p:sp>
      <p:sp>
        <p:nvSpPr>
          <p:cNvPr id="2" name="Rectángulo 1">
            <a:extLst>
              <a:ext uri="{FF2B5EF4-FFF2-40B4-BE49-F238E27FC236}">
                <a16:creationId xmlns:a16="http://schemas.microsoft.com/office/drawing/2014/main" id="{04DE51A2-3F82-0D7D-9E06-2031BED7AAC4}"/>
              </a:ext>
            </a:extLst>
          </p:cNvPr>
          <p:cNvSpPr/>
          <p:nvPr/>
        </p:nvSpPr>
        <p:spPr>
          <a:xfrm>
            <a:off x="204637" y="941292"/>
            <a:ext cx="2112707" cy="840659"/>
          </a:xfrm>
          <a:prstGeom prst="rect">
            <a:avLst/>
          </a:prstGeom>
          <a:solidFill>
            <a:schemeClr val="accent3">
              <a:lumMod val="20000"/>
              <a:lumOff val="8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900">
              <a:latin typeface="Poppins" panose="020B0604020202020204" charset="0"/>
              <a:cs typeface="Poppins" panose="020B0604020202020204" charset="0"/>
            </a:endParaRPr>
          </a:p>
        </p:txBody>
      </p:sp>
      <p:sp>
        <p:nvSpPr>
          <p:cNvPr id="6" name="Rectángulo 5">
            <a:extLst>
              <a:ext uri="{FF2B5EF4-FFF2-40B4-BE49-F238E27FC236}">
                <a16:creationId xmlns:a16="http://schemas.microsoft.com/office/drawing/2014/main" id="{6430CC05-4657-E20A-F6C6-12415E230005}"/>
              </a:ext>
            </a:extLst>
          </p:cNvPr>
          <p:cNvSpPr/>
          <p:nvPr/>
        </p:nvSpPr>
        <p:spPr>
          <a:xfrm>
            <a:off x="204637" y="2162481"/>
            <a:ext cx="2112707" cy="840659"/>
          </a:xfrm>
          <a:prstGeom prst="rect">
            <a:avLst/>
          </a:prstGeom>
          <a:solidFill>
            <a:schemeClr val="accent3">
              <a:lumMod val="20000"/>
              <a:lumOff val="8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900">
              <a:latin typeface="Poppins" panose="020B0604020202020204" charset="0"/>
              <a:cs typeface="Poppins" panose="020B0604020202020204" charset="0"/>
            </a:endParaRPr>
          </a:p>
        </p:txBody>
      </p:sp>
      <p:sp>
        <p:nvSpPr>
          <p:cNvPr id="8" name="Rectángulo 7">
            <a:extLst>
              <a:ext uri="{FF2B5EF4-FFF2-40B4-BE49-F238E27FC236}">
                <a16:creationId xmlns:a16="http://schemas.microsoft.com/office/drawing/2014/main" id="{5A613B65-210B-5170-F253-82BFC95D0197}"/>
              </a:ext>
            </a:extLst>
          </p:cNvPr>
          <p:cNvSpPr/>
          <p:nvPr/>
        </p:nvSpPr>
        <p:spPr>
          <a:xfrm>
            <a:off x="204637" y="3516205"/>
            <a:ext cx="2112707" cy="840659"/>
          </a:xfrm>
          <a:prstGeom prst="rect">
            <a:avLst/>
          </a:prstGeom>
          <a:solidFill>
            <a:schemeClr val="accent3">
              <a:lumMod val="20000"/>
              <a:lumOff val="8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900">
              <a:latin typeface="Poppins" panose="020B0604020202020204" charset="0"/>
              <a:cs typeface="Poppins" panose="020B0604020202020204" charset="0"/>
            </a:endParaRPr>
          </a:p>
        </p:txBody>
      </p:sp>
      <p:sp>
        <p:nvSpPr>
          <p:cNvPr id="9" name="CuadroTexto 8">
            <a:extLst>
              <a:ext uri="{FF2B5EF4-FFF2-40B4-BE49-F238E27FC236}">
                <a16:creationId xmlns:a16="http://schemas.microsoft.com/office/drawing/2014/main" id="{AD2CE11C-E65A-6187-C8B1-2E2023152701}"/>
              </a:ext>
            </a:extLst>
          </p:cNvPr>
          <p:cNvSpPr txBox="1"/>
          <p:nvPr/>
        </p:nvSpPr>
        <p:spPr>
          <a:xfrm>
            <a:off x="1119960" y="1050409"/>
            <a:ext cx="1206909" cy="461665"/>
          </a:xfrm>
          <a:prstGeom prst="rect">
            <a:avLst/>
          </a:prstGeom>
          <a:noFill/>
        </p:spPr>
        <p:txBody>
          <a:bodyPr wrap="square" rtlCol="0">
            <a:spAutoFit/>
          </a:bodyPr>
          <a:lstStyle/>
          <a:p>
            <a:r>
              <a:rPr lang="es-CO" sz="1200" b="1" dirty="0">
                <a:solidFill>
                  <a:schemeClr val="tx2"/>
                </a:solidFill>
                <a:effectLst>
                  <a:outerShdw blurRad="38100" dist="38100" dir="2700000" algn="tl">
                    <a:srgbClr val="000000">
                      <a:alpha val="43137"/>
                    </a:srgbClr>
                  </a:outerShdw>
                </a:effectLst>
                <a:latin typeface="Poppins" panose="020B0604020202020204" charset="0"/>
                <a:cs typeface="Poppins" panose="020B0604020202020204" charset="0"/>
              </a:rPr>
              <a:t>Análisis</a:t>
            </a:r>
          </a:p>
          <a:p>
            <a:r>
              <a:rPr lang="es-CO" sz="1200" b="1" dirty="0">
                <a:solidFill>
                  <a:schemeClr val="tx2"/>
                </a:solidFill>
                <a:effectLst>
                  <a:outerShdw blurRad="38100" dist="38100" dir="2700000" algn="tl">
                    <a:srgbClr val="000000">
                      <a:alpha val="43137"/>
                    </a:srgbClr>
                  </a:outerShdw>
                </a:effectLst>
                <a:latin typeface="Poppins" panose="020B0604020202020204" charset="0"/>
                <a:cs typeface="Poppins" panose="020B0604020202020204" charset="0"/>
              </a:rPr>
              <a:t>Técnicos</a:t>
            </a:r>
          </a:p>
        </p:txBody>
      </p:sp>
      <p:pic>
        <p:nvPicPr>
          <p:cNvPr id="11" name="Gráfico 10" descr="Presentación con gráfico circular con relleno sólido">
            <a:extLst>
              <a:ext uri="{FF2B5EF4-FFF2-40B4-BE49-F238E27FC236}">
                <a16:creationId xmlns:a16="http://schemas.microsoft.com/office/drawing/2014/main" id="{B01C12D0-E6A9-B930-8EB0-DFE70C46C17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65026" y="992887"/>
            <a:ext cx="685800" cy="685800"/>
          </a:xfrm>
          <a:prstGeom prst="rect">
            <a:avLst/>
          </a:prstGeom>
          <a:noFill/>
        </p:spPr>
      </p:pic>
      <p:sp>
        <p:nvSpPr>
          <p:cNvPr id="12" name="CuadroTexto 11">
            <a:extLst>
              <a:ext uri="{FF2B5EF4-FFF2-40B4-BE49-F238E27FC236}">
                <a16:creationId xmlns:a16="http://schemas.microsoft.com/office/drawing/2014/main" id="{FD78E2BF-C9F1-D9B9-67F4-BF01F111BF70}"/>
              </a:ext>
            </a:extLst>
          </p:cNvPr>
          <p:cNvSpPr txBox="1"/>
          <p:nvPr/>
        </p:nvSpPr>
        <p:spPr>
          <a:xfrm>
            <a:off x="962335" y="2162481"/>
            <a:ext cx="1547820" cy="646331"/>
          </a:xfrm>
          <a:prstGeom prst="rect">
            <a:avLst/>
          </a:prstGeom>
          <a:noFill/>
        </p:spPr>
        <p:txBody>
          <a:bodyPr wrap="square" rtlCol="0">
            <a:spAutoFit/>
          </a:bodyPr>
          <a:lstStyle/>
          <a:p>
            <a:r>
              <a:rPr lang="es-CO" sz="1200" b="1" dirty="0">
                <a:solidFill>
                  <a:schemeClr val="tx2"/>
                </a:solidFill>
                <a:effectLst>
                  <a:outerShdw blurRad="38100" dist="38100" dir="2700000" algn="tl">
                    <a:srgbClr val="000000">
                      <a:alpha val="43137"/>
                    </a:srgbClr>
                  </a:outerShdw>
                </a:effectLst>
                <a:latin typeface="Poppins" panose="020B0604020202020204" charset="0"/>
                <a:cs typeface="Poppins" panose="020B0604020202020204" charset="0"/>
              </a:rPr>
              <a:t>Gobernanza de la Calidad del Aire</a:t>
            </a:r>
          </a:p>
        </p:txBody>
      </p:sp>
      <p:pic>
        <p:nvPicPr>
          <p:cNvPr id="14" name="Gráfico 13" descr="Reunión con relleno sólido">
            <a:extLst>
              <a:ext uri="{FF2B5EF4-FFF2-40B4-BE49-F238E27FC236}">
                <a16:creationId xmlns:a16="http://schemas.microsoft.com/office/drawing/2014/main" id="{F0B366F9-DC19-2968-630A-EA7127BDBCF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87597" y="2230790"/>
            <a:ext cx="685800" cy="685800"/>
          </a:xfrm>
          <a:prstGeom prst="rect">
            <a:avLst/>
          </a:prstGeom>
          <a:noFill/>
        </p:spPr>
      </p:pic>
      <p:sp>
        <p:nvSpPr>
          <p:cNvPr id="15" name="CuadroTexto 14">
            <a:extLst>
              <a:ext uri="{FF2B5EF4-FFF2-40B4-BE49-F238E27FC236}">
                <a16:creationId xmlns:a16="http://schemas.microsoft.com/office/drawing/2014/main" id="{BA173973-6B7B-8360-4863-DD435E6279AC}"/>
              </a:ext>
            </a:extLst>
          </p:cNvPr>
          <p:cNvSpPr txBox="1"/>
          <p:nvPr/>
        </p:nvSpPr>
        <p:spPr>
          <a:xfrm>
            <a:off x="862784" y="3625796"/>
            <a:ext cx="1555967" cy="461665"/>
          </a:xfrm>
          <a:prstGeom prst="rect">
            <a:avLst/>
          </a:prstGeom>
          <a:noFill/>
        </p:spPr>
        <p:txBody>
          <a:bodyPr wrap="square" rtlCol="0">
            <a:spAutoFit/>
          </a:bodyPr>
          <a:lstStyle/>
          <a:p>
            <a:r>
              <a:rPr lang="es-CO" sz="1200" b="1" dirty="0">
                <a:solidFill>
                  <a:schemeClr val="tx2"/>
                </a:solidFill>
                <a:effectLst>
                  <a:outerShdw blurRad="38100" dist="38100" dir="2700000" algn="tl">
                    <a:srgbClr val="000000">
                      <a:alpha val="43137"/>
                    </a:srgbClr>
                  </a:outerShdw>
                </a:effectLst>
                <a:latin typeface="Poppins" panose="020B0604020202020204" charset="0"/>
                <a:cs typeface="Poppins" panose="020B0604020202020204" charset="0"/>
              </a:rPr>
              <a:t>Construcción Participativa</a:t>
            </a:r>
          </a:p>
        </p:txBody>
      </p:sp>
      <p:pic>
        <p:nvPicPr>
          <p:cNvPr id="17" name="Gráfico 16" descr="Brindis con relleno sólido">
            <a:extLst>
              <a:ext uri="{FF2B5EF4-FFF2-40B4-BE49-F238E27FC236}">
                <a16:creationId xmlns:a16="http://schemas.microsoft.com/office/drawing/2014/main" id="{D09FA458-DA4B-BAD2-C559-8480862AC5D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204638" y="3602006"/>
            <a:ext cx="685800" cy="685800"/>
          </a:xfrm>
          <a:prstGeom prst="rect">
            <a:avLst/>
          </a:prstGeom>
          <a:noFill/>
        </p:spPr>
      </p:pic>
      <p:sp>
        <p:nvSpPr>
          <p:cNvPr id="18" name="Rectángulo 17">
            <a:extLst>
              <a:ext uri="{FF2B5EF4-FFF2-40B4-BE49-F238E27FC236}">
                <a16:creationId xmlns:a16="http://schemas.microsoft.com/office/drawing/2014/main" id="{B5B232BF-5A7A-9BFF-113A-AFA84E1BE877}"/>
              </a:ext>
            </a:extLst>
          </p:cNvPr>
          <p:cNvSpPr/>
          <p:nvPr/>
        </p:nvSpPr>
        <p:spPr>
          <a:xfrm>
            <a:off x="2521980" y="728549"/>
            <a:ext cx="2271481" cy="1191476"/>
          </a:xfrm>
          <a:prstGeom prst="rect">
            <a:avLst/>
          </a:prstGeom>
          <a:solidFill>
            <a:schemeClr val="accent3">
              <a:lumMod val="20000"/>
              <a:lumOff val="8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900">
              <a:latin typeface="Poppins" panose="020B0604020202020204" charset="0"/>
              <a:cs typeface="Poppins" panose="020B0604020202020204" charset="0"/>
            </a:endParaRPr>
          </a:p>
        </p:txBody>
      </p:sp>
      <p:sp>
        <p:nvSpPr>
          <p:cNvPr id="20" name="CuadroTexto 19">
            <a:extLst>
              <a:ext uri="{FF2B5EF4-FFF2-40B4-BE49-F238E27FC236}">
                <a16:creationId xmlns:a16="http://schemas.microsoft.com/office/drawing/2014/main" id="{CAA758A0-340F-06CA-474A-E3C29D2E55FC}"/>
              </a:ext>
            </a:extLst>
          </p:cNvPr>
          <p:cNvSpPr txBox="1"/>
          <p:nvPr/>
        </p:nvSpPr>
        <p:spPr>
          <a:xfrm>
            <a:off x="2490514" y="725102"/>
            <a:ext cx="2512423" cy="230832"/>
          </a:xfrm>
          <a:prstGeom prst="rect">
            <a:avLst/>
          </a:prstGeom>
          <a:noFill/>
        </p:spPr>
        <p:txBody>
          <a:bodyPr wrap="square" rtlCol="0">
            <a:spAutoFit/>
          </a:bodyPr>
          <a:lstStyle/>
          <a:p>
            <a:r>
              <a:rPr lang="es-CO" sz="900" b="1" dirty="0">
                <a:latin typeface="Poppins" panose="020B0604020202020204" charset="0"/>
                <a:cs typeface="Poppins" panose="020B0604020202020204" charset="0"/>
              </a:rPr>
              <a:t>Diagnóstico de la problemática</a:t>
            </a:r>
          </a:p>
        </p:txBody>
      </p:sp>
      <p:sp>
        <p:nvSpPr>
          <p:cNvPr id="21" name="CuadroTexto 20">
            <a:extLst>
              <a:ext uri="{FF2B5EF4-FFF2-40B4-BE49-F238E27FC236}">
                <a16:creationId xmlns:a16="http://schemas.microsoft.com/office/drawing/2014/main" id="{24D4756D-4757-B4E2-D01A-BA263089AC7E}"/>
              </a:ext>
            </a:extLst>
          </p:cNvPr>
          <p:cNvSpPr txBox="1"/>
          <p:nvPr/>
        </p:nvSpPr>
        <p:spPr>
          <a:xfrm>
            <a:off x="2525542" y="1016345"/>
            <a:ext cx="2564893" cy="769441"/>
          </a:xfrm>
          <a:prstGeom prst="rect">
            <a:avLst/>
          </a:prstGeom>
          <a:noFill/>
        </p:spPr>
        <p:txBody>
          <a:bodyPr wrap="square" rtlCol="0">
            <a:spAutoFit/>
          </a:bodyPr>
          <a:lstStyle/>
          <a:p>
            <a:r>
              <a:rPr lang="es-CO" sz="1100" dirty="0">
                <a:latin typeface="Poppins" panose="020B0604020202020204" charset="0"/>
                <a:cs typeface="Poppins" panose="020B0604020202020204" charset="0"/>
              </a:rPr>
              <a:t>Contexto, contaminantes prioritarios, estado calidad del aire, visita red de monitoreo, </a:t>
            </a:r>
            <a:r>
              <a:rPr lang="es-CO" sz="1100" b="1" i="1" u="sng" dirty="0">
                <a:latin typeface="Poppins" panose="020B0604020202020204" charset="0"/>
                <a:cs typeface="Poppins" panose="020B0604020202020204" charset="0"/>
              </a:rPr>
              <a:t>impactos en salud</a:t>
            </a:r>
            <a:endParaRPr lang="es-CO" sz="1100" dirty="0">
              <a:latin typeface="Poppins" panose="020B0604020202020204" charset="0"/>
              <a:cs typeface="Poppins" panose="020B0604020202020204" charset="0"/>
            </a:endParaRPr>
          </a:p>
        </p:txBody>
      </p:sp>
      <p:sp>
        <p:nvSpPr>
          <p:cNvPr id="22" name="Rectángulo 21">
            <a:extLst>
              <a:ext uri="{FF2B5EF4-FFF2-40B4-BE49-F238E27FC236}">
                <a16:creationId xmlns:a16="http://schemas.microsoft.com/office/drawing/2014/main" id="{D181E41A-47DE-EF23-5850-524EEEC0DAA2}"/>
              </a:ext>
            </a:extLst>
          </p:cNvPr>
          <p:cNvSpPr/>
          <p:nvPr/>
        </p:nvSpPr>
        <p:spPr>
          <a:xfrm>
            <a:off x="6935429" y="744037"/>
            <a:ext cx="2087129" cy="1165664"/>
          </a:xfrm>
          <a:prstGeom prst="rect">
            <a:avLst/>
          </a:prstGeom>
          <a:solidFill>
            <a:schemeClr val="accent3">
              <a:lumMod val="20000"/>
              <a:lumOff val="8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900">
              <a:latin typeface="Poppins" panose="020B0604020202020204" charset="0"/>
              <a:cs typeface="Poppins" panose="020B0604020202020204" charset="0"/>
            </a:endParaRPr>
          </a:p>
        </p:txBody>
      </p:sp>
      <p:sp>
        <p:nvSpPr>
          <p:cNvPr id="23" name="CuadroTexto 22">
            <a:extLst>
              <a:ext uri="{FF2B5EF4-FFF2-40B4-BE49-F238E27FC236}">
                <a16:creationId xmlns:a16="http://schemas.microsoft.com/office/drawing/2014/main" id="{E82CA9C8-A0C4-3F95-900A-50482368892B}"/>
              </a:ext>
            </a:extLst>
          </p:cNvPr>
          <p:cNvSpPr txBox="1"/>
          <p:nvPr/>
        </p:nvSpPr>
        <p:spPr>
          <a:xfrm>
            <a:off x="6924367" y="727805"/>
            <a:ext cx="2232637" cy="369332"/>
          </a:xfrm>
          <a:prstGeom prst="rect">
            <a:avLst/>
          </a:prstGeom>
          <a:noFill/>
        </p:spPr>
        <p:txBody>
          <a:bodyPr wrap="square" rtlCol="0">
            <a:spAutoFit/>
          </a:bodyPr>
          <a:lstStyle/>
          <a:p>
            <a:r>
              <a:rPr lang="es-CO" sz="900" b="1" dirty="0">
                <a:latin typeface="Poppins" panose="020B0604020202020204" charset="0"/>
                <a:cs typeface="Poppins" panose="020B0604020202020204" charset="0"/>
              </a:rPr>
              <a:t>Evaluación preliminar de las medidas</a:t>
            </a:r>
          </a:p>
        </p:txBody>
      </p:sp>
      <p:sp>
        <p:nvSpPr>
          <p:cNvPr id="24" name="CuadroTexto 23">
            <a:extLst>
              <a:ext uri="{FF2B5EF4-FFF2-40B4-BE49-F238E27FC236}">
                <a16:creationId xmlns:a16="http://schemas.microsoft.com/office/drawing/2014/main" id="{181F1A9A-094C-5430-E184-F55C7259E351}"/>
              </a:ext>
            </a:extLst>
          </p:cNvPr>
          <p:cNvSpPr txBox="1"/>
          <p:nvPr/>
        </p:nvSpPr>
        <p:spPr>
          <a:xfrm>
            <a:off x="6946491" y="1212553"/>
            <a:ext cx="2232637" cy="600164"/>
          </a:xfrm>
          <a:prstGeom prst="rect">
            <a:avLst/>
          </a:prstGeom>
          <a:noFill/>
        </p:spPr>
        <p:txBody>
          <a:bodyPr wrap="square" rtlCol="0">
            <a:spAutoFit/>
          </a:bodyPr>
          <a:lstStyle/>
          <a:p>
            <a:r>
              <a:rPr lang="es-CO" sz="1100" dirty="0">
                <a:latin typeface="Poppins" panose="020B0604020202020204" charset="0"/>
                <a:cs typeface="Poppins" panose="020B0604020202020204" charset="0"/>
              </a:rPr>
              <a:t>Identificación de medidas y evaluación de las propuestas de los actores</a:t>
            </a:r>
          </a:p>
        </p:txBody>
      </p:sp>
      <p:sp>
        <p:nvSpPr>
          <p:cNvPr id="25" name="Rectángulo 24">
            <a:extLst>
              <a:ext uri="{FF2B5EF4-FFF2-40B4-BE49-F238E27FC236}">
                <a16:creationId xmlns:a16="http://schemas.microsoft.com/office/drawing/2014/main" id="{DE4C0526-AB7A-75A8-3FB4-71CDD4A473F0}"/>
              </a:ext>
            </a:extLst>
          </p:cNvPr>
          <p:cNvSpPr/>
          <p:nvPr/>
        </p:nvSpPr>
        <p:spPr>
          <a:xfrm>
            <a:off x="1426907" y="4734233"/>
            <a:ext cx="6780571" cy="331838"/>
          </a:xfrm>
          <a:prstGeom prst="rect">
            <a:avLst/>
          </a:prstGeom>
          <a:solidFill>
            <a:schemeClr val="accent5">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kern="1200" dirty="0">
                <a:latin typeface="Poppins" panose="020B0604020202020204" charset="0"/>
                <a:cs typeface="Poppins" panose="020B0604020202020204" charset="0"/>
              </a:rPr>
              <a:t>Articulación Plan de Acción Climática</a:t>
            </a:r>
          </a:p>
        </p:txBody>
      </p:sp>
      <p:sp>
        <p:nvSpPr>
          <p:cNvPr id="26" name="Rectángulo 25">
            <a:extLst>
              <a:ext uri="{FF2B5EF4-FFF2-40B4-BE49-F238E27FC236}">
                <a16:creationId xmlns:a16="http://schemas.microsoft.com/office/drawing/2014/main" id="{AD9E1769-63BB-C6E9-2E4A-D3DA20C27058}"/>
              </a:ext>
            </a:extLst>
          </p:cNvPr>
          <p:cNvSpPr/>
          <p:nvPr/>
        </p:nvSpPr>
        <p:spPr>
          <a:xfrm>
            <a:off x="2698959" y="2762653"/>
            <a:ext cx="2527046" cy="1013162"/>
          </a:xfrm>
          <a:prstGeom prst="rect">
            <a:avLst/>
          </a:prstGeom>
          <a:solidFill>
            <a:schemeClr val="accent3">
              <a:lumMod val="20000"/>
              <a:lumOff val="8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900">
              <a:latin typeface="Poppins" panose="020B0604020202020204" charset="0"/>
              <a:cs typeface="Poppins" panose="020B0604020202020204" charset="0"/>
            </a:endParaRPr>
          </a:p>
        </p:txBody>
      </p:sp>
      <p:sp>
        <p:nvSpPr>
          <p:cNvPr id="27" name="Rectángulo 26">
            <a:extLst>
              <a:ext uri="{FF2B5EF4-FFF2-40B4-BE49-F238E27FC236}">
                <a16:creationId xmlns:a16="http://schemas.microsoft.com/office/drawing/2014/main" id="{CA5E500E-B5D5-4975-D98F-3021830BF661}"/>
              </a:ext>
            </a:extLst>
          </p:cNvPr>
          <p:cNvSpPr/>
          <p:nvPr/>
        </p:nvSpPr>
        <p:spPr>
          <a:xfrm>
            <a:off x="4903843" y="744036"/>
            <a:ext cx="1932266" cy="1191476"/>
          </a:xfrm>
          <a:prstGeom prst="rect">
            <a:avLst/>
          </a:prstGeom>
          <a:solidFill>
            <a:schemeClr val="accent3">
              <a:lumMod val="20000"/>
              <a:lumOff val="8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900">
              <a:latin typeface="Poppins" panose="020B0604020202020204" charset="0"/>
              <a:cs typeface="Poppins" panose="020B0604020202020204" charset="0"/>
            </a:endParaRPr>
          </a:p>
        </p:txBody>
      </p:sp>
      <p:sp>
        <p:nvSpPr>
          <p:cNvPr id="28" name="CuadroTexto 27">
            <a:extLst>
              <a:ext uri="{FF2B5EF4-FFF2-40B4-BE49-F238E27FC236}">
                <a16:creationId xmlns:a16="http://schemas.microsoft.com/office/drawing/2014/main" id="{ECBF8E77-55B2-DBBE-4B79-077B83A15F44}"/>
              </a:ext>
            </a:extLst>
          </p:cNvPr>
          <p:cNvSpPr txBox="1"/>
          <p:nvPr/>
        </p:nvSpPr>
        <p:spPr>
          <a:xfrm>
            <a:off x="4922756" y="723615"/>
            <a:ext cx="1866381" cy="369332"/>
          </a:xfrm>
          <a:prstGeom prst="rect">
            <a:avLst/>
          </a:prstGeom>
          <a:noFill/>
        </p:spPr>
        <p:txBody>
          <a:bodyPr wrap="square" rtlCol="0">
            <a:spAutoFit/>
          </a:bodyPr>
          <a:lstStyle/>
          <a:p>
            <a:r>
              <a:rPr lang="es-CO" sz="900" b="1" dirty="0">
                <a:latin typeface="Poppins" panose="020B0604020202020204" charset="0"/>
                <a:cs typeface="Poppins" panose="020B0604020202020204" charset="0"/>
              </a:rPr>
              <a:t>Estimación de la Línea Base de Emisiones</a:t>
            </a:r>
          </a:p>
        </p:txBody>
      </p:sp>
      <p:sp>
        <p:nvSpPr>
          <p:cNvPr id="29" name="CuadroTexto 28">
            <a:extLst>
              <a:ext uri="{FF2B5EF4-FFF2-40B4-BE49-F238E27FC236}">
                <a16:creationId xmlns:a16="http://schemas.microsoft.com/office/drawing/2014/main" id="{E83C387C-6499-AC2E-2E12-7A5B684750CC}"/>
              </a:ext>
            </a:extLst>
          </p:cNvPr>
          <p:cNvSpPr txBox="1"/>
          <p:nvPr/>
        </p:nvSpPr>
        <p:spPr>
          <a:xfrm>
            <a:off x="4923788" y="1121357"/>
            <a:ext cx="2064007" cy="769441"/>
          </a:xfrm>
          <a:prstGeom prst="rect">
            <a:avLst/>
          </a:prstGeom>
          <a:noFill/>
        </p:spPr>
        <p:txBody>
          <a:bodyPr wrap="square" rtlCol="0">
            <a:spAutoFit/>
          </a:bodyPr>
          <a:lstStyle/>
          <a:p>
            <a:r>
              <a:rPr lang="es-CO" sz="1100" dirty="0">
                <a:latin typeface="Poppins" panose="020B0604020202020204" charset="0"/>
                <a:cs typeface="Poppins" panose="020B0604020202020204" charset="0"/>
              </a:rPr>
              <a:t>Proyección de la tendencia de emisiones de las diferentes fuentes de emisión</a:t>
            </a:r>
          </a:p>
        </p:txBody>
      </p:sp>
      <p:sp>
        <p:nvSpPr>
          <p:cNvPr id="30" name="CuadroTexto 29">
            <a:extLst>
              <a:ext uri="{FF2B5EF4-FFF2-40B4-BE49-F238E27FC236}">
                <a16:creationId xmlns:a16="http://schemas.microsoft.com/office/drawing/2014/main" id="{EBFBEC88-0594-0420-6C0F-F42BF9A771C3}"/>
              </a:ext>
            </a:extLst>
          </p:cNvPr>
          <p:cNvSpPr txBox="1"/>
          <p:nvPr/>
        </p:nvSpPr>
        <p:spPr>
          <a:xfrm>
            <a:off x="2698959" y="2800957"/>
            <a:ext cx="2512423" cy="230832"/>
          </a:xfrm>
          <a:prstGeom prst="rect">
            <a:avLst/>
          </a:prstGeom>
          <a:noFill/>
        </p:spPr>
        <p:txBody>
          <a:bodyPr wrap="square" rtlCol="0">
            <a:spAutoFit/>
          </a:bodyPr>
          <a:lstStyle/>
          <a:p>
            <a:r>
              <a:rPr lang="es-CO" sz="900" b="1" dirty="0">
                <a:latin typeface="Poppins" panose="020B0604020202020204" charset="0"/>
                <a:cs typeface="Poppins" panose="020B0604020202020204" charset="0"/>
              </a:rPr>
              <a:t>Mesas de trabajo con actores</a:t>
            </a:r>
          </a:p>
        </p:txBody>
      </p:sp>
      <p:sp>
        <p:nvSpPr>
          <p:cNvPr id="31" name="CuadroTexto 30">
            <a:extLst>
              <a:ext uri="{FF2B5EF4-FFF2-40B4-BE49-F238E27FC236}">
                <a16:creationId xmlns:a16="http://schemas.microsoft.com/office/drawing/2014/main" id="{6FB4DD8F-B545-2A19-BE29-A28D5237AACA}"/>
              </a:ext>
            </a:extLst>
          </p:cNvPr>
          <p:cNvSpPr txBox="1"/>
          <p:nvPr/>
        </p:nvSpPr>
        <p:spPr>
          <a:xfrm>
            <a:off x="2698958" y="3055834"/>
            <a:ext cx="2703223" cy="600164"/>
          </a:xfrm>
          <a:prstGeom prst="rect">
            <a:avLst/>
          </a:prstGeom>
          <a:noFill/>
        </p:spPr>
        <p:txBody>
          <a:bodyPr wrap="square" rtlCol="0">
            <a:spAutoFit/>
          </a:bodyPr>
          <a:lstStyle/>
          <a:p>
            <a:r>
              <a:rPr lang="es-CO" sz="1100" dirty="0">
                <a:latin typeface="Poppins" panose="020B0604020202020204" charset="0"/>
                <a:cs typeface="Poppins" panose="020B0604020202020204" charset="0"/>
              </a:rPr>
              <a:t>Avances del proyecto y construcción conjunta de las medidas a considerar en el Plan </a:t>
            </a:r>
          </a:p>
        </p:txBody>
      </p:sp>
      <p:sp>
        <p:nvSpPr>
          <p:cNvPr id="32" name="Rectángulo 31">
            <a:extLst>
              <a:ext uri="{FF2B5EF4-FFF2-40B4-BE49-F238E27FC236}">
                <a16:creationId xmlns:a16="http://schemas.microsoft.com/office/drawing/2014/main" id="{73B422C1-46D8-B9DB-B56B-8B73944B56C8}"/>
              </a:ext>
            </a:extLst>
          </p:cNvPr>
          <p:cNvSpPr/>
          <p:nvPr/>
        </p:nvSpPr>
        <p:spPr>
          <a:xfrm>
            <a:off x="5403976" y="2121990"/>
            <a:ext cx="2527046" cy="1013162"/>
          </a:xfrm>
          <a:prstGeom prst="rect">
            <a:avLst/>
          </a:prstGeom>
          <a:solidFill>
            <a:schemeClr val="accent3">
              <a:lumMod val="20000"/>
              <a:lumOff val="8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900">
              <a:latin typeface="Poppins" panose="020B0604020202020204" charset="0"/>
              <a:cs typeface="Poppins" panose="020B0604020202020204" charset="0"/>
            </a:endParaRPr>
          </a:p>
        </p:txBody>
      </p:sp>
      <p:cxnSp>
        <p:nvCxnSpPr>
          <p:cNvPr id="40" name="Conector: angular 39">
            <a:extLst>
              <a:ext uri="{FF2B5EF4-FFF2-40B4-BE49-F238E27FC236}">
                <a16:creationId xmlns:a16="http://schemas.microsoft.com/office/drawing/2014/main" id="{614A5E06-CEE4-E428-F072-D6731FA32078}"/>
              </a:ext>
            </a:extLst>
          </p:cNvPr>
          <p:cNvCxnSpPr>
            <a:stCxn id="12" idx="3"/>
            <a:endCxn id="15" idx="3"/>
          </p:cNvCxnSpPr>
          <p:nvPr/>
        </p:nvCxnSpPr>
        <p:spPr>
          <a:xfrm>
            <a:off x="2317344" y="2595292"/>
            <a:ext cx="9525" cy="1342128"/>
          </a:xfrm>
          <a:prstGeom prst="bentConnector3">
            <a:avLst>
              <a:gd name="adj1" fmla="val 1800000"/>
            </a:avLst>
          </a:prstGeom>
          <a:ln w="28575">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42" name="Conector recto de flecha 41">
            <a:extLst>
              <a:ext uri="{FF2B5EF4-FFF2-40B4-BE49-F238E27FC236}">
                <a16:creationId xmlns:a16="http://schemas.microsoft.com/office/drawing/2014/main" id="{0396B116-3914-7ED8-3A08-BE38CC567A9E}"/>
              </a:ext>
            </a:extLst>
          </p:cNvPr>
          <p:cNvCxnSpPr/>
          <p:nvPr/>
        </p:nvCxnSpPr>
        <p:spPr>
          <a:xfrm>
            <a:off x="2511950" y="3235031"/>
            <a:ext cx="185276" cy="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43" name="CuadroTexto 42">
            <a:extLst>
              <a:ext uri="{FF2B5EF4-FFF2-40B4-BE49-F238E27FC236}">
                <a16:creationId xmlns:a16="http://schemas.microsoft.com/office/drawing/2014/main" id="{A315070A-54FC-AB2B-B8BA-18CC1C855791}"/>
              </a:ext>
            </a:extLst>
          </p:cNvPr>
          <p:cNvSpPr txBox="1"/>
          <p:nvPr/>
        </p:nvSpPr>
        <p:spPr>
          <a:xfrm>
            <a:off x="5445973" y="2131429"/>
            <a:ext cx="2512423" cy="230832"/>
          </a:xfrm>
          <a:prstGeom prst="rect">
            <a:avLst/>
          </a:prstGeom>
          <a:noFill/>
        </p:spPr>
        <p:txBody>
          <a:bodyPr wrap="square" rtlCol="0">
            <a:spAutoFit/>
          </a:bodyPr>
          <a:lstStyle/>
          <a:p>
            <a:r>
              <a:rPr lang="es-CO" sz="900" b="1" dirty="0">
                <a:latin typeface="Poppins" panose="020B0604020202020204" charset="0"/>
                <a:cs typeface="Poppins" panose="020B0604020202020204" charset="0"/>
              </a:rPr>
              <a:t>Modelo de Gobernanza</a:t>
            </a:r>
          </a:p>
        </p:txBody>
      </p:sp>
      <p:sp>
        <p:nvSpPr>
          <p:cNvPr id="44" name="CuadroTexto 43">
            <a:extLst>
              <a:ext uri="{FF2B5EF4-FFF2-40B4-BE49-F238E27FC236}">
                <a16:creationId xmlns:a16="http://schemas.microsoft.com/office/drawing/2014/main" id="{9EE0F0D7-A15C-A3E7-BF9D-14BD1DCAC4E8}"/>
              </a:ext>
            </a:extLst>
          </p:cNvPr>
          <p:cNvSpPr txBox="1"/>
          <p:nvPr/>
        </p:nvSpPr>
        <p:spPr>
          <a:xfrm>
            <a:off x="5413500" y="2311432"/>
            <a:ext cx="2703223" cy="769441"/>
          </a:xfrm>
          <a:prstGeom prst="rect">
            <a:avLst/>
          </a:prstGeom>
          <a:noFill/>
        </p:spPr>
        <p:txBody>
          <a:bodyPr wrap="square" rtlCol="0">
            <a:spAutoFit/>
          </a:bodyPr>
          <a:lstStyle/>
          <a:p>
            <a:r>
              <a:rPr lang="es-CO" sz="1100" dirty="0">
                <a:latin typeface="Poppins" panose="020B0604020202020204" charset="0"/>
                <a:cs typeface="Poppins" panose="020B0604020202020204" charset="0"/>
              </a:rPr>
              <a:t>Propuesta de articulación e </a:t>
            </a:r>
            <a:r>
              <a:rPr lang="es-CO" sz="1100" dirty="0" err="1">
                <a:latin typeface="Poppins" panose="020B0604020202020204" charset="0"/>
                <a:cs typeface="Poppins" panose="020B0604020202020204" charset="0"/>
              </a:rPr>
              <a:t>interrelacionamiento</a:t>
            </a:r>
            <a:r>
              <a:rPr lang="es-CO" sz="1100" dirty="0">
                <a:latin typeface="Poppins" panose="020B0604020202020204" charset="0"/>
                <a:cs typeface="Poppins" panose="020B0604020202020204" charset="0"/>
              </a:rPr>
              <a:t> de actores para la formulación e implementación del Plan </a:t>
            </a:r>
          </a:p>
        </p:txBody>
      </p:sp>
      <p:sp>
        <p:nvSpPr>
          <p:cNvPr id="48" name="Rectángulo 47">
            <a:extLst>
              <a:ext uri="{FF2B5EF4-FFF2-40B4-BE49-F238E27FC236}">
                <a16:creationId xmlns:a16="http://schemas.microsoft.com/office/drawing/2014/main" id="{07E51AAD-6F64-00F6-4DE4-75E400846667}"/>
              </a:ext>
            </a:extLst>
          </p:cNvPr>
          <p:cNvSpPr/>
          <p:nvPr/>
        </p:nvSpPr>
        <p:spPr>
          <a:xfrm>
            <a:off x="5407666" y="3386661"/>
            <a:ext cx="2527046" cy="1013162"/>
          </a:xfrm>
          <a:prstGeom prst="rect">
            <a:avLst/>
          </a:prstGeom>
          <a:solidFill>
            <a:schemeClr val="accent3">
              <a:lumMod val="20000"/>
              <a:lumOff val="8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900">
              <a:latin typeface="Poppins" panose="020B0604020202020204" charset="0"/>
              <a:cs typeface="Poppins" panose="020B0604020202020204" charset="0"/>
            </a:endParaRPr>
          </a:p>
        </p:txBody>
      </p:sp>
      <p:sp>
        <p:nvSpPr>
          <p:cNvPr id="49" name="CuadroTexto 48">
            <a:extLst>
              <a:ext uri="{FF2B5EF4-FFF2-40B4-BE49-F238E27FC236}">
                <a16:creationId xmlns:a16="http://schemas.microsoft.com/office/drawing/2014/main" id="{D07A0E18-1B2B-B624-C53B-C770E291F847}"/>
              </a:ext>
            </a:extLst>
          </p:cNvPr>
          <p:cNvSpPr txBox="1"/>
          <p:nvPr/>
        </p:nvSpPr>
        <p:spPr>
          <a:xfrm>
            <a:off x="5449663" y="3362917"/>
            <a:ext cx="2512423" cy="230832"/>
          </a:xfrm>
          <a:prstGeom prst="rect">
            <a:avLst/>
          </a:prstGeom>
          <a:noFill/>
        </p:spPr>
        <p:txBody>
          <a:bodyPr wrap="square" rtlCol="0">
            <a:spAutoFit/>
          </a:bodyPr>
          <a:lstStyle/>
          <a:p>
            <a:r>
              <a:rPr lang="es-CO" sz="900" b="1" dirty="0">
                <a:latin typeface="Poppins" panose="020B0604020202020204" charset="0"/>
                <a:cs typeface="Poppins" panose="020B0604020202020204" charset="0"/>
              </a:rPr>
              <a:t>Acuerdos y Compromisos</a:t>
            </a:r>
          </a:p>
        </p:txBody>
      </p:sp>
      <p:sp>
        <p:nvSpPr>
          <p:cNvPr id="50" name="CuadroTexto 49">
            <a:extLst>
              <a:ext uri="{FF2B5EF4-FFF2-40B4-BE49-F238E27FC236}">
                <a16:creationId xmlns:a16="http://schemas.microsoft.com/office/drawing/2014/main" id="{62795002-8F8F-C477-4BF5-0EAA33988B2E}"/>
              </a:ext>
            </a:extLst>
          </p:cNvPr>
          <p:cNvSpPr txBox="1"/>
          <p:nvPr/>
        </p:nvSpPr>
        <p:spPr>
          <a:xfrm>
            <a:off x="5413500" y="3561588"/>
            <a:ext cx="2703223" cy="769441"/>
          </a:xfrm>
          <a:prstGeom prst="rect">
            <a:avLst/>
          </a:prstGeom>
          <a:noFill/>
        </p:spPr>
        <p:txBody>
          <a:bodyPr wrap="square" rtlCol="0">
            <a:spAutoFit/>
          </a:bodyPr>
          <a:lstStyle/>
          <a:p>
            <a:r>
              <a:rPr lang="es-CO" sz="1100" dirty="0">
                <a:latin typeface="Poppins" panose="020B0604020202020204" charset="0"/>
                <a:cs typeface="Poppins" panose="020B0604020202020204" charset="0"/>
              </a:rPr>
              <a:t>Sensibilización frente a la necesidad de establecer compromisos de reducción de emisiones </a:t>
            </a:r>
          </a:p>
        </p:txBody>
      </p:sp>
      <p:cxnSp>
        <p:nvCxnSpPr>
          <p:cNvPr id="55" name="Conector: angular 54">
            <a:extLst>
              <a:ext uri="{FF2B5EF4-FFF2-40B4-BE49-F238E27FC236}">
                <a16:creationId xmlns:a16="http://schemas.microsoft.com/office/drawing/2014/main" id="{C8DD2E75-824D-98FE-FF59-59CF51C48FC0}"/>
              </a:ext>
            </a:extLst>
          </p:cNvPr>
          <p:cNvCxnSpPr>
            <a:cxnSpLocks/>
          </p:cNvCxnSpPr>
          <p:nvPr/>
        </p:nvCxnSpPr>
        <p:spPr>
          <a:xfrm flipV="1">
            <a:off x="5226005" y="1905050"/>
            <a:ext cx="3060518" cy="1361306"/>
          </a:xfrm>
          <a:prstGeom prst="bentConnector3">
            <a:avLst>
              <a:gd name="adj1" fmla="val 100132"/>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4317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7" name="Marcador de número de diapositiva 1">
            <a:extLst>
              <a:ext uri="{FF2B5EF4-FFF2-40B4-BE49-F238E27FC236}">
                <a16:creationId xmlns:a16="http://schemas.microsoft.com/office/drawing/2014/main" id="{6E5B31FE-3755-7750-7EA5-45E4A8EAC11C}"/>
              </a:ext>
            </a:extLst>
          </p:cNvPr>
          <p:cNvSpPr>
            <a:spLocks noGrp="1"/>
          </p:cNvSpPr>
          <p:nvPr>
            <p:ph type="sldNum" idx="4294967295"/>
          </p:nvPr>
        </p:nvSpPr>
        <p:spPr>
          <a:xfrm>
            <a:off x="11529616" y="6385024"/>
            <a:ext cx="346698" cy="307777"/>
          </a:xfrm>
        </p:spPr>
        <p:txBody>
          <a:bodyPr>
            <a:normAutofit fontScale="55000" lnSpcReduction="20000"/>
          </a:bodyPr>
          <a:lstStyle/>
          <a:p>
            <a:pPr marL="0" lvl="0" indent="0" algn="r" rtl="0">
              <a:spcBef>
                <a:spcPts val="0"/>
              </a:spcBef>
              <a:spcAft>
                <a:spcPts val="0"/>
              </a:spcAft>
              <a:buNone/>
            </a:pPr>
            <a:fld id="{00000000-1234-1234-1234-123412341234}" type="slidenum">
              <a:rPr lang="es-MX" sz="1700" smtClean="0"/>
              <a:t>7</a:t>
            </a:fld>
            <a:endParaRPr lang="es-MX" sz="1700"/>
          </a:p>
        </p:txBody>
      </p:sp>
      <p:sp>
        <p:nvSpPr>
          <p:cNvPr id="27" name="TextBox 26">
            <a:extLst>
              <a:ext uri="{FF2B5EF4-FFF2-40B4-BE49-F238E27FC236}">
                <a16:creationId xmlns:a16="http://schemas.microsoft.com/office/drawing/2014/main" id="{EA7C9972-7522-00A6-984B-84620D6BD984}"/>
              </a:ext>
            </a:extLst>
          </p:cNvPr>
          <p:cNvSpPr txBox="1"/>
          <p:nvPr/>
        </p:nvSpPr>
        <p:spPr>
          <a:xfrm>
            <a:off x="154856" y="58993"/>
            <a:ext cx="7883105" cy="579646"/>
          </a:xfrm>
          <a:prstGeom prst="rect">
            <a:avLst/>
          </a:prstGeom>
          <a:noFill/>
        </p:spPr>
        <p:txBody>
          <a:bodyPr wrap="square" rtlCol="0">
            <a:spAutoFit/>
          </a:bodyPr>
          <a:lstStyle/>
          <a:p>
            <a:pPr>
              <a:lnSpc>
                <a:spcPts val="3750"/>
              </a:lnSpc>
            </a:pPr>
            <a:r>
              <a:rPr lang="es-CO" sz="2100" b="1" dirty="0">
                <a:solidFill>
                  <a:schemeClr val="tx1"/>
                </a:solidFill>
                <a:effectLst>
                  <a:outerShdw blurRad="38100" dist="38100" dir="2700000" algn="tl">
                    <a:srgbClr val="000000">
                      <a:alpha val="43137"/>
                    </a:srgbClr>
                  </a:outerShdw>
                </a:effectLst>
                <a:latin typeface="Poppins" panose="020B0604020202020204" charset="0"/>
                <a:cs typeface="Poppins" panose="020B0604020202020204" charset="0"/>
              </a:rPr>
              <a:t>Análisis Técnicos – Inventario de Emisiones</a:t>
            </a:r>
          </a:p>
        </p:txBody>
      </p:sp>
      <p:graphicFrame>
        <p:nvGraphicFramePr>
          <p:cNvPr id="28" name="Chart 4">
            <a:extLst>
              <a:ext uri="{FF2B5EF4-FFF2-40B4-BE49-F238E27FC236}">
                <a16:creationId xmlns:a16="http://schemas.microsoft.com/office/drawing/2014/main" id="{8DA61356-FD41-0755-E0FF-60E36B6634A8}"/>
              </a:ext>
            </a:extLst>
          </p:cNvPr>
          <p:cNvGraphicFramePr>
            <a:graphicFrameLocks/>
          </p:cNvGraphicFramePr>
          <p:nvPr>
            <p:extLst/>
          </p:nvPr>
        </p:nvGraphicFramePr>
        <p:xfrm>
          <a:off x="154856" y="784999"/>
          <a:ext cx="2679639" cy="21088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Chart 28">
            <a:extLst>
              <a:ext uri="{FF2B5EF4-FFF2-40B4-BE49-F238E27FC236}">
                <a16:creationId xmlns:a16="http://schemas.microsoft.com/office/drawing/2014/main" id="{C6819ADE-408A-74B2-6E1A-A65192CA1C02}"/>
              </a:ext>
            </a:extLst>
          </p:cNvPr>
          <p:cNvGraphicFramePr>
            <a:graphicFrameLocks/>
          </p:cNvGraphicFramePr>
          <p:nvPr>
            <p:extLst/>
          </p:nvPr>
        </p:nvGraphicFramePr>
        <p:xfrm>
          <a:off x="2949583" y="638639"/>
          <a:ext cx="2949967" cy="216530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Chart 29">
            <a:extLst>
              <a:ext uri="{FF2B5EF4-FFF2-40B4-BE49-F238E27FC236}">
                <a16:creationId xmlns:a16="http://schemas.microsoft.com/office/drawing/2014/main" id="{7F9110FD-99E8-ECC3-9FDB-989323B4666B}"/>
              </a:ext>
            </a:extLst>
          </p:cNvPr>
          <p:cNvGraphicFramePr>
            <a:graphicFrameLocks/>
          </p:cNvGraphicFramePr>
          <p:nvPr>
            <p:extLst/>
          </p:nvPr>
        </p:nvGraphicFramePr>
        <p:xfrm>
          <a:off x="6014640" y="765597"/>
          <a:ext cx="2949966" cy="216530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1" name="Chart 30">
            <a:extLst>
              <a:ext uri="{FF2B5EF4-FFF2-40B4-BE49-F238E27FC236}">
                <a16:creationId xmlns:a16="http://schemas.microsoft.com/office/drawing/2014/main" id="{3A4B86C7-3FC8-4D0C-E79A-4FEEC76375AD}"/>
              </a:ext>
            </a:extLst>
          </p:cNvPr>
          <p:cNvGraphicFramePr>
            <a:graphicFrameLocks/>
          </p:cNvGraphicFramePr>
          <p:nvPr>
            <p:extLst/>
          </p:nvPr>
        </p:nvGraphicFramePr>
        <p:xfrm>
          <a:off x="154856" y="2832185"/>
          <a:ext cx="2794728" cy="210883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2" name="Chart 10">
            <a:extLst>
              <a:ext uri="{FF2B5EF4-FFF2-40B4-BE49-F238E27FC236}">
                <a16:creationId xmlns:a16="http://schemas.microsoft.com/office/drawing/2014/main" id="{4CE6CB30-F35C-0EF6-E629-3AA8BB66458D}"/>
              </a:ext>
            </a:extLst>
          </p:cNvPr>
          <p:cNvGraphicFramePr>
            <a:graphicFrameLocks/>
          </p:cNvGraphicFramePr>
          <p:nvPr>
            <p:extLst/>
          </p:nvPr>
        </p:nvGraphicFramePr>
        <p:xfrm>
          <a:off x="2949584" y="2627697"/>
          <a:ext cx="2949966" cy="204718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Chart 17">
            <a:extLst>
              <a:ext uri="{FF2B5EF4-FFF2-40B4-BE49-F238E27FC236}">
                <a16:creationId xmlns:a16="http://schemas.microsoft.com/office/drawing/2014/main" id="{EDE30231-D27E-FF4E-ED20-4D2E685AF909}"/>
              </a:ext>
            </a:extLst>
          </p:cNvPr>
          <p:cNvGraphicFramePr>
            <a:graphicFrameLocks/>
          </p:cNvGraphicFramePr>
          <p:nvPr>
            <p:extLst/>
          </p:nvPr>
        </p:nvGraphicFramePr>
        <p:xfrm>
          <a:off x="6172539" y="2832185"/>
          <a:ext cx="2792067" cy="2251948"/>
        </p:xfrm>
        <a:graphic>
          <a:graphicData uri="http://schemas.openxmlformats.org/drawingml/2006/chart">
            <c:chart xmlns:c="http://schemas.openxmlformats.org/drawingml/2006/chart" xmlns:r="http://schemas.openxmlformats.org/officeDocument/2006/relationships" r:id="rId8"/>
          </a:graphicData>
        </a:graphic>
      </p:graphicFrame>
      <p:sp>
        <p:nvSpPr>
          <p:cNvPr id="34" name="CuadroTexto 17">
            <a:extLst>
              <a:ext uri="{FF2B5EF4-FFF2-40B4-BE49-F238E27FC236}">
                <a16:creationId xmlns:a16="http://schemas.microsoft.com/office/drawing/2014/main" id="{65246913-EC43-6C05-0DB5-F70A7F410686}"/>
              </a:ext>
            </a:extLst>
          </p:cNvPr>
          <p:cNvSpPr txBox="1"/>
          <p:nvPr/>
        </p:nvSpPr>
        <p:spPr>
          <a:xfrm>
            <a:off x="195160" y="531083"/>
            <a:ext cx="2639335" cy="253916"/>
          </a:xfrm>
          <a:prstGeom prst="rect">
            <a:avLst/>
          </a:prstGeom>
          <a:noFill/>
        </p:spPr>
        <p:txBody>
          <a:bodyPr wrap="square" rtlCol="0">
            <a:spAutoFit/>
          </a:bodyPr>
          <a:lstStyle/>
          <a:p>
            <a:r>
              <a:rPr lang="es-CO" sz="1050" b="1" dirty="0">
                <a:solidFill>
                  <a:schemeClr val="tx1"/>
                </a:solidFill>
                <a:effectLst>
                  <a:outerShdw blurRad="38100" dist="38100" dir="2700000" algn="tl">
                    <a:srgbClr val="000000">
                      <a:alpha val="43137"/>
                    </a:srgbClr>
                  </a:outerShdw>
                </a:effectLst>
                <a:latin typeface="Poppins" panose="020B0604020202020204" charset="0"/>
                <a:cs typeface="Poppins" panose="020B0604020202020204" charset="0"/>
              </a:rPr>
              <a:t>Fuentes Fijas</a:t>
            </a:r>
          </a:p>
        </p:txBody>
      </p:sp>
    </p:spTree>
    <p:extLst>
      <p:ext uri="{BB962C8B-B14F-4D97-AF65-F5344CB8AC3E}">
        <p14:creationId xmlns:p14="http://schemas.microsoft.com/office/powerpoint/2010/main" val="1572291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posición de imagen 5" descr="Vista desde lo alto de una montaña">
            <a:extLst>
              <a:ext uri="{FF2B5EF4-FFF2-40B4-BE49-F238E27FC236}">
                <a16:creationId xmlns:a16="http://schemas.microsoft.com/office/drawing/2014/main" id="{13D4D776-9D2B-2283-013C-B8B9D548A8F8}"/>
              </a:ext>
            </a:extLst>
          </p:cNvPr>
          <p:cNvPicPr>
            <a:picLocks noChangeAspect="1"/>
          </p:cNvPicPr>
          <p:nvPr/>
        </p:nvPicPr>
        <p:blipFill>
          <a:blip r:embed="rId2" cstate="print">
            <a:alphaModFix amt="70000"/>
            <a:extLst>
              <a:ext uri="{28A0092B-C50C-407E-A947-70E740481C1C}">
                <a14:useLocalDpi xmlns:a14="http://schemas.microsoft.com/office/drawing/2010/main" val="0"/>
              </a:ext>
            </a:extLst>
          </a:blip>
          <a:srcRect l="31317" r="31317"/>
          <a:stretch>
            <a:fillRect/>
          </a:stretch>
        </p:blipFill>
        <p:spPr>
          <a:xfrm>
            <a:off x="0" y="0"/>
            <a:ext cx="9144000" cy="5143500"/>
          </a:xfrm>
          <a:prstGeom prst="rect">
            <a:avLst/>
          </a:prstGeom>
        </p:spPr>
      </p:pic>
      <p:sp>
        <p:nvSpPr>
          <p:cNvPr id="4" name="Shape 128"/>
          <p:cNvSpPr>
            <a:spLocks noChangeArrowheads="1"/>
          </p:cNvSpPr>
          <p:nvPr/>
        </p:nvSpPr>
        <p:spPr bwMode="auto">
          <a:xfrm>
            <a:off x="27211" y="1194678"/>
            <a:ext cx="9249327" cy="350096"/>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19050" tIns="19050" rIns="19050" bIns="19050" anchor="ctr">
            <a:spAutoFit/>
          </a:bodyPr>
          <a:lstStyle>
            <a:lvl1pPr>
              <a:defRPr sz="5000">
                <a:solidFill>
                  <a:srgbClr val="000000"/>
                </a:solidFill>
                <a:latin typeface="Helvetica Light" charset="0"/>
                <a:ea typeface="MS PGothic" charset="-128"/>
                <a:sym typeface="Helvetica Light" charset="0"/>
              </a:defRPr>
            </a:lvl1pPr>
            <a:lvl2pPr marL="742950" indent="-285750">
              <a:defRPr sz="5000">
                <a:solidFill>
                  <a:srgbClr val="000000"/>
                </a:solidFill>
                <a:latin typeface="Helvetica Light" charset="0"/>
                <a:ea typeface="MS PGothic" charset="-128"/>
                <a:sym typeface="Helvetica Light" charset="0"/>
              </a:defRPr>
            </a:lvl2pPr>
            <a:lvl3pPr marL="1143000" indent="-228600">
              <a:defRPr sz="5000">
                <a:solidFill>
                  <a:srgbClr val="000000"/>
                </a:solidFill>
                <a:latin typeface="Helvetica Light" charset="0"/>
                <a:ea typeface="MS PGothic" charset="-128"/>
                <a:sym typeface="Helvetica Light" charset="0"/>
              </a:defRPr>
            </a:lvl3pPr>
            <a:lvl4pPr marL="1600200" indent="-228600">
              <a:defRPr sz="5000">
                <a:solidFill>
                  <a:srgbClr val="000000"/>
                </a:solidFill>
                <a:latin typeface="Helvetica Light" charset="0"/>
                <a:ea typeface="MS PGothic" charset="-128"/>
                <a:sym typeface="Helvetica Light" charset="0"/>
              </a:defRPr>
            </a:lvl4pPr>
            <a:lvl5pPr marL="2057400" indent="-228600">
              <a:defRPr sz="5000">
                <a:solidFill>
                  <a:srgbClr val="000000"/>
                </a:solidFill>
                <a:latin typeface="Helvetica Light" charset="0"/>
                <a:ea typeface="MS PGothic" charset="-128"/>
                <a:sym typeface="Helvetica Light" charset="0"/>
              </a:defRPr>
            </a:lvl5pPr>
            <a:lvl6pPr marL="2514600" indent="-228600" defTabSz="823913" eaLnBrk="0" fontAlgn="base" hangingPunct="0">
              <a:spcBef>
                <a:spcPct val="0"/>
              </a:spcBef>
              <a:spcAft>
                <a:spcPct val="0"/>
              </a:spcAft>
              <a:defRPr sz="5000">
                <a:solidFill>
                  <a:srgbClr val="000000"/>
                </a:solidFill>
                <a:latin typeface="Helvetica Light" charset="0"/>
                <a:ea typeface="MS PGothic" charset="-128"/>
                <a:sym typeface="Helvetica Light" charset="0"/>
              </a:defRPr>
            </a:lvl6pPr>
            <a:lvl7pPr marL="2971800" indent="-228600" defTabSz="823913" eaLnBrk="0" fontAlgn="base" hangingPunct="0">
              <a:spcBef>
                <a:spcPct val="0"/>
              </a:spcBef>
              <a:spcAft>
                <a:spcPct val="0"/>
              </a:spcAft>
              <a:defRPr sz="5000">
                <a:solidFill>
                  <a:srgbClr val="000000"/>
                </a:solidFill>
                <a:latin typeface="Helvetica Light" charset="0"/>
                <a:ea typeface="MS PGothic" charset="-128"/>
                <a:sym typeface="Helvetica Light" charset="0"/>
              </a:defRPr>
            </a:lvl7pPr>
            <a:lvl8pPr marL="3429000" indent="-228600" defTabSz="823913" eaLnBrk="0" fontAlgn="base" hangingPunct="0">
              <a:spcBef>
                <a:spcPct val="0"/>
              </a:spcBef>
              <a:spcAft>
                <a:spcPct val="0"/>
              </a:spcAft>
              <a:defRPr sz="5000">
                <a:solidFill>
                  <a:srgbClr val="000000"/>
                </a:solidFill>
                <a:latin typeface="Helvetica Light" charset="0"/>
                <a:ea typeface="MS PGothic" charset="-128"/>
                <a:sym typeface="Helvetica Light" charset="0"/>
              </a:defRPr>
            </a:lvl8pPr>
            <a:lvl9pPr marL="3886200" indent="-228600" defTabSz="823913" eaLnBrk="0" fontAlgn="base" hangingPunct="0">
              <a:spcBef>
                <a:spcPct val="0"/>
              </a:spcBef>
              <a:spcAft>
                <a:spcPct val="0"/>
              </a:spcAft>
              <a:defRPr sz="5000">
                <a:solidFill>
                  <a:srgbClr val="000000"/>
                </a:solidFill>
                <a:latin typeface="Helvetica Light" charset="0"/>
                <a:ea typeface="MS PGothic" charset="-128"/>
                <a:sym typeface="Helvetica Light" charset="0"/>
              </a:defRPr>
            </a:lvl9pPr>
          </a:lstStyle>
          <a:p>
            <a:pPr eaLnBrk="1"/>
            <a:r>
              <a:rPr lang="es-MX" altLang="es-ES_tradnl" sz="2025" b="1" cap="small" dirty="0">
                <a:solidFill>
                  <a:schemeClr val="bg1"/>
                </a:solidFill>
                <a:latin typeface="Cinzel" charset="0"/>
                <a:sym typeface="Cinzel" charset="0"/>
              </a:rPr>
              <a:t>Muertes evitables al año de acuerdo a escenarios de reducción de PM</a:t>
            </a:r>
            <a:r>
              <a:rPr lang="es-MX" altLang="es-ES_tradnl" sz="1400" b="1" cap="small" dirty="0">
                <a:solidFill>
                  <a:schemeClr val="bg1"/>
                </a:solidFill>
                <a:latin typeface="Cinzel" charset="0"/>
                <a:sym typeface="Cinzel" charset="0"/>
              </a:rPr>
              <a:t>2.5</a:t>
            </a:r>
          </a:p>
        </p:txBody>
      </p:sp>
      <p:pic>
        <p:nvPicPr>
          <p:cNvPr id="5" name="Imagen 1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3723" y="1516490"/>
            <a:ext cx="8662988" cy="10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a:extLst>
              <a:ext uri="{FF2B5EF4-FFF2-40B4-BE49-F238E27FC236}">
                <a16:creationId xmlns:a16="http://schemas.microsoft.com/office/drawing/2014/main" id="{F867142F-DE54-D816-B407-56DE5C4D7F54}"/>
              </a:ext>
            </a:extLst>
          </p:cNvPr>
          <p:cNvSpPr/>
          <p:nvPr/>
        </p:nvSpPr>
        <p:spPr>
          <a:xfrm>
            <a:off x="609362" y="2736539"/>
            <a:ext cx="7925277" cy="492443"/>
          </a:xfrm>
          <a:prstGeom prst="rect">
            <a:avLst/>
          </a:prstGeom>
          <a:solidFill>
            <a:schemeClr val="bg2">
              <a:lumMod val="40000"/>
              <a:lumOff val="60000"/>
              <a:alpha val="6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619125" latinLnBrk="1" hangingPunct="0">
              <a:buClrTx/>
            </a:pPr>
            <a:endParaRPr lang="es-CO" sz="2700">
              <a:solidFill>
                <a:srgbClr val="FFFFFF"/>
              </a:solidFill>
              <a:latin typeface="+mn-lt"/>
              <a:ea typeface="+mn-ea"/>
              <a:cs typeface="+mn-cs"/>
              <a:sym typeface="Helvetica Light"/>
            </a:endParaRPr>
          </a:p>
        </p:txBody>
      </p:sp>
      <p:graphicFrame>
        <p:nvGraphicFramePr>
          <p:cNvPr id="2" name="Tabla 1">
            <a:extLst>
              <a:ext uri="{FF2B5EF4-FFF2-40B4-BE49-F238E27FC236}">
                <a16:creationId xmlns:a16="http://schemas.microsoft.com/office/drawing/2014/main" id="{03DEA3D5-E451-B125-65BE-7F605048D5F9}"/>
              </a:ext>
            </a:extLst>
          </p:cNvPr>
          <p:cNvGraphicFramePr>
            <a:graphicFrameLocks noGrp="1"/>
          </p:cNvGraphicFramePr>
          <p:nvPr>
            <p:extLst/>
          </p:nvPr>
        </p:nvGraphicFramePr>
        <p:xfrm>
          <a:off x="609362" y="1650738"/>
          <a:ext cx="7925278" cy="2653659"/>
        </p:xfrm>
        <a:graphic>
          <a:graphicData uri="http://schemas.openxmlformats.org/drawingml/2006/table">
            <a:tbl>
              <a:tblPr firstRow="1" bandRow="1">
                <a:tableStyleId>{F2DE63D5-997A-4646-A377-4702673A728D}</a:tableStyleId>
              </a:tblPr>
              <a:tblGrid>
                <a:gridCol w="1138427">
                  <a:extLst>
                    <a:ext uri="{9D8B030D-6E8A-4147-A177-3AD203B41FA5}">
                      <a16:colId xmlns:a16="http://schemas.microsoft.com/office/drawing/2014/main" val="20000"/>
                    </a:ext>
                  </a:extLst>
                </a:gridCol>
                <a:gridCol w="1179980">
                  <a:extLst>
                    <a:ext uri="{9D8B030D-6E8A-4147-A177-3AD203B41FA5}">
                      <a16:colId xmlns:a16="http://schemas.microsoft.com/office/drawing/2014/main" val="20001"/>
                    </a:ext>
                  </a:extLst>
                </a:gridCol>
                <a:gridCol w="1865780">
                  <a:extLst>
                    <a:ext uri="{9D8B030D-6E8A-4147-A177-3AD203B41FA5}">
                      <a16:colId xmlns:a16="http://schemas.microsoft.com/office/drawing/2014/main" val="20002"/>
                    </a:ext>
                  </a:extLst>
                </a:gridCol>
                <a:gridCol w="1119467">
                  <a:extLst>
                    <a:ext uri="{9D8B030D-6E8A-4147-A177-3AD203B41FA5}">
                      <a16:colId xmlns:a16="http://schemas.microsoft.com/office/drawing/2014/main" val="20003"/>
                    </a:ext>
                  </a:extLst>
                </a:gridCol>
                <a:gridCol w="1344998">
                  <a:extLst>
                    <a:ext uri="{9D8B030D-6E8A-4147-A177-3AD203B41FA5}">
                      <a16:colId xmlns:a16="http://schemas.microsoft.com/office/drawing/2014/main" val="20004"/>
                    </a:ext>
                  </a:extLst>
                </a:gridCol>
                <a:gridCol w="1276626">
                  <a:extLst>
                    <a:ext uri="{9D8B030D-6E8A-4147-A177-3AD203B41FA5}">
                      <a16:colId xmlns:a16="http://schemas.microsoft.com/office/drawing/2014/main" val="20005"/>
                    </a:ext>
                  </a:extLst>
                </a:gridCol>
              </a:tblGrid>
              <a:tr h="548640">
                <a:tc>
                  <a:txBody>
                    <a:bodyPr/>
                    <a:lstStyle/>
                    <a:p>
                      <a:pPr algn="ctr"/>
                      <a:r>
                        <a:rPr lang="es-MX" sz="1100" dirty="0"/>
                        <a:t>Reducción</a:t>
                      </a:r>
                      <a:r>
                        <a:rPr lang="es-MX" sz="1100" baseline="0" dirty="0"/>
                        <a:t> de concentración PM2.5</a:t>
                      </a:r>
                      <a:endParaRPr lang="en-US" sz="1100" dirty="0"/>
                    </a:p>
                  </a:txBody>
                  <a:tcPr marL="68580" marR="68580" marT="34290" marB="34290" anchor="ctr"/>
                </a:tc>
                <a:tc>
                  <a:txBody>
                    <a:bodyPr/>
                    <a:lstStyle/>
                    <a:p>
                      <a:pPr algn="ctr"/>
                      <a:r>
                        <a:rPr lang="es-MX" sz="1100" dirty="0"/>
                        <a:t>Concentración PM2.5 (µg/m3)</a:t>
                      </a:r>
                      <a:endParaRPr lang="en-US" sz="1100" dirty="0"/>
                    </a:p>
                  </a:txBody>
                  <a:tcPr marL="68580" marR="68580" marT="34290" marB="34290" anchor="ctr"/>
                </a:tc>
                <a:tc>
                  <a:txBody>
                    <a:bodyPr/>
                    <a:lstStyle/>
                    <a:p>
                      <a:pPr algn="ctr"/>
                      <a:r>
                        <a:rPr lang="es-MX" sz="1100" dirty="0"/>
                        <a:t>Escenario</a:t>
                      </a:r>
                      <a:endParaRPr lang="en-US" sz="1100" dirty="0"/>
                    </a:p>
                  </a:txBody>
                  <a:tcPr marL="68580" marR="68580" marT="34290" marB="34290" anchor="ctr"/>
                </a:tc>
                <a:tc>
                  <a:txBody>
                    <a:bodyPr/>
                    <a:lstStyle/>
                    <a:p>
                      <a:pPr algn="ctr"/>
                      <a:r>
                        <a:rPr lang="es-MX" sz="1100" dirty="0"/>
                        <a:t>Muertes evitables</a:t>
                      </a:r>
                      <a:endParaRPr lang="en-US" sz="1100" dirty="0"/>
                    </a:p>
                  </a:txBody>
                  <a:tcPr marL="68580" marR="68580" marT="34290" marB="34290" anchor="ctr"/>
                </a:tc>
                <a:tc>
                  <a:txBody>
                    <a:bodyPr/>
                    <a:lstStyle/>
                    <a:p>
                      <a:pPr algn="ctr"/>
                      <a:r>
                        <a:rPr lang="es-MX" sz="1100" dirty="0"/>
                        <a:t>Porcentaje respecto del</a:t>
                      </a:r>
                      <a:r>
                        <a:rPr lang="es-MX" sz="1100" baseline="0" dirty="0"/>
                        <a:t> total de muertes</a:t>
                      </a:r>
                      <a:endParaRPr lang="en-US" sz="1100" dirty="0"/>
                    </a:p>
                  </a:txBody>
                  <a:tcPr marL="68580" marR="68580" marT="34290" marB="34290" anchor="ctr"/>
                </a:tc>
                <a:tc>
                  <a:txBody>
                    <a:bodyPr/>
                    <a:lstStyle/>
                    <a:p>
                      <a:pPr algn="ctr"/>
                      <a:r>
                        <a:rPr lang="es-MX" sz="1100" dirty="0"/>
                        <a:t>Ahorro</a:t>
                      </a:r>
                      <a:r>
                        <a:rPr lang="es-MX" sz="1100" baseline="0" dirty="0"/>
                        <a:t> económico (millones USD)</a:t>
                      </a:r>
                      <a:endParaRPr lang="en-US" sz="1100" dirty="0"/>
                    </a:p>
                  </a:txBody>
                  <a:tcPr marL="68580" marR="68580" marT="34290" marB="34290" anchor="ctr"/>
                </a:tc>
                <a:extLst>
                  <a:ext uri="{0D108BD9-81ED-4DB2-BD59-A6C34878D82A}">
                    <a16:rowId xmlns:a16="http://schemas.microsoft.com/office/drawing/2014/main" val="10000"/>
                  </a:ext>
                </a:extLst>
              </a:tr>
              <a:tr h="351533">
                <a:tc>
                  <a:txBody>
                    <a:bodyPr/>
                    <a:lstStyle/>
                    <a:p>
                      <a:pPr algn="ctr"/>
                      <a:r>
                        <a:rPr lang="es-MX" sz="1100" b="1" dirty="0">
                          <a:solidFill>
                            <a:schemeClr val="tx1">
                              <a:lumMod val="65000"/>
                              <a:lumOff val="35000"/>
                            </a:schemeClr>
                          </a:solidFill>
                          <a:effectLst>
                            <a:outerShdw blurRad="38100" dist="38100" dir="2700000" algn="tl">
                              <a:srgbClr val="000000">
                                <a:alpha val="43137"/>
                              </a:srgbClr>
                            </a:outerShdw>
                          </a:effectLst>
                        </a:rPr>
                        <a:t>0%</a:t>
                      </a:r>
                      <a:endParaRPr lang="en-US" sz="1100" b="1" dirty="0">
                        <a:solidFill>
                          <a:schemeClr val="tx1">
                            <a:lumMod val="65000"/>
                            <a:lumOff val="35000"/>
                          </a:schemeClr>
                        </a:solidFill>
                        <a:effectLst>
                          <a:outerShdw blurRad="38100" dist="38100" dir="2700000" algn="tl">
                            <a:srgbClr val="000000">
                              <a:alpha val="43137"/>
                            </a:srgbClr>
                          </a:outerShdw>
                        </a:effectLst>
                      </a:endParaRPr>
                    </a:p>
                  </a:txBody>
                  <a:tcPr marL="68580" marR="68580" marT="34290" marB="34290" anchor="ctr">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100" b="1" dirty="0">
                          <a:solidFill>
                            <a:schemeClr val="tx1">
                              <a:lumMod val="65000"/>
                              <a:lumOff val="35000"/>
                            </a:schemeClr>
                          </a:solidFill>
                          <a:effectLst>
                            <a:outerShdw blurRad="38100" dist="38100" dir="2700000" algn="tl">
                              <a:srgbClr val="000000">
                                <a:alpha val="43137"/>
                              </a:srgbClr>
                            </a:outerShdw>
                          </a:effectLst>
                        </a:rPr>
                        <a:t>22 µg/m3</a:t>
                      </a:r>
                      <a:endParaRPr lang="en-US" sz="1100" b="1" dirty="0">
                        <a:solidFill>
                          <a:schemeClr val="tx1">
                            <a:lumMod val="65000"/>
                            <a:lumOff val="35000"/>
                          </a:schemeClr>
                        </a:solidFill>
                        <a:effectLst>
                          <a:outerShdw blurRad="38100" dist="38100" dir="2700000" algn="tl">
                            <a:srgbClr val="000000">
                              <a:alpha val="43137"/>
                            </a:srgbClr>
                          </a:outerShdw>
                        </a:effectLst>
                      </a:endParaRPr>
                    </a:p>
                  </a:txBody>
                  <a:tcPr marL="68580" marR="68580" marT="34290" marB="34290" anchor="ctr">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100" b="1" dirty="0">
                          <a:solidFill>
                            <a:schemeClr val="tx1">
                              <a:lumMod val="65000"/>
                              <a:lumOff val="35000"/>
                            </a:schemeClr>
                          </a:solidFill>
                          <a:effectLst>
                            <a:outerShdw blurRad="38100" dist="38100" dir="2700000" algn="tl">
                              <a:srgbClr val="000000">
                                <a:alpha val="43137"/>
                              </a:srgbClr>
                            </a:outerShdw>
                          </a:effectLst>
                        </a:rPr>
                        <a:t>Línea base</a:t>
                      </a:r>
                      <a:endParaRPr lang="en-US" sz="1100" b="1" dirty="0">
                        <a:solidFill>
                          <a:schemeClr val="tx1">
                            <a:lumMod val="65000"/>
                            <a:lumOff val="35000"/>
                          </a:schemeClr>
                        </a:solidFill>
                        <a:effectLst>
                          <a:outerShdw blurRad="38100" dist="38100" dir="2700000" algn="tl">
                            <a:srgbClr val="000000">
                              <a:alpha val="43137"/>
                            </a:srgbClr>
                          </a:outerShdw>
                        </a:effectLst>
                      </a:endParaRPr>
                    </a:p>
                  </a:txBody>
                  <a:tcPr marL="68580" marR="68580" marT="34290" marB="34290" anchor="ctr">
                    <a:solidFill>
                      <a:schemeClr val="bg1">
                        <a:alpha val="75000"/>
                      </a:schemeClr>
                    </a:solidFill>
                  </a:tcPr>
                </a:tc>
                <a:tc>
                  <a:txBody>
                    <a:bodyPr/>
                    <a:lstStyle/>
                    <a:p>
                      <a:pPr algn="ctr"/>
                      <a:r>
                        <a:rPr lang="es-MX" sz="1400" b="1" dirty="0">
                          <a:solidFill>
                            <a:srgbClr val="C00000"/>
                          </a:solidFill>
                        </a:rPr>
                        <a:t>0</a:t>
                      </a:r>
                      <a:endParaRPr lang="en-US" sz="1400" b="1" dirty="0">
                        <a:solidFill>
                          <a:srgbClr val="C00000"/>
                        </a:solidFill>
                      </a:endParaRPr>
                    </a:p>
                  </a:txBody>
                  <a:tcPr marL="68580" marR="68580" marT="34290" marB="34290" anchor="ctr">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100" b="1" dirty="0">
                          <a:solidFill>
                            <a:schemeClr val="tx1">
                              <a:lumMod val="65000"/>
                              <a:lumOff val="35000"/>
                            </a:schemeClr>
                          </a:solidFill>
                          <a:effectLst>
                            <a:outerShdw blurRad="38100" dist="38100" dir="2700000" algn="tl">
                              <a:srgbClr val="000000">
                                <a:alpha val="43137"/>
                              </a:srgbClr>
                            </a:outerShdw>
                          </a:effectLst>
                        </a:rPr>
                        <a:t>0 %</a:t>
                      </a:r>
                      <a:endParaRPr lang="en-US" sz="1100" b="1" dirty="0">
                        <a:solidFill>
                          <a:schemeClr val="tx1">
                            <a:lumMod val="65000"/>
                            <a:lumOff val="35000"/>
                          </a:schemeClr>
                        </a:solidFill>
                        <a:effectLst>
                          <a:outerShdw blurRad="38100" dist="38100" dir="2700000" algn="tl">
                            <a:srgbClr val="000000">
                              <a:alpha val="43137"/>
                            </a:srgbClr>
                          </a:outerShdw>
                        </a:effectLst>
                      </a:endParaRPr>
                    </a:p>
                  </a:txBody>
                  <a:tcPr marL="68580" marR="68580" marT="34290" marB="34290" anchor="ctr">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100" b="1" dirty="0">
                          <a:solidFill>
                            <a:schemeClr val="tx1">
                              <a:lumMod val="65000"/>
                              <a:lumOff val="35000"/>
                            </a:schemeClr>
                          </a:solidFill>
                          <a:effectLst>
                            <a:outerShdw blurRad="38100" dist="38100" dir="2700000" algn="tl">
                              <a:srgbClr val="000000">
                                <a:alpha val="43137"/>
                              </a:srgbClr>
                            </a:outerShdw>
                          </a:effectLst>
                        </a:rPr>
                        <a:t>0</a:t>
                      </a:r>
                      <a:endParaRPr lang="en-US" sz="1100" b="1" dirty="0">
                        <a:solidFill>
                          <a:schemeClr val="tx1">
                            <a:lumMod val="65000"/>
                            <a:lumOff val="35000"/>
                          </a:schemeClr>
                        </a:solidFill>
                        <a:effectLst>
                          <a:outerShdw blurRad="38100" dist="38100" dir="2700000" algn="tl">
                            <a:srgbClr val="000000">
                              <a:alpha val="43137"/>
                            </a:srgbClr>
                          </a:outerShdw>
                        </a:effectLst>
                      </a:endParaRPr>
                    </a:p>
                  </a:txBody>
                  <a:tcPr marL="68580" marR="68580" marT="34290" marB="34290" anchor="ctr">
                    <a:solidFill>
                      <a:schemeClr val="bg1">
                        <a:alpha val="75000"/>
                      </a:schemeClr>
                    </a:solidFill>
                  </a:tcPr>
                </a:tc>
                <a:extLst>
                  <a:ext uri="{0D108BD9-81ED-4DB2-BD59-A6C34878D82A}">
                    <a16:rowId xmlns:a16="http://schemas.microsoft.com/office/drawing/2014/main" val="10001"/>
                  </a:ext>
                </a:extLst>
              </a:tr>
              <a:tr h="351533">
                <a:tc>
                  <a:txBody>
                    <a:bodyPr/>
                    <a:lstStyle/>
                    <a:p>
                      <a:pPr algn="ctr"/>
                      <a:r>
                        <a:rPr lang="es-MX" sz="1100" b="1" dirty="0">
                          <a:solidFill>
                            <a:schemeClr val="tx1">
                              <a:lumMod val="65000"/>
                              <a:lumOff val="35000"/>
                            </a:schemeClr>
                          </a:solidFill>
                          <a:effectLst>
                            <a:outerShdw blurRad="38100" dist="38100" dir="2700000" algn="tl">
                              <a:srgbClr val="000000">
                                <a:alpha val="43137"/>
                              </a:srgbClr>
                            </a:outerShdw>
                          </a:effectLst>
                        </a:rPr>
                        <a:t>10%</a:t>
                      </a:r>
                      <a:endParaRPr lang="en-US" sz="1100" b="1" dirty="0">
                        <a:solidFill>
                          <a:schemeClr val="tx1">
                            <a:lumMod val="65000"/>
                            <a:lumOff val="35000"/>
                          </a:schemeClr>
                        </a:solidFill>
                        <a:effectLst>
                          <a:outerShdw blurRad="38100" dist="38100" dir="2700000" algn="tl">
                            <a:srgbClr val="000000">
                              <a:alpha val="43137"/>
                            </a:srgbClr>
                          </a:outerShdw>
                        </a:effectLst>
                      </a:endParaRPr>
                    </a:p>
                  </a:txBody>
                  <a:tcPr marL="68580" marR="68580" marT="34290" marB="34290" anchor="ctr">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100" b="1" dirty="0">
                          <a:solidFill>
                            <a:schemeClr val="tx1">
                              <a:lumMod val="65000"/>
                              <a:lumOff val="35000"/>
                            </a:schemeClr>
                          </a:solidFill>
                          <a:effectLst>
                            <a:outerShdw blurRad="38100" dist="38100" dir="2700000" algn="tl">
                              <a:srgbClr val="000000">
                                <a:alpha val="43137"/>
                              </a:srgbClr>
                            </a:outerShdw>
                          </a:effectLst>
                        </a:rPr>
                        <a:t>20 µg/m3</a:t>
                      </a:r>
                      <a:endParaRPr lang="en-US" sz="1100" b="1" dirty="0">
                        <a:solidFill>
                          <a:schemeClr val="tx1">
                            <a:lumMod val="65000"/>
                            <a:lumOff val="35000"/>
                          </a:schemeClr>
                        </a:solidFill>
                        <a:effectLst>
                          <a:outerShdw blurRad="38100" dist="38100" dir="2700000" algn="tl">
                            <a:srgbClr val="000000">
                              <a:alpha val="43137"/>
                            </a:srgbClr>
                          </a:outerShdw>
                        </a:effectLst>
                      </a:endParaRPr>
                    </a:p>
                  </a:txBody>
                  <a:tcPr marL="68580" marR="68580" marT="34290" marB="34290" anchor="ctr">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100" b="1" dirty="0">
                          <a:solidFill>
                            <a:schemeClr val="tx1">
                              <a:lumMod val="65000"/>
                              <a:lumOff val="35000"/>
                            </a:schemeClr>
                          </a:solidFill>
                          <a:effectLst>
                            <a:outerShdw blurRad="38100" dist="38100" dir="2700000" algn="tl">
                              <a:srgbClr val="000000">
                                <a:alpha val="43137"/>
                              </a:srgbClr>
                            </a:outerShdw>
                          </a:effectLst>
                        </a:rPr>
                        <a:t>↓ 10%</a:t>
                      </a:r>
                      <a:endParaRPr lang="en-US" sz="1100" b="1" dirty="0">
                        <a:solidFill>
                          <a:schemeClr val="tx1">
                            <a:lumMod val="65000"/>
                            <a:lumOff val="35000"/>
                          </a:schemeClr>
                        </a:solidFill>
                        <a:effectLst>
                          <a:outerShdw blurRad="38100" dist="38100" dir="2700000" algn="tl">
                            <a:srgbClr val="000000">
                              <a:alpha val="43137"/>
                            </a:srgbClr>
                          </a:outerShdw>
                        </a:effectLst>
                      </a:endParaRPr>
                    </a:p>
                  </a:txBody>
                  <a:tcPr marL="68580" marR="68580" marT="34290" marB="34290" anchor="ctr">
                    <a:solidFill>
                      <a:schemeClr val="bg1">
                        <a:alpha val="75000"/>
                      </a:schemeClr>
                    </a:solidFill>
                  </a:tcPr>
                </a:tc>
                <a:tc>
                  <a:txBody>
                    <a:bodyPr/>
                    <a:lstStyle/>
                    <a:p>
                      <a:pPr algn="ctr"/>
                      <a:r>
                        <a:rPr lang="es-MX" sz="1400" b="1" dirty="0">
                          <a:solidFill>
                            <a:srgbClr val="FF0000"/>
                          </a:solidFill>
                        </a:rPr>
                        <a:t>250</a:t>
                      </a:r>
                      <a:endParaRPr lang="en-US" sz="1400" b="1" dirty="0">
                        <a:solidFill>
                          <a:srgbClr val="FF0000"/>
                        </a:solidFill>
                      </a:endParaRPr>
                    </a:p>
                  </a:txBody>
                  <a:tcPr marL="68580" marR="68580" marT="34290" marB="34290" anchor="ctr">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100" b="1" dirty="0">
                          <a:solidFill>
                            <a:schemeClr val="tx1">
                              <a:lumMod val="65000"/>
                              <a:lumOff val="35000"/>
                            </a:schemeClr>
                          </a:solidFill>
                          <a:effectLst>
                            <a:outerShdw blurRad="38100" dist="38100" dir="2700000" algn="tl">
                              <a:srgbClr val="000000">
                                <a:alpha val="43137"/>
                              </a:srgbClr>
                            </a:outerShdw>
                          </a:effectLst>
                        </a:rPr>
                        <a:t>1.1 %</a:t>
                      </a:r>
                      <a:endParaRPr lang="en-US" sz="1100" b="1" dirty="0">
                        <a:solidFill>
                          <a:schemeClr val="tx1">
                            <a:lumMod val="65000"/>
                            <a:lumOff val="35000"/>
                          </a:schemeClr>
                        </a:solidFill>
                        <a:effectLst>
                          <a:outerShdw blurRad="38100" dist="38100" dir="2700000" algn="tl">
                            <a:srgbClr val="000000">
                              <a:alpha val="43137"/>
                            </a:srgbClr>
                          </a:outerShdw>
                        </a:effectLst>
                      </a:endParaRPr>
                    </a:p>
                  </a:txBody>
                  <a:tcPr marL="68580" marR="68580" marT="34290" marB="34290" anchor="ctr">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100" b="1" dirty="0">
                          <a:solidFill>
                            <a:schemeClr val="tx1">
                              <a:lumMod val="65000"/>
                              <a:lumOff val="35000"/>
                            </a:schemeClr>
                          </a:solidFill>
                          <a:effectLst>
                            <a:outerShdw blurRad="38100" dist="38100" dir="2700000" algn="tl">
                              <a:srgbClr val="000000">
                                <a:alpha val="43137"/>
                              </a:srgbClr>
                            </a:outerShdw>
                          </a:effectLst>
                        </a:rPr>
                        <a:t>$ 550</a:t>
                      </a:r>
                      <a:endParaRPr lang="en-US" sz="1100" b="1" dirty="0">
                        <a:solidFill>
                          <a:schemeClr val="tx1">
                            <a:lumMod val="65000"/>
                            <a:lumOff val="35000"/>
                          </a:schemeClr>
                        </a:solidFill>
                        <a:effectLst>
                          <a:outerShdw blurRad="38100" dist="38100" dir="2700000" algn="tl">
                            <a:srgbClr val="000000">
                              <a:alpha val="43137"/>
                            </a:srgbClr>
                          </a:outerShdw>
                        </a:effectLst>
                      </a:endParaRPr>
                    </a:p>
                  </a:txBody>
                  <a:tcPr marL="68580" marR="68580" marT="34290" marB="34290" anchor="ctr">
                    <a:solidFill>
                      <a:schemeClr val="bg1">
                        <a:alpha val="75000"/>
                      </a:schemeClr>
                    </a:solidFill>
                  </a:tcPr>
                </a:tc>
                <a:extLst>
                  <a:ext uri="{0D108BD9-81ED-4DB2-BD59-A6C34878D82A}">
                    <a16:rowId xmlns:a16="http://schemas.microsoft.com/office/drawing/2014/main" val="10002"/>
                  </a:ext>
                </a:extLst>
              </a:tr>
              <a:tr h="513780">
                <a:tc>
                  <a:txBody>
                    <a:bodyPr/>
                    <a:lstStyle/>
                    <a:p>
                      <a:pPr algn="ctr"/>
                      <a:r>
                        <a:rPr lang="es-MX" sz="1100" b="1" dirty="0">
                          <a:solidFill>
                            <a:schemeClr val="tx1">
                              <a:lumMod val="65000"/>
                              <a:lumOff val="35000"/>
                            </a:schemeClr>
                          </a:solidFill>
                          <a:effectLst>
                            <a:outerShdw blurRad="38100" dist="38100" dir="2700000" algn="tl">
                              <a:srgbClr val="000000">
                                <a:alpha val="43137"/>
                              </a:srgbClr>
                            </a:outerShdw>
                          </a:effectLst>
                        </a:rPr>
                        <a:t>32%</a:t>
                      </a:r>
                      <a:endParaRPr lang="en-US" sz="1100" b="1" dirty="0">
                        <a:solidFill>
                          <a:schemeClr val="tx1">
                            <a:lumMod val="65000"/>
                            <a:lumOff val="35000"/>
                          </a:schemeClr>
                        </a:solidFill>
                        <a:effectLst>
                          <a:outerShdw blurRad="38100" dist="38100" dir="2700000" algn="tl">
                            <a:srgbClr val="000000">
                              <a:alpha val="43137"/>
                            </a:srgbClr>
                          </a:outerShdw>
                        </a:effectLst>
                      </a:endParaRPr>
                    </a:p>
                  </a:txBody>
                  <a:tcPr marL="68580" marR="68580" marT="34290" marB="34290" anchor="ctr">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100" b="1" dirty="0">
                          <a:solidFill>
                            <a:schemeClr val="tx1">
                              <a:lumMod val="65000"/>
                              <a:lumOff val="35000"/>
                            </a:schemeClr>
                          </a:solidFill>
                          <a:effectLst>
                            <a:outerShdw blurRad="38100" dist="38100" dir="2700000" algn="tl">
                              <a:srgbClr val="000000">
                                <a:alpha val="43137"/>
                              </a:srgbClr>
                            </a:outerShdw>
                          </a:effectLst>
                        </a:rPr>
                        <a:t>15 µg/m3</a:t>
                      </a:r>
                      <a:endParaRPr lang="en-US" sz="1100" b="1" dirty="0">
                        <a:solidFill>
                          <a:schemeClr val="tx1">
                            <a:lumMod val="65000"/>
                            <a:lumOff val="35000"/>
                          </a:schemeClr>
                        </a:solidFill>
                        <a:effectLst>
                          <a:outerShdw blurRad="38100" dist="38100" dir="2700000" algn="tl">
                            <a:srgbClr val="000000">
                              <a:alpha val="43137"/>
                            </a:srgbClr>
                          </a:outerShdw>
                        </a:effectLst>
                      </a:endParaRPr>
                    </a:p>
                  </a:txBody>
                  <a:tcPr marL="68580" marR="68580" marT="34290" marB="34290" anchor="ctr">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100" b="1" dirty="0">
                          <a:solidFill>
                            <a:schemeClr val="tx1">
                              <a:lumMod val="65000"/>
                              <a:lumOff val="35000"/>
                            </a:schemeClr>
                          </a:solidFill>
                          <a:effectLst>
                            <a:outerShdw blurRad="38100" dist="38100" dir="2700000" algn="tl">
                              <a:srgbClr val="000000">
                                <a:alpha val="43137"/>
                              </a:srgbClr>
                            </a:outerShdw>
                          </a:effectLst>
                        </a:rPr>
                        <a:t>Objetivo</a:t>
                      </a:r>
                      <a:r>
                        <a:rPr lang="es-MX" sz="1100" b="1" baseline="0" dirty="0">
                          <a:solidFill>
                            <a:schemeClr val="tx1">
                              <a:lumMod val="65000"/>
                              <a:lumOff val="35000"/>
                            </a:schemeClr>
                          </a:solidFill>
                          <a:effectLst>
                            <a:outerShdw blurRad="38100" dist="38100" dir="2700000" algn="tl">
                              <a:srgbClr val="000000">
                                <a:alpha val="43137"/>
                              </a:srgbClr>
                            </a:outerShdw>
                          </a:effectLst>
                        </a:rPr>
                        <a:t> intermedio 3 2021 (OI-3)</a:t>
                      </a:r>
                      <a:endParaRPr lang="en-US" sz="1100" b="1" dirty="0">
                        <a:solidFill>
                          <a:schemeClr val="tx1">
                            <a:lumMod val="65000"/>
                            <a:lumOff val="35000"/>
                          </a:schemeClr>
                        </a:solidFill>
                        <a:effectLst>
                          <a:outerShdw blurRad="38100" dist="38100" dir="2700000" algn="tl">
                            <a:srgbClr val="000000">
                              <a:alpha val="43137"/>
                            </a:srgbClr>
                          </a:outerShdw>
                        </a:effectLst>
                      </a:endParaRPr>
                    </a:p>
                  </a:txBody>
                  <a:tcPr marL="68580" marR="68580" marT="34290" marB="34290" anchor="ctr">
                    <a:solidFill>
                      <a:schemeClr val="bg1">
                        <a:alpha val="75000"/>
                      </a:schemeClr>
                    </a:solidFill>
                  </a:tcPr>
                </a:tc>
                <a:tc>
                  <a:txBody>
                    <a:bodyPr/>
                    <a:lstStyle/>
                    <a:p>
                      <a:pPr algn="ctr"/>
                      <a:r>
                        <a:rPr lang="es-MX" sz="1400" b="1" dirty="0">
                          <a:solidFill>
                            <a:srgbClr val="EE820C"/>
                          </a:solidFill>
                        </a:rPr>
                        <a:t>940</a:t>
                      </a:r>
                      <a:endParaRPr lang="en-US" sz="1400" b="1" dirty="0">
                        <a:solidFill>
                          <a:srgbClr val="EE820C"/>
                        </a:solidFill>
                      </a:endParaRPr>
                    </a:p>
                  </a:txBody>
                  <a:tcPr marL="68580" marR="68580" marT="34290" marB="34290" anchor="ctr">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100" b="1" dirty="0">
                          <a:solidFill>
                            <a:schemeClr val="tx1">
                              <a:lumMod val="65000"/>
                              <a:lumOff val="35000"/>
                            </a:schemeClr>
                          </a:solidFill>
                          <a:effectLst>
                            <a:outerShdw blurRad="38100" dist="38100" dir="2700000" algn="tl">
                              <a:srgbClr val="000000">
                                <a:alpha val="43137"/>
                              </a:srgbClr>
                            </a:outerShdw>
                          </a:effectLst>
                        </a:rPr>
                        <a:t>4.2 %</a:t>
                      </a:r>
                      <a:endParaRPr lang="en-US" sz="1100" b="1" dirty="0">
                        <a:solidFill>
                          <a:schemeClr val="tx1">
                            <a:lumMod val="65000"/>
                            <a:lumOff val="35000"/>
                          </a:schemeClr>
                        </a:solidFill>
                        <a:effectLst>
                          <a:outerShdw blurRad="38100" dist="38100" dir="2700000" algn="tl">
                            <a:srgbClr val="000000">
                              <a:alpha val="43137"/>
                            </a:srgbClr>
                          </a:outerShdw>
                        </a:effectLst>
                      </a:endParaRPr>
                    </a:p>
                  </a:txBody>
                  <a:tcPr marL="68580" marR="68580" marT="34290" marB="34290" anchor="ctr">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100" b="1" dirty="0">
                          <a:solidFill>
                            <a:schemeClr val="tx1">
                              <a:lumMod val="65000"/>
                              <a:lumOff val="35000"/>
                            </a:schemeClr>
                          </a:solidFill>
                          <a:effectLst>
                            <a:outerShdw blurRad="38100" dist="38100" dir="2700000" algn="tl">
                              <a:srgbClr val="000000">
                                <a:alpha val="43137"/>
                              </a:srgbClr>
                            </a:outerShdw>
                          </a:effectLst>
                        </a:rPr>
                        <a:t>$ 2,100</a:t>
                      </a:r>
                      <a:endParaRPr lang="en-US" sz="1100" b="1" dirty="0">
                        <a:solidFill>
                          <a:schemeClr val="tx1">
                            <a:lumMod val="65000"/>
                            <a:lumOff val="35000"/>
                          </a:schemeClr>
                        </a:solidFill>
                        <a:effectLst>
                          <a:outerShdw blurRad="38100" dist="38100" dir="2700000" algn="tl">
                            <a:srgbClr val="000000">
                              <a:alpha val="43137"/>
                            </a:srgbClr>
                          </a:outerShdw>
                        </a:effectLst>
                      </a:endParaRPr>
                    </a:p>
                  </a:txBody>
                  <a:tcPr marL="68580" marR="68580" marT="34290" marB="34290" anchor="ctr">
                    <a:solidFill>
                      <a:schemeClr val="bg1">
                        <a:alpha val="75000"/>
                      </a:schemeClr>
                    </a:solidFill>
                  </a:tcPr>
                </a:tc>
                <a:extLst>
                  <a:ext uri="{0D108BD9-81ED-4DB2-BD59-A6C34878D82A}">
                    <a16:rowId xmlns:a16="http://schemas.microsoft.com/office/drawing/2014/main" val="10003"/>
                  </a:ext>
                </a:extLst>
              </a:tr>
              <a:tr h="513780">
                <a:tc>
                  <a:txBody>
                    <a:bodyPr/>
                    <a:lstStyle/>
                    <a:p>
                      <a:pPr algn="ctr"/>
                      <a:r>
                        <a:rPr lang="es-MX" sz="1100" b="1" dirty="0">
                          <a:solidFill>
                            <a:schemeClr val="tx1">
                              <a:lumMod val="65000"/>
                              <a:lumOff val="35000"/>
                            </a:schemeClr>
                          </a:solidFill>
                          <a:effectLst>
                            <a:outerShdw blurRad="38100" dist="38100" dir="2700000" algn="tl">
                              <a:srgbClr val="000000">
                                <a:alpha val="43137"/>
                              </a:srgbClr>
                            </a:outerShdw>
                          </a:effectLst>
                        </a:rPr>
                        <a:t>55%</a:t>
                      </a:r>
                      <a:endParaRPr lang="en-US" sz="1100" b="1" dirty="0">
                        <a:solidFill>
                          <a:schemeClr val="tx1">
                            <a:lumMod val="65000"/>
                            <a:lumOff val="35000"/>
                          </a:schemeClr>
                        </a:solidFill>
                        <a:effectLst>
                          <a:outerShdw blurRad="38100" dist="38100" dir="2700000" algn="tl">
                            <a:srgbClr val="000000">
                              <a:alpha val="43137"/>
                            </a:srgbClr>
                          </a:outerShdw>
                        </a:effectLst>
                      </a:endParaRPr>
                    </a:p>
                  </a:txBody>
                  <a:tcPr marL="68580" marR="68580" marT="34290" marB="34290" anchor="ctr">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100" b="1" dirty="0">
                          <a:solidFill>
                            <a:schemeClr val="tx1">
                              <a:lumMod val="65000"/>
                              <a:lumOff val="35000"/>
                            </a:schemeClr>
                          </a:solidFill>
                          <a:effectLst>
                            <a:outerShdw blurRad="38100" dist="38100" dir="2700000" algn="tl">
                              <a:srgbClr val="000000">
                                <a:alpha val="43137"/>
                              </a:srgbClr>
                            </a:outerShdw>
                          </a:effectLst>
                        </a:rPr>
                        <a:t>10 µg/m3</a:t>
                      </a:r>
                      <a:endParaRPr lang="en-US" sz="1100" b="1" dirty="0">
                        <a:solidFill>
                          <a:schemeClr val="tx1">
                            <a:lumMod val="65000"/>
                            <a:lumOff val="35000"/>
                          </a:schemeClr>
                        </a:solidFill>
                        <a:effectLst>
                          <a:outerShdw blurRad="38100" dist="38100" dir="2700000" algn="tl">
                            <a:srgbClr val="000000">
                              <a:alpha val="43137"/>
                            </a:srgbClr>
                          </a:outerShdw>
                        </a:effectLst>
                      </a:endParaRPr>
                    </a:p>
                  </a:txBody>
                  <a:tcPr marL="68580" marR="68580" marT="34290" marB="34290" anchor="ctr">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100" b="1" dirty="0">
                          <a:solidFill>
                            <a:schemeClr val="tx1">
                              <a:lumMod val="65000"/>
                              <a:lumOff val="35000"/>
                            </a:schemeClr>
                          </a:solidFill>
                          <a:effectLst>
                            <a:outerShdw blurRad="38100" dist="38100" dir="2700000" algn="tl">
                              <a:srgbClr val="000000">
                                <a:alpha val="43137"/>
                              </a:srgbClr>
                            </a:outerShdw>
                          </a:effectLst>
                        </a:rPr>
                        <a:t>NOM-025-SSA1-2021,</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100" b="1" dirty="0">
                          <a:solidFill>
                            <a:schemeClr val="tx1">
                              <a:lumMod val="65000"/>
                              <a:lumOff val="35000"/>
                            </a:schemeClr>
                          </a:solidFill>
                          <a:effectLst>
                            <a:outerShdw blurRad="38100" dist="38100" dir="2700000" algn="tl">
                              <a:srgbClr val="000000">
                                <a:alpha val="43137"/>
                              </a:srgbClr>
                            </a:outerShdw>
                          </a:effectLst>
                        </a:rPr>
                        <a:t>OI-4 2021, GCA OMS 2005</a:t>
                      </a:r>
                      <a:endParaRPr lang="en-US" sz="1100" b="1" dirty="0">
                        <a:solidFill>
                          <a:schemeClr val="tx1">
                            <a:lumMod val="65000"/>
                            <a:lumOff val="35000"/>
                          </a:schemeClr>
                        </a:solidFill>
                        <a:effectLst>
                          <a:outerShdw blurRad="38100" dist="38100" dir="2700000" algn="tl">
                            <a:srgbClr val="000000">
                              <a:alpha val="43137"/>
                            </a:srgbClr>
                          </a:outerShdw>
                        </a:effectLst>
                      </a:endParaRPr>
                    </a:p>
                  </a:txBody>
                  <a:tcPr marL="68580" marR="68580" marT="34290" marB="34290" anchor="ctr">
                    <a:solidFill>
                      <a:schemeClr val="bg1">
                        <a:alpha val="75000"/>
                      </a:schemeClr>
                    </a:solidFill>
                  </a:tcPr>
                </a:tc>
                <a:tc>
                  <a:txBody>
                    <a:bodyPr/>
                    <a:lstStyle/>
                    <a:p>
                      <a:pPr algn="ctr"/>
                      <a:r>
                        <a:rPr lang="es-MX" sz="1400" b="1" dirty="0">
                          <a:solidFill>
                            <a:srgbClr val="FFFF00"/>
                          </a:solidFill>
                        </a:rPr>
                        <a:t>1,710</a:t>
                      </a:r>
                      <a:endParaRPr lang="en-US" sz="1400" b="1" dirty="0">
                        <a:solidFill>
                          <a:srgbClr val="FFFF00"/>
                        </a:solidFill>
                      </a:endParaRPr>
                    </a:p>
                  </a:txBody>
                  <a:tcPr marL="68580" marR="68580" marT="34290" marB="34290" anchor="ctr">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100" b="1" dirty="0">
                          <a:solidFill>
                            <a:schemeClr val="tx1">
                              <a:lumMod val="65000"/>
                              <a:lumOff val="35000"/>
                            </a:schemeClr>
                          </a:solidFill>
                          <a:effectLst>
                            <a:outerShdw blurRad="38100" dist="38100" dir="2700000" algn="tl">
                              <a:srgbClr val="000000">
                                <a:alpha val="43137"/>
                              </a:srgbClr>
                            </a:outerShdw>
                          </a:effectLst>
                        </a:rPr>
                        <a:t>9 %</a:t>
                      </a:r>
                      <a:endParaRPr lang="en-US" sz="1100" b="1" dirty="0">
                        <a:solidFill>
                          <a:schemeClr val="tx1">
                            <a:lumMod val="65000"/>
                            <a:lumOff val="35000"/>
                          </a:schemeClr>
                        </a:solidFill>
                        <a:effectLst>
                          <a:outerShdw blurRad="38100" dist="38100" dir="2700000" algn="tl">
                            <a:srgbClr val="000000">
                              <a:alpha val="43137"/>
                            </a:srgbClr>
                          </a:outerShdw>
                        </a:effectLst>
                      </a:endParaRPr>
                    </a:p>
                  </a:txBody>
                  <a:tcPr marL="68580" marR="68580" marT="34290" marB="34290" anchor="ctr">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100" b="1" dirty="0">
                          <a:solidFill>
                            <a:schemeClr val="tx1">
                              <a:lumMod val="65000"/>
                              <a:lumOff val="35000"/>
                            </a:schemeClr>
                          </a:solidFill>
                          <a:effectLst>
                            <a:outerShdw blurRad="38100" dist="38100" dir="2700000" algn="tl">
                              <a:srgbClr val="000000">
                                <a:alpha val="43137"/>
                              </a:srgbClr>
                            </a:outerShdw>
                          </a:effectLst>
                        </a:rPr>
                        <a:t>$ 3,700</a:t>
                      </a:r>
                      <a:endParaRPr lang="en-US" sz="1100" b="1" dirty="0">
                        <a:solidFill>
                          <a:schemeClr val="tx1">
                            <a:lumMod val="65000"/>
                            <a:lumOff val="35000"/>
                          </a:schemeClr>
                        </a:solidFill>
                        <a:effectLst>
                          <a:outerShdw blurRad="38100" dist="38100" dir="2700000" algn="tl">
                            <a:srgbClr val="000000">
                              <a:alpha val="43137"/>
                            </a:srgbClr>
                          </a:outerShdw>
                        </a:effectLst>
                      </a:endParaRPr>
                    </a:p>
                  </a:txBody>
                  <a:tcPr marL="68580" marR="68580" marT="34290" marB="34290" anchor="ctr">
                    <a:solidFill>
                      <a:schemeClr val="bg1">
                        <a:alpha val="75000"/>
                      </a:schemeClr>
                    </a:solidFill>
                  </a:tcPr>
                </a:tc>
                <a:extLst>
                  <a:ext uri="{0D108BD9-81ED-4DB2-BD59-A6C34878D82A}">
                    <a16:rowId xmlns:a16="http://schemas.microsoft.com/office/drawing/2014/main" val="10004"/>
                  </a:ext>
                </a:extLst>
              </a:tr>
              <a:tr h="351533">
                <a:tc>
                  <a:txBody>
                    <a:bodyPr/>
                    <a:lstStyle/>
                    <a:p>
                      <a:pPr algn="ctr"/>
                      <a:r>
                        <a:rPr lang="es-MX" sz="1100" b="1" dirty="0">
                          <a:solidFill>
                            <a:schemeClr val="tx1">
                              <a:lumMod val="65000"/>
                              <a:lumOff val="35000"/>
                            </a:schemeClr>
                          </a:solidFill>
                          <a:effectLst>
                            <a:outerShdw blurRad="38100" dist="38100" dir="2700000" algn="tl">
                              <a:srgbClr val="000000">
                                <a:alpha val="43137"/>
                              </a:srgbClr>
                            </a:outerShdw>
                          </a:effectLst>
                        </a:rPr>
                        <a:t>77%</a:t>
                      </a:r>
                      <a:endParaRPr lang="en-US" sz="1100" b="1" dirty="0">
                        <a:solidFill>
                          <a:schemeClr val="tx1">
                            <a:lumMod val="65000"/>
                            <a:lumOff val="35000"/>
                          </a:schemeClr>
                        </a:solidFill>
                        <a:effectLst>
                          <a:outerShdw blurRad="38100" dist="38100" dir="2700000" algn="tl">
                            <a:srgbClr val="000000">
                              <a:alpha val="43137"/>
                            </a:srgbClr>
                          </a:outerShdw>
                        </a:effectLst>
                      </a:endParaRPr>
                    </a:p>
                  </a:txBody>
                  <a:tcPr marL="68580" marR="68580" marT="34290" marB="34290" anchor="ctr">
                    <a:solidFill>
                      <a:schemeClr val="bg1">
                        <a:alpha val="75000"/>
                      </a:schemeClr>
                    </a:solidFill>
                  </a:tcPr>
                </a:tc>
                <a:tc>
                  <a:txBody>
                    <a:bodyPr/>
                    <a:lstStyle/>
                    <a:p>
                      <a:pPr algn="ctr"/>
                      <a:r>
                        <a:rPr lang="es-MX" sz="1100" b="1" dirty="0">
                          <a:solidFill>
                            <a:schemeClr val="tx1">
                              <a:lumMod val="65000"/>
                              <a:lumOff val="35000"/>
                            </a:schemeClr>
                          </a:solidFill>
                          <a:effectLst>
                            <a:outerShdw blurRad="38100" dist="38100" dir="2700000" algn="tl">
                              <a:srgbClr val="000000">
                                <a:alpha val="43137"/>
                              </a:srgbClr>
                            </a:outerShdw>
                          </a:effectLst>
                        </a:rPr>
                        <a:t>5 µg/m3</a:t>
                      </a:r>
                      <a:endParaRPr lang="en-US" sz="1100" b="1" dirty="0">
                        <a:solidFill>
                          <a:schemeClr val="tx1">
                            <a:lumMod val="65000"/>
                            <a:lumOff val="35000"/>
                          </a:schemeClr>
                        </a:solidFill>
                        <a:effectLst>
                          <a:outerShdw blurRad="38100" dist="38100" dir="2700000" algn="tl">
                            <a:srgbClr val="000000">
                              <a:alpha val="43137"/>
                            </a:srgbClr>
                          </a:outerShdw>
                        </a:effectLst>
                      </a:endParaRPr>
                    </a:p>
                  </a:txBody>
                  <a:tcPr marL="68580" marR="68580" marT="34290" marB="34290" anchor="ctr">
                    <a:solidFill>
                      <a:schemeClr val="bg1">
                        <a:alpha val="75000"/>
                      </a:schemeClr>
                    </a:solidFill>
                  </a:tcPr>
                </a:tc>
                <a:tc>
                  <a:txBody>
                    <a:bodyPr/>
                    <a:lstStyle/>
                    <a:p>
                      <a:pPr algn="ctr"/>
                      <a:r>
                        <a:rPr lang="es-MX" sz="1100" b="1" dirty="0">
                          <a:solidFill>
                            <a:schemeClr val="tx1">
                              <a:lumMod val="65000"/>
                              <a:lumOff val="35000"/>
                            </a:schemeClr>
                          </a:solidFill>
                          <a:effectLst>
                            <a:outerShdw blurRad="38100" dist="38100" dir="2700000" algn="tl">
                              <a:srgbClr val="000000">
                                <a:alpha val="43137"/>
                              </a:srgbClr>
                            </a:outerShdw>
                          </a:effectLst>
                        </a:rPr>
                        <a:t>GCA OMS 2021</a:t>
                      </a:r>
                      <a:endParaRPr lang="en-US" sz="1100" b="1" dirty="0">
                        <a:solidFill>
                          <a:schemeClr val="tx1">
                            <a:lumMod val="65000"/>
                            <a:lumOff val="35000"/>
                          </a:schemeClr>
                        </a:solidFill>
                        <a:effectLst>
                          <a:outerShdw blurRad="38100" dist="38100" dir="2700000" algn="tl">
                            <a:srgbClr val="000000">
                              <a:alpha val="43137"/>
                            </a:srgbClr>
                          </a:outerShdw>
                        </a:effectLst>
                      </a:endParaRPr>
                    </a:p>
                  </a:txBody>
                  <a:tcPr marL="68580" marR="68580" marT="34290" marB="34290" anchor="ctr">
                    <a:solidFill>
                      <a:schemeClr val="bg1">
                        <a:alpha val="75000"/>
                      </a:schemeClr>
                    </a:solidFill>
                  </a:tcPr>
                </a:tc>
                <a:tc>
                  <a:txBody>
                    <a:bodyPr/>
                    <a:lstStyle/>
                    <a:p>
                      <a:pPr algn="ctr"/>
                      <a:r>
                        <a:rPr lang="es-MX" sz="1400" b="1" dirty="0">
                          <a:solidFill>
                            <a:srgbClr val="00B050"/>
                          </a:solidFill>
                        </a:rPr>
                        <a:t>2,500</a:t>
                      </a:r>
                      <a:endParaRPr lang="en-US" sz="1400" b="1" dirty="0">
                        <a:solidFill>
                          <a:srgbClr val="00B050"/>
                        </a:solidFill>
                      </a:endParaRPr>
                    </a:p>
                  </a:txBody>
                  <a:tcPr marL="68580" marR="68580" marT="34290" marB="34290" anchor="ctr">
                    <a:solidFill>
                      <a:schemeClr val="bg1">
                        <a:alpha val="75000"/>
                      </a:schemeClr>
                    </a:solidFill>
                  </a:tcPr>
                </a:tc>
                <a:tc>
                  <a:txBody>
                    <a:bodyPr/>
                    <a:lstStyle/>
                    <a:p>
                      <a:pPr algn="ctr"/>
                      <a:r>
                        <a:rPr lang="es-MX" sz="1100" b="1" dirty="0">
                          <a:solidFill>
                            <a:schemeClr val="tx1">
                              <a:lumMod val="65000"/>
                              <a:lumOff val="35000"/>
                            </a:schemeClr>
                          </a:solidFill>
                          <a:effectLst>
                            <a:outerShdw blurRad="38100" dist="38100" dir="2700000" algn="tl">
                              <a:srgbClr val="000000">
                                <a:alpha val="43137"/>
                              </a:srgbClr>
                            </a:outerShdw>
                          </a:effectLst>
                        </a:rPr>
                        <a:t>11.1 %</a:t>
                      </a:r>
                      <a:endParaRPr lang="en-US" sz="1100" b="1" dirty="0">
                        <a:solidFill>
                          <a:schemeClr val="tx1">
                            <a:lumMod val="65000"/>
                            <a:lumOff val="35000"/>
                          </a:schemeClr>
                        </a:solidFill>
                        <a:effectLst>
                          <a:outerShdw blurRad="38100" dist="38100" dir="2700000" algn="tl">
                            <a:srgbClr val="000000">
                              <a:alpha val="43137"/>
                            </a:srgbClr>
                          </a:outerShdw>
                        </a:effectLst>
                      </a:endParaRPr>
                    </a:p>
                  </a:txBody>
                  <a:tcPr marL="68580" marR="68580" marT="34290" marB="34290" anchor="ctr">
                    <a:solidFill>
                      <a:schemeClr val="bg1">
                        <a:alpha val="75000"/>
                      </a:schemeClr>
                    </a:solidFill>
                  </a:tcPr>
                </a:tc>
                <a:tc>
                  <a:txBody>
                    <a:bodyPr/>
                    <a:lstStyle/>
                    <a:p>
                      <a:pPr algn="ctr"/>
                      <a:r>
                        <a:rPr lang="es-MX" sz="1100" b="1" dirty="0">
                          <a:solidFill>
                            <a:schemeClr val="tx1">
                              <a:lumMod val="65000"/>
                              <a:lumOff val="35000"/>
                            </a:schemeClr>
                          </a:solidFill>
                          <a:effectLst>
                            <a:outerShdw blurRad="38100" dist="38100" dir="2700000" algn="tl">
                              <a:srgbClr val="000000">
                                <a:alpha val="43137"/>
                              </a:srgbClr>
                            </a:outerShdw>
                          </a:effectLst>
                        </a:rPr>
                        <a:t>$ 5,500</a:t>
                      </a:r>
                      <a:endParaRPr lang="en-US" sz="1100" b="1" dirty="0">
                        <a:solidFill>
                          <a:schemeClr val="tx1">
                            <a:lumMod val="65000"/>
                            <a:lumOff val="35000"/>
                          </a:schemeClr>
                        </a:solidFill>
                        <a:effectLst>
                          <a:outerShdw blurRad="38100" dist="38100" dir="2700000" algn="tl">
                            <a:srgbClr val="000000">
                              <a:alpha val="43137"/>
                            </a:srgbClr>
                          </a:outerShdw>
                        </a:effectLst>
                      </a:endParaRPr>
                    </a:p>
                  </a:txBody>
                  <a:tcPr marL="68580" marR="68580" marT="34290" marB="34290" anchor="ctr">
                    <a:solidFill>
                      <a:schemeClr val="bg1">
                        <a:alpha val="75000"/>
                      </a:schemeClr>
                    </a:solidFill>
                  </a:tcPr>
                </a:tc>
                <a:extLst>
                  <a:ext uri="{0D108BD9-81ED-4DB2-BD59-A6C34878D82A}">
                    <a16:rowId xmlns:a16="http://schemas.microsoft.com/office/drawing/2014/main" val="10005"/>
                  </a:ext>
                </a:extLst>
              </a:tr>
            </a:tbl>
          </a:graphicData>
        </a:graphic>
      </p:graphicFrame>
      <p:sp>
        <p:nvSpPr>
          <p:cNvPr id="3" name="Marcador de contenido 1">
            <a:extLst>
              <a:ext uri="{FF2B5EF4-FFF2-40B4-BE49-F238E27FC236}">
                <a16:creationId xmlns:a16="http://schemas.microsoft.com/office/drawing/2014/main" id="{4A72C0F5-F8E5-48C4-F1FB-BF6C41427077}"/>
              </a:ext>
            </a:extLst>
          </p:cNvPr>
          <p:cNvSpPr txBox="1">
            <a:spLocks/>
          </p:cNvSpPr>
          <p:nvPr/>
        </p:nvSpPr>
        <p:spPr>
          <a:xfrm>
            <a:off x="3364549" y="4507898"/>
            <a:ext cx="2424409" cy="426254"/>
          </a:xfrm>
          <a:prstGeom prst="rect">
            <a:avLst/>
          </a:prstGeom>
          <a:ln>
            <a:solidFill>
              <a:schemeClr val="bg1"/>
            </a:solidFill>
          </a:ln>
        </p:spPr>
        <p:txBody>
          <a:bodyPr vert="horz" lIns="0" tIns="34290" rIns="0" bIns="34290" rtlCol="0" anchor="ctr">
            <a:no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s-CO" sz="1500" b="1" dirty="0">
                <a:solidFill>
                  <a:schemeClr val="bg1"/>
                </a:solidFill>
                <a:effectLst>
                  <a:outerShdw blurRad="38100" dist="38100" dir="2700000" algn="tl">
                    <a:srgbClr val="000000">
                      <a:alpha val="43137"/>
                    </a:srgbClr>
                  </a:outerShdw>
                </a:effectLst>
              </a:rPr>
              <a:t>NO hay umbral seguro </a:t>
            </a:r>
          </a:p>
        </p:txBody>
      </p:sp>
      <p:sp>
        <p:nvSpPr>
          <p:cNvPr id="8" name="TextBox 1">
            <a:extLst>
              <a:ext uri="{FF2B5EF4-FFF2-40B4-BE49-F238E27FC236}">
                <a16:creationId xmlns:a16="http://schemas.microsoft.com/office/drawing/2014/main" id="{FAA7B543-E685-B4EB-B46F-256C52816CAE}"/>
              </a:ext>
            </a:extLst>
          </p:cNvPr>
          <p:cNvSpPr txBox="1"/>
          <p:nvPr/>
        </p:nvSpPr>
        <p:spPr>
          <a:xfrm>
            <a:off x="263723" y="-1292"/>
            <a:ext cx="9144000" cy="579646"/>
          </a:xfrm>
          <a:prstGeom prst="rect">
            <a:avLst/>
          </a:prstGeom>
          <a:noFill/>
        </p:spPr>
        <p:txBody>
          <a:bodyPr wrap="square" rtlCol="0">
            <a:spAutoFit/>
          </a:bodyPr>
          <a:lstStyle/>
          <a:p>
            <a:pPr>
              <a:lnSpc>
                <a:spcPts val="3750"/>
              </a:lnSpc>
            </a:pPr>
            <a:r>
              <a:rPr lang="es-CO" sz="2100" b="1" dirty="0">
                <a:solidFill>
                  <a:schemeClr val="bg1"/>
                </a:solidFill>
                <a:effectLst>
                  <a:outerShdw blurRad="38100" dist="38100" dir="2700000" algn="tl">
                    <a:srgbClr val="000000">
                      <a:alpha val="43137"/>
                    </a:srgbClr>
                  </a:outerShdw>
                </a:effectLst>
                <a:latin typeface="Poppins SemiBold" pitchFamily="2" charset="77"/>
                <a:cs typeface="Poppins SemiBold" pitchFamily="2" charset="77"/>
              </a:rPr>
              <a:t>Análisis Técnicos – Impactos a la salud de la población metropolitana</a:t>
            </a:r>
          </a:p>
        </p:txBody>
      </p:sp>
    </p:spTree>
    <p:extLst>
      <p:ext uri="{BB962C8B-B14F-4D97-AF65-F5344CB8AC3E}">
        <p14:creationId xmlns:p14="http://schemas.microsoft.com/office/powerpoint/2010/main" val="49158037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1F175F4C-8C61-6404-91AF-71E0A077BF62}"/>
              </a:ext>
            </a:extLst>
          </p:cNvPr>
          <p:cNvSpPr/>
          <p:nvPr/>
        </p:nvSpPr>
        <p:spPr>
          <a:xfrm>
            <a:off x="0" y="728549"/>
            <a:ext cx="1426907" cy="625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050"/>
          </a:p>
        </p:txBody>
      </p:sp>
      <p:pic>
        <p:nvPicPr>
          <p:cNvPr id="3" name="Marcador de posición de imagen 5" descr="Vista desde lo alto de una montaña">
            <a:extLst>
              <a:ext uri="{FF2B5EF4-FFF2-40B4-BE49-F238E27FC236}">
                <a16:creationId xmlns:a16="http://schemas.microsoft.com/office/drawing/2014/main" id="{8C0901B5-D544-FB03-5904-83943DF68309}"/>
              </a:ext>
            </a:extLst>
          </p:cNvPr>
          <p:cNvPicPr>
            <a:picLocks noChangeAspect="1"/>
          </p:cNvPicPr>
          <p:nvPr/>
        </p:nvPicPr>
        <p:blipFill>
          <a:blip r:embed="rId2" cstate="print">
            <a:alphaModFix amt="70000"/>
            <a:extLst>
              <a:ext uri="{28A0092B-C50C-407E-A947-70E740481C1C}">
                <a14:useLocalDpi xmlns:a14="http://schemas.microsoft.com/office/drawing/2010/main" val="0"/>
              </a:ext>
            </a:extLst>
          </a:blip>
          <a:srcRect l="31317" r="31317"/>
          <a:stretch>
            <a:fill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24D3CBEF-2D74-A1F2-FD61-6D1757FFF55F}"/>
              </a:ext>
            </a:extLst>
          </p:cNvPr>
          <p:cNvSpPr txBox="1"/>
          <p:nvPr/>
        </p:nvSpPr>
        <p:spPr>
          <a:xfrm>
            <a:off x="-43860" y="-47219"/>
            <a:ext cx="9231720" cy="579646"/>
          </a:xfrm>
          <a:prstGeom prst="rect">
            <a:avLst/>
          </a:prstGeom>
          <a:noFill/>
        </p:spPr>
        <p:txBody>
          <a:bodyPr wrap="square" rtlCol="0">
            <a:spAutoFit/>
          </a:bodyPr>
          <a:lstStyle/>
          <a:p>
            <a:pPr algn="ctr">
              <a:lnSpc>
                <a:spcPts val="3750"/>
              </a:lnSpc>
            </a:pPr>
            <a:r>
              <a:rPr lang="es-CO" sz="1650" b="1" dirty="0">
                <a:solidFill>
                  <a:schemeClr val="bg1"/>
                </a:solidFill>
                <a:effectLst>
                  <a:outerShdw blurRad="38100" dist="38100" dir="2700000" algn="tl">
                    <a:srgbClr val="000000">
                      <a:alpha val="43137"/>
                    </a:srgbClr>
                  </a:outerShdw>
                </a:effectLst>
                <a:latin typeface="Poppins SemiBold" pitchFamily="2" charset="77"/>
                <a:cs typeface="Poppins SemiBold" pitchFamily="2" charset="77"/>
              </a:rPr>
              <a:t>Análisis Técnicos + Gobernanza de la Calidad del Aire + Construcción Participativa</a:t>
            </a:r>
          </a:p>
        </p:txBody>
      </p:sp>
      <p:sp>
        <p:nvSpPr>
          <p:cNvPr id="22" name="CuadroTexto 21">
            <a:extLst>
              <a:ext uri="{FF2B5EF4-FFF2-40B4-BE49-F238E27FC236}">
                <a16:creationId xmlns:a16="http://schemas.microsoft.com/office/drawing/2014/main" id="{1C080E9E-9F93-BDE0-8047-B1B3B584AFF4}"/>
              </a:ext>
            </a:extLst>
          </p:cNvPr>
          <p:cNvSpPr txBox="1"/>
          <p:nvPr/>
        </p:nvSpPr>
        <p:spPr>
          <a:xfrm>
            <a:off x="687469" y="1389433"/>
            <a:ext cx="8102785" cy="784830"/>
          </a:xfrm>
          <a:prstGeom prst="rect">
            <a:avLst/>
          </a:prstGeom>
          <a:noFill/>
        </p:spPr>
        <p:txBody>
          <a:bodyPr wrap="square" rtlCol="0">
            <a:spAutoFit/>
          </a:bodyPr>
          <a:lstStyle/>
          <a:p>
            <a:pPr algn="ctr"/>
            <a:r>
              <a:rPr lang="es-CO" sz="1500" b="1" i="1" dirty="0">
                <a:solidFill>
                  <a:schemeClr val="bg1"/>
                </a:solidFill>
                <a:effectLst>
                  <a:outerShdw blurRad="38100" dist="38100" dir="2700000" algn="tl">
                    <a:srgbClr val="000000">
                      <a:alpha val="43137"/>
                    </a:srgbClr>
                  </a:outerShdw>
                </a:effectLst>
              </a:rPr>
              <a:t>El PIGECA se concentrará en las medidas más estratégicas para el mejoramiento de la calidad del aire en la región, como parte de la construcción participativa y los análisis técnicos han surgido como prioritarias:</a:t>
            </a:r>
          </a:p>
        </p:txBody>
      </p:sp>
      <p:sp>
        <p:nvSpPr>
          <p:cNvPr id="4" name="Abrir llave 3">
            <a:extLst>
              <a:ext uri="{FF2B5EF4-FFF2-40B4-BE49-F238E27FC236}">
                <a16:creationId xmlns:a16="http://schemas.microsoft.com/office/drawing/2014/main" id="{3229CB9E-47DC-2403-CA7D-1646997FFA32}"/>
              </a:ext>
            </a:extLst>
          </p:cNvPr>
          <p:cNvSpPr/>
          <p:nvPr/>
        </p:nvSpPr>
        <p:spPr>
          <a:xfrm rot="16200000">
            <a:off x="4360408" y="-2522727"/>
            <a:ext cx="489173" cy="6268455"/>
          </a:xfrm>
          <a:prstGeom prst="leftBrace">
            <a:avLst/>
          </a:pr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sz="1050"/>
          </a:p>
        </p:txBody>
      </p:sp>
      <p:sp>
        <p:nvSpPr>
          <p:cNvPr id="6" name="CuadroTexto 5">
            <a:extLst>
              <a:ext uri="{FF2B5EF4-FFF2-40B4-BE49-F238E27FC236}">
                <a16:creationId xmlns:a16="http://schemas.microsoft.com/office/drawing/2014/main" id="{856DA910-87AD-A6AA-04BB-953A77FF93E4}"/>
              </a:ext>
            </a:extLst>
          </p:cNvPr>
          <p:cNvSpPr txBox="1"/>
          <p:nvPr/>
        </p:nvSpPr>
        <p:spPr>
          <a:xfrm>
            <a:off x="1470766" y="953954"/>
            <a:ext cx="6268456" cy="415498"/>
          </a:xfrm>
          <a:prstGeom prst="rect">
            <a:avLst/>
          </a:prstGeom>
          <a:solidFill>
            <a:schemeClr val="tx2">
              <a:alpha val="46000"/>
            </a:schemeClr>
          </a:solidFill>
          <a:ln>
            <a:noFill/>
          </a:ln>
        </p:spPr>
        <p:txBody>
          <a:bodyPr wrap="square" rtlCol="0">
            <a:spAutoFit/>
          </a:bodyPr>
          <a:lstStyle/>
          <a:p>
            <a:pPr algn="ctr"/>
            <a:r>
              <a:rPr lang="es-CO" sz="2100" b="1" u="sng" dirty="0">
                <a:solidFill>
                  <a:schemeClr val="bg1"/>
                </a:solidFill>
                <a:effectLst>
                  <a:outerShdw blurRad="38100" dist="38100" dir="2700000" algn="tl">
                    <a:srgbClr val="000000">
                      <a:alpha val="43137"/>
                    </a:srgbClr>
                  </a:outerShdw>
                </a:effectLst>
              </a:rPr>
              <a:t>MEDIDAS PRELIMINARES DEL PIGECA</a:t>
            </a:r>
          </a:p>
        </p:txBody>
      </p:sp>
      <p:pic>
        <p:nvPicPr>
          <p:cNvPr id="7" name="Picture 11" descr="Electric car charger">
            <a:extLst>
              <a:ext uri="{FF2B5EF4-FFF2-40B4-BE49-F238E27FC236}">
                <a16:creationId xmlns:a16="http://schemas.microsoft.com/office/drawing/2014/main" id="{6B502223-7677-A5AA-5D09-94D4B00EB364}"/>
              </a:ext>
            </a:extLst>
          </p:cNvPr>
          <p:cNvPicPr>
            <a:picLocks noChangeAspect="1"/>
          </p:cNvPicPr>
          <p:nvPr/>
        </p:nvPicPr>
        <p:blipFill rotWithShape="1">
          <a:blip r:embed="rId3"/>
          <a:srcRect r="30656" b="-1"/>
          <a:stretch/>
        </p:blipFill>
        <p:spPr>
          <a:xfrm>
            <a:off x="3744158" y="2217179"/>
            <a:ext cx="1636158" cy="157496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CuadroTexto 7">
            <a:extLst>
              <a:ext uri="{FF2B5EF4-FFF2-40B4-BE49-F238E27FC236}">
                <a16:creationId xmlns:a16="http://schemas.microsoft.com/office/drawing/2014/main" id="{45819036-33AB-5250-B7E9-2F8B2EC6347E}"/>
              </a:ext>
            </a:extLst>
          </p:cNvPr>
          <p:cNvSpPr txBox="1"/>
          <p:nvPr/>
        </p:nvSpPr>
        <p:spPr>
          <a:xfrm>
            <a:off x="3726729" y="3568821"/>
            <a:ext cx="1636158" cy="577081"/>
          </a:xfrm>
          <a:prstGeom prst="rect">
            <a:avLst/>
          </a:prstGeom>
          <a:solidFill>
            <a:schemeClr val="bg1">
              <a:alpha val="56000"/>
            </a:schemeClr>
          </a:solidFill>
        </p:spPr>
        <p:txBody>
          <a:bodyPr wrap="square" rtlCol="0">
            <a:spAutoFit/>
          </a:bodyPr>
          <a:lstStyle/>
          <a:p>
            <a:pPr algn="ctr"/>
            <a:r>
              <a:rPr lang="es-CO" sz="1050" b="1" dirty="0">
                <a:solidFill>
                  <a:schemeClr val="bg1"/>
                </a:solidFill>
                <a:effectLst>
                  <a:outerShdw blurRad="38100" dist="38100" dir="2700000" algn="tl">
                    <a:srgbClr val="000000">
                      <a:alpha val="43137"/>
                    </a:srgbClr>
                  </a:outerShdw>
                </a:effectLst>
              </a:rPr>
              <a:t>Electrificación y modernización de la flota</a:t>
            </a:r>
          </a:p>
        </p:txBody>
      </p:sp>
      <p:pic>
        <p:nvPicPr>
          <p:cNvPr id="9" name="Picture 2" descr="inicio - Torpedo Mensajeros">
            <a:extLst>
              <a:ext uri="{FF2B5EF4-FFF2-40B4-BE49-F238E27FC236}">
                <a16:creationId xmlns:a16="http://schemas.microsoft.com/office/drawing/2014/main" id="{738B1ED8-FB6D-1775-C825-C280612D5B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371" r="1" b="7167"/>
          <a:stretch/>
        </p:blipFill>
        <p:spPr bwMode="auto">
          <a:xfrm>
            <a:off x="61815" y="2207304"/>
            <a:ext cx="1780363" cy="157496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CuadroTexto 9">
            <a:extLst>
              <a:ext uri="{FF2B5EF4-FFF2-40B4-BE49-F238E27FC236}">
                <a16:creationId xmlns:a16="http://schemas.microsoft.com/office/drawing/2014/main" id="{8FEA0C30-F1FB-D7BA-2EFA-88101C7770D4}"/>
              </a:ext>
            </a:extLst>
          </p:cNvPr>
          <p:cNvSpPr txBox="1"/>
          <p:nvPr/>
        </p:nvSpPr>
        <p:spPr>
          <a:xfrm>
            <a:off x="37750" y="3628213"/>
            <a:ext cx="1830395" cy="577081"/>
          </a:xfrm>
          <a:prstGeom prst="rect">
            <a:avLst/>
          </a:prstGeom>
          <a:solidFill>
            <a:schemeClr val="bg1">
              <a:alpha val="56000"/>
            </a:schemeClr>
          </a:solidFill>
        </p:spPr>
        <p:txBody>
          <a:bodyPr wrap="square" rtlCol="0" anchor="ctr">
            <a:spAutoFit/>
          </a:bodyPr>
          <a:lstStyle/>
          <a:p>
            <a:pPr algn="ctr"/>
            <a:r>
              <a:rPr lang="es-CO" sz="1050" b="1" dirty="0">
                <a:solidFill>
                  <a:schemeClr val="bg1"/>
                </a:solidFill>
                <a:effectLst>
                  <a:outerShdw blurRad="38100" dist="38100" dir="2700000" algn="tl">
                    <a:srgbClr val="000000">
                      <a:alpha val="43137"/>
                    </a:srgbClr>
                  </a:outerShdw>
                </a:effectLst>
              </a:rPr>
              <a:t>Medios de transporte no motorizados, basados en actividad humana</a:t>
            </a:r>
          </a:p>
        </p:txBody>
      </p:sp>
      <p:pic>
        <p:nvPicPr>
          <p:cNvPr id="11" name="Picture 4" descr="Low traffic neighbourhoods: what are they and who are they for? -  Greenpeace Aotearoa">
            <a:extLst>
              <a:ext uri="{FF2B5EF4-FFF2-40B4-BE49-F238E27FC236}">
                <a16:creationId xmlns:a16="http://schemas.microsoft.com/office/drawing/2014/main" id="{3822BDBF-CF74-E4B9-AF50-7A639E487A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162" r="12453" b="3"/>
          <a:stretch/>
        </p:blipFill>
        <p:spPr bwMode="auto">
          <a:xfrm>
            <a:off x="1924479" y="2256537"/>
            <a:ext cx="1703158" cy="161018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DDB0DAB1-FE1E-547F-63FC-64A24A58ED31}"/>
              </a:ext>
            </a:extLst>
          </p:cNvPr>
          <p:cNvSpPr txBox="1"/>
          <p:nvPr/>
        </p:nvSpPr>
        <p:spPr>
          <a:xfrm>
            <a:off x="1970324" y="3571843"/>
            <a:ext cx="1636158" cy="577081"/>
          </a:xfrm>
          <a:prstGeom prst="rect">
            <a:avLst/>
          </a:prstGeom>
          <a:solidFill>
            <a:schemeClr val="bg1">
              <a:alpha val="56000"/>
            </a:schemeClr>
          </a:solidFill>
        </p:spPr>
        <p:txBody>
          <a:bodyPr wrap="square" rtlCol="0">
            <a:spAutoFit/>
          </a:bodyPr>
          <a:lstStyle/>
          <a:p>
            <a:pPr algn="ctr"/>
            <a:r>
              <a:rPr lang="es-CO" sz="1050" b="1" dirty="0">
                <a:solidFill>
                  <a:schemeClr val="bg1"/>
                </a:solidFill>
                <a:effectLst>
                  <a:outerShdw blurRad="38100" dist="38100" dir="2700000" algn="tl">
                    <a:srgbClr val="000000">
                      <a:alpha val="43137"/>
                    </a:srgbClr>
                  </a:outerShdw>
                </a:effectLst>
              </a:rPr>
              <a:t>Zonas de bajas emisiones y de movilidad sostenible</a:t>
            </a:r>
          </a:p>
        </p:txBody>
      </p:sp>
      <p:pic>
        <p:nvPicPr>
          <p:cNvPr id="13" name="Picture 4" descr="https://encrypted-tbn1.gstatic.com/images?q=tbn:ANd9GcQNbqpGulI6lteb2H1xI-HU4A13cblyQmQldTgn8wELnZZFWd8C">
            <a:extLst>
              <a:ext uri="{FF2B5EF4-FFF2-40B4-BE49-F238E27FC236}">
                <a16:creationId xmlns:a16="http://schemas.microsoft.com/office/drawing/2014/main" id="{6ED8F8D9-3CB4-137F-AEC4-82DB93726E9D}"/>
              </a:ext>
            </a:extLst>
          </p:cNvPr>
          <p:cNvPicPr>
            <a:picLocks noChangeAspect="1" noChangeArrowheads="1"/>
          </p:cNvPicPr>
          <p:nvPr/>
        </p:nvPicPr>
        <p:blipFill>
          <a:blip r:embed="rId6" cstate="print"/>
          <a:srcRect/>
          <a:stretch>
            <a:fillRect/>
          </a:stretch>
        </p:blipFill>
        <p:spPr bwMode="auto">
          <a:xfrm>
            <a:off x="5496837" y="2198417"/>
            <a:ext cx="1853026" cy="160149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CuadroTexto 13">
            <a:extLst>
              <a:ext uri="{FF2B5EF4-FFF2-40B4-BE49-F238E27FC236}">
                <a16:creationId xmlns:a16="http://schemas.microsoft.com/office/drawing/2014/main" id="{611772EE-8801-CCAD-C7DD-03953AD340FA}"/>
              </a:ext>
            </a:extLst>
          </p:cNvPr>
          <p:cNvSpPr txBox="1"/>
          <p:nvPr/>
        </p:nvSpPr>
        <p:spPr>
          <a:xfrm>
            <a:off x="5583364" y="3551629"/>
            <a:ext cx="1636158" cy="577081"/>
          </a:xfrm>
          <a:prstGeom prst="rect">
            <a:avLst/>
          </a:prstGeom>
          <a:solidFill>
            <a:schemeClr val="bg1">
              <a:alpha val="56000"/>
            </a:schemeClr>
          </a:solidFill>
        </p:spPr>
        <p:txBody>
          <a:bodyPr wrap="square" rtlCol="0">
            <a:spAutoFit/>
          </a:bodyPr>
          <a:lstStyle/>
          <a:p>
            <a:pPr algn="ctr"/>
            <a:r>
              <a:rPr lang="es-MX" sz="1050" b="1" dirty="0">
                <a:solidFill>
                  <a:schemeClr val="bg1"/>
                </a:solidFill>
                <a:effectLst>
                  <a:outerShdw blurRad="38100" dist="38100" dir="2700000" algn="tl">
                    <a:srgbClr val="000000">
                      <a:alpha val="43137"/>
                    </a:srgbClr>
                  </a:outerShdw>
                </a:effectLst>
              </a:rPr>
              <a:t>Buenas prácticas de combustión en calderas y hornos</a:t>
            </a:r>
            <a:endParaRPr lang="es-CO" sz="1050" b="1" dirty="0">
              <a:solidFill>
                <a:schemeClr val="bg1"/>
              </a:solidFill>
              <a:effectLst>
                <a:outerShdw blurRad="38100" dist="38100" dir="2700000" algn="tl">
                  <a:srgbClr val="000000">
                    <a:alpha val="43137"/>
                  </a:srgbClr>
                </a:outerShdw>
              </a:effectLst>
            </a:endParaRPr>
          </a:p>
        </p:txBody>
      </p:sp>
      <p:pic>
        <p:nvPicPr>
          <p:cNvPr id="15" name="Picture 2" descr="Eservices - ¿Qué es el Sistema de Recuperación de vapores... | Facebook">
            <a:extLst>
              <a:ext uri="{FF2B5EF4-FFF2-40B4-BE49-F238E27FC236}">
                <a16:creationId xmlns:a16="http://schemas.microsoft.com/office/drawing/2014/main" id="{8F61722B-A7B7-F3BA-C058-5E5A54B8FB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519" r="8776"/>
          <a:stretch/>
        </p:blipFill>
        <p:spPr bwMode="auto">
          <a:xfrm>
            <a:off x="7466384" y="2207304"/>
            <a:ext cx="1610852" cy="150443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CF09066E-5CF3-D196-8940-CF3CF5BCCFAD}"/>
              </a:ext>
            </a:extLst>
          </p:cNvPr>
          <p:cNvSpPr txBox="1"/>
          <p:nvPr/>
        </p:nvSpPr>
        <p:spPr>
          <a:xfrm>
            <a:off x="7466384" y="3711740"/>
            <a:ext cx="1636158" cy="577081"/>
          </a:xfrm>
          <a:prstGeom prst="rect">
            <a:avLst/>
          </a:prstGeom>
          <a:solidFill>
            <a:schemeClr val="bg1">
              <a:alpha val="56000"/>
            </a:schemeClr>
          </a:solidFill>
        </p:spPr>
        <p:txBody>
          <a:bodyPr wrap="square" rtlCol="0">
            <a:spAutoFit/>
          </a:bodyPr>
          <a:lstStyle/>
          <a:p>
            <a:pPr algn="ctr"/>
            <a:r>
              <a:rPr lang="es-MX" sz="1050" b="1" dirty="0">
                <a:solidFill>
                  <a:schemeClr val="bg1"/>
                </a:solidFill>
                <a:effectLst>
                  <a:outerShdw blurRad="38100" dist="38100" dir="2700000" algn="tl">
                    <a:srgbClr val="000000">
                      <a:alpha val="43137"/>
                    </a:srgbClr>
                  </a:outerShdw>
                </a:effectLst>
              </a:rPr>
              <a:t>Mejoramiento de la calidad de los combustibles</a:t>
            </a:r>
            <a:endParaRPr lang="es-CO" sz="1050" b="1" dirty="0">
              <a:solidFill>
                <a:schemeClr val="bg1"/>
              </a:solidFill>
              <a:effectLst>
                <a:outerShdw blurRad="38100" dist="38100" dir="2700000" algn="tl">
                  <a:srgbClr val="000000">
                    <a:alpha val="43137"/>
                  </a:srgbClr>
                </a:outerShdw>
              </a:effectLst>
            </a:endParaRPr>
          </a:p>
        </p:txBody>
      </p:sp>
      <p:sp>
        <p:nvSpPr>
          <p:cNvPr id="17" name="CuadroTexto 16">
            <a:extLst>
              <a:ext uri="{FF2B5EF4-FFF2-40B4-BE49-F238E27FC236}">
                <a16:creationId xmlns:a16="http://schemas.microsoft.com/office/drawing/2014/main" id="{314DCC19-3901-4F42-1E56-B654B47127E0}"/>
              </a:ext>
            </a:extLst>
          </p:cNvPr>
          <p:cNvSpPr txBox="1"/>
          <p:nvPr/>
        </p:nvSpPr>
        <p:spPr>
          <a:xfrm>
            <a:off x="7214071" y="4381357"/>
            <a:ext cx="1853025" cy="577081"/>
          </a:xfrm>
          <a:prstGeom prst="rect">
            <a:avLst/>
          </a:prstGeom>
          <a:solidFill>
            <a:schemeClr val="bg1">
              <a:alpha val="56000"/>
            </a:schemeClr>
          </a:solidFill>
        </p:spPr>
        <p:txBody>
          <a:bodyPr wrap="square" rtlCol="0">
            <a:spAutoFit/>
          </a:bodyPr>
          <a:lstStyle/>
          <a:p>
            <a:pPr algn="ctr"/>
            <a:r>
              <a:rPr lang="es-MX" sz="1050" b="1" dirty="0">
                <a:solidFill>
                  <a:schemeClr val="bg1"/>
                </a:solidFill>
                <a:effectLst>
                  <a:outerShdw blurRad="38100" dist="38100" dir="2700000" algn="tl">
                    <a:srgbClr val="000000">
                      <a:alpha val="43137"/>
                    </a:srgbClr>
                  </a:outerShdw>
                </a:effectLst>
              </a:rPr>
              <a:t>Recuperación de vapores de gasolina en estaciones de servicio</a:t>
            </a:r>
            <a:endParaRPr lang="es-CO" sz="1050" b="1" dirty="0">
              <a:solidFill>
                <a:schemeClr val="bg1"/>
              </a:solidFill>
              <a:effectLst>
                <a:outerShdw blurRad="38100" dist="38100" dir="2700000" algn="tl">
                  <a:srgbClr val="000000">
                    <a:alpha val="43137"/>
                  </a:srgbClr>
                </a:outerShdw>
              </a:effectLst>
            </a:endParaRPr>
          </a:p>
        </p:txBody>
      </p:sp>
      <p:sp>
        <p:nvSpPr>
          <p:cNvPr id="18" name="CuadroTexto 17">
            <a:extLst>
              <a:ext uri="{FF2B5EF4-FFF2-40B4-BE49-F238E27FC236}">
                <a16:creationId xmlns:a16="http://schemas.microsoft.com/office/drawing/2014/main" id="{136428C4-B0BA-01D0-1854-2D01A20106B6}"/>
              </a:ext>
            </a:extLst>
          </p:cNvPr>
          <p:cNvSpPr txBox="1"/>
          <p:nvPr/>
        </p:nvSpPr>
        <p:spPr>
          <a:xfrm>
            <a:off x="50033" y="4629921"/>
            <a:ext cx="1780363" cy="415498"/>
          </a:xfrm>
          <a:prstGeom prst="rect">
            <a:avLst/>
          </a:prstGeom>
          <a:solidFill>
            <a:schemeClr val="bg1">
              <a:alpha val="56000"/>
            </a:schemeClr>
          </a:solidFill>
        </p:spPr>
        <p:txBody>
          <a:bodyPr wrap="square" rtlCol="0">
            <a:spAutoFit/>
          </a:bodyPr>
          <a:lstStyle/>
          <a:p>
            <a:pPr algn="ctr"/>
            <a:r>
              <a:rPr lang="es-MX" sz="1050" b="1" dirty="0">
                <a:solidFill>
                  <a:schemeClr val="bg1"/>
                </a:solidFill>
                <a:effectLst>
                  <a:outerShdw blurRad="38100" dist="38100" dir="2700000" algn="tl">
                    <a:srgbClr val="000000">
                      <a:alpha val="43137"/>
                    </a:srgbClr>
                  </a:outerShdw>
                </a:effectLst>
              </a:rPr>
              <a:t>Transporte urbano de carga</a:t>
            </a:r>
            <a:endParaRPr lang="es-CO" sz="1050" b="1" dirty="0">
              <a:solidFill>
                <a:schemeClr val="bg1"/>
              </a:solidFill>
              <a:effectLst>
                <a:outerShdw blurRad="38100" dist="38100" dir="2700000" algn="tl">
                  <a:srgbClr val="000000">
                    <a:alpha val="43137"/>
                  </a:srgbClr>
                </a:outerShdw>
              </a:effectLst>
            </a:endParaRPr>
          </a:p>
        </p:txBody>
      </p:sp>
      <p:sp>
        <p:nvSpPr>
          <p:cNvPr id="19" name="CuadroTexto 18">
            <a:extLst>
              <a:ext uri="{FF2B5EF4-FFF2-40B4-BE49-F238E27FC236}">
                <a16:creationId xmlns:a16="http://schemas.microsoft.com/office/drawing/2014/main" id="{3A16A32E-CB49-EB89-7A12-F5BFB776C0BB}"/>
              </a:ext>
            </a:extLst>
          </p:cNvPr>
          <p:cNvSpPr txBox="1"/>
          <p:nvPr/>
        </p:nvSpPr>
        <p:spPr>
          <a:xfrm>
            <a:off x="3165303" y="4377179"/>
            <a:ext cx="1853025" cy="577081"/>
          </a:xfrm>
          <a:prstGeom prst="rect">
            <a:avLst/>
          </a:prstGeom>
          <a:solidFill>
            <a:schemeClr val="bg1">
              <a:alpha val="56000"/>
            </a:schemeClr>
          </a:solidFill>
        </p:spPr>
        <p:txBody>
          <a:bodyPr wrap="square" rtlCol="0">
            <a:spAutoFit/>
          </a:bodyPr>
          <a:lstStyle/>
          <a:p>
            <a:pPr algn="ctr"/>
            <a:r>
              <a:rPr lang="es-MX" sz="1050" b="1" dirty="0">
                <a:solidFill>
                  <a:schemeClr val="bg1"/>
                </a:solidFill>
                <a:effectLst>
                  <a:outerShdw blurRad="38100" dist="38100" dir="2700000" algn="tl">
                    <a:srgbClr val="000000">
                      <a:alpha val="43137"/>
                    </a:srgbClr>
                  </a:outerShdw>
                </a:effectLst>
              </a:rPr>
              <a:t>Reducción de emisiones de la industria del petróleo</a:t>
            </a:r>
            <a:endParaRPr lang="es-CO" sz="1050" b="1" dirty="0">
              <a:solidFill>
                <a:schemeClr val="bg1"/>
              </a:solidFill>
              <a:effectLst>
                <a:outerShdw blurRad="38100" dist="38100" dir="2700000" algn="tl">
                  <a:srgbClr val="000000">
                    <a:alpha val="43137"/>
                  </a:srgbClr>
                </a:outerShdw>
              </a:effectLst>
            </a:endParaRPr>
          </a:p>
        </p:txBody>
      </p:sp>
      <p:sp>
        <p:nvSpPr>
          <p:cNvPr id="20" name="CuadroTexto 19">
            <a:extLst>
              <a:ext uri="{FF2B5EF4-FFF2-40B4-BE49-F238E27FC236}">
                <a16:creationId xmlns:a16="http://schemas.microsoft.com/office/drawing/2014/main" id="{DE78BDF4-B34F-0DEA-EB86-D71944B7C47D}"/>
              </a:ext>
            </a:extLst>
          </p:cNvPr>
          <p:cNvSpPr txBox="1"/>
          <p:nvPr/>
        </p:nvSpPr>
        <p:spPr>
          <a:xfrm>
            <a:off x="5112406" y="4377179"/>
            <a:ext cx="1995557" cy="415498"/>
          </a:xfrm>
          <a:prstGeom prst="rect">
            <a:avLst/>
          </a:prstGeom>
          <a:solidFill>
            <a:schemeClr val="bg1">
              <a:alpha val="56000"/>
            </a:schemeClr>
          </a:solidFill>
        </p:spPr>
        <p:txBody>
          <a:bodyPr wrap="square" rtlCol="0">
            <a:spAutoFit/>
          </a:bodyPr>
          <a:lstStyle/>
          <a:p>
            <a:pPr algn="ctr"/>
            <a:r>
              <a:rPr lang="es-MX" sz="1050" b="1" dirty="0">
                <a:solidFill>
                  <a:schemeClr val="bg1"/>
                </a:solidFill>
                <a:effectLst>
                  <a:outerShdw blurRad="38100" dist="38100" dir="2700000" algn="tl">
                    <a:srgbClr val="000000">
                      <a:alpha val="43137"/>
                    </a:srgbClr>
                  </a:outerShdw>
                </a:effectLst>
              </a:rPr>
              <a:t>Programa de desarrollo industrial bajo en emisiones</a:t>
            </a:r>
            <a:endParaRPr lang="es-CO" sz="1050" b="1" dirty="0">
              <a:solidFill>
                <a:schemeClr val="bg1"/>
              </a:solidFill>
              <a:effectLst>
                <a:outerShdw blurRad="38100" dist="38100" dir="2700000" algn="tl">
                  <a:srgbClr val="000000">
                    <a:alpha val="43137"/>
                  </a:srgbClr>
                </a:outerShdw>
              </a:effectLst>
            </a:endParaRPr>
          </a:p>
        </p:txBody>
      </p:sp>
      <p:sp>
        <p:nvSpPr>
          <p:cNvPr id="21" name="CuadroTexto 20">
            <a:extLst>
              <a:ext uri="{FF2B5EF4-FFF2-40B4-BE49-F238E27FC236}">
                <a16:creationId xmlns:a16="http://schemas.microsoft.com/office/drawing/2014/main" id="{5406ED5B-4FAF-5C76-7FD3-67BE28FD8C14}"/>
              </a:ext>
            </a:extLst>
          </p:cNvPr>
          <p:cNvSpPr txBox="1"/>
          <p:nvPr/>
        </p:nvSpPr>
        <p:spPr>
          <a:xfrm>
            <a:off x="50033" y="4291345"/>
            <a:ext cx="1780363" cy="253916"/>
          </a:xfrm>
          <a:prstGeom prst="rect">
            <a:avLst/>
          </a:prstGeom>
          <a:solidFill>
            <a:schemeClr val="bg1">
              <a:alpha val="56000"/>
            </a:schemeClr>
          </a:solidFill>
        </p:spPr>
        <p:txBody>
          <a:bodyPr wrap="square" rtlCol="0">
            <a:spAutoFit/>
          </a:bodyPr>
          <a:lstStyle/>
          <a:p>
            <a:pPr algn="ctr"/>
            <a:r>
              <a:rPr lang="es-MX" sz="1050" b="1" dirty="0">
                <a:solidFill>
                  <a:schemeClr val="bg1"/>
                </a:solidFill>
                <a:effectLst>
                  <a:outerShdw blurRad="38100" dist="38100" dir="2700000" algn="tl">
                    <a:srgbClr val="000000">
                      <a:alpha val="43137"/>
                    </a:srgbClr>
                  </a:outerShdw>
                </a:effectLst>
              </a:rPr>
              <a:t>Infraestructura verde</a:t>
            </a:r>
            <a:endParaRPr lang="es-CO" sz="1050" b="1" dirty="0">
              <a:solidFill>
                <a:schemeClr val="bg1"/>
              </a:solidFill>
              <a:effectLst>
                <a:outerShdw blurRad="38100" dist="38100" dir="2700000" algn="tl">
                  <a:srgbClr val="000000">
                    <a:alpha val="43137"/>
                  </a:srgbClr>
                </a:outerShdw>
              </a:effectLst>
            </a:endParaRPr>
          </a:p>
        </p:txBody>
      </p:sp>
      <p:sp>
        <p:nvSpPr>
          <p:cNvPr id="23" name="CuadroTexto 22">
            <a:extLst>
              <a:ext uri="{FF2B5EF4-FFF2-40B4-BE49-F238E27FC236}">
                <a16:creationId xmlns:a16="http://schemas.microsoft.com/office/drawing/2014/main" id="{0E4BD377-ED2B-B914-56D7-37295F77C584}"/>
              </a:ext>
            </a:extLst>
          </p:cNvPr>
          <p:cNvSpPr txBox="1"/>
          <p:nvPr/>
        </p:nvSpPr>
        <p:spPr>
          <a:xfrm>
            <a:off x="1964840" y="4384827"/>
            <a:ext cx="1105299" cy="577081"/>
          </a:xfrm>
          <a:prstGeom prst="rect">
            <a:avLst/>
          </a:prstGeom>
          <a:solidFill>
            <a:schemeClr val="bg1">
              <a:alpha val="56000"/>
            </a:schemeClr>
          </a:solidFill>
        </p:spPr>
        <p:txBody>
          <a:bodyPr wrap="square" rtlCol="0">
            <a:spAutoFit/>
          </a:bodyPr>
          <a:lstStyle/>
          <a:p>
            <a:pPr algn="ctr"/>
            <a:r>
              <a:rPr lang="es-MX" sz="1050" b="1" dirty="0">
                <a:solidFill>
                  <a:schemeClr val="bg1"/>
                </a:solidFill>
                <a:effectLst>
                  <a:outerShdw blurRad="38100" dist="38100" dir="2700000" algn="tl">
                    <a:srgbClr val="000000">
                      <a:alpha val="43137"/>
                    </a:srgbClr>
                  </a:outerShdw>
                </a:effectLst>
              </a:rPr>
              <a:t>Desarrollo Urbano Sostenible</a:t>
            </a:r>
            <a:endParaRPr lang="es-CO" sz="105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75098445"/>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1032</TotalTime>
  <Words>1346</Words>
  <Application>Microsoft Office PowerPoint</Application>
  <PresentationFormat>On-screen Show (16:9)</PresentationFormat>
  <Paragraphs>280</Paragraphs>
  <Slides>35</Slides>
  <Notes>18</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35</vt:i4>
      </vt:variant>
    </vt:vector>
  </HeadingPairs>
  <TitlesOfParts>
    <vt:vector size="52" baseType="lpstr">
      <vt:lpstr>Arial</vt:lpstr>
      <vt:lpstr>Times New Roman</vt:lpstr>
      <vt:lpstr>Cinzel</vt:lpstr>
      <vt:lpstr>Poppins ExtraBold</vt:lpstr>
      <vt:lpstr>Poppins</vt:lpstr>
      <vt:lpstr>Calibri</vt:lpstr>
      <vt:lpstr>Geomanist Book</vt:lpstr>
      <vt:lpstr>Arial Rounded MT Bold</vt:lpstr>
      <vt:lpstr>Poppins SemiBold</vt:lpstr>
      <vt:lpstr>Wingdings</vt:lpstr>
      <vt:lpstr>MS PGothic</vt:lpstr>
      <vt:lpstr>Branding SF Bold</vt:lpstr>
      <vt:lpstr>Branding SF SemiBold</vt:lpstr>
      <vt:lpstr>Helvetica Light</vt:lpstr>
      <vt:lpstr>Branding SF Medium</vt:lpstr>
      <vt:lpstr>Simple Light</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MAPA DE ESTACIONES DE CALIDAD DEL AIRE</vt:lpstr>
      <vt:lpstr>RED DE MONITOREO DE CALIDAD DEL AIRE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Armandina Valdez</dc:creator>
  <cp:lastModifiedBy>Gerardo Argullin</cp:lastModifiedBy>
  <cp:revision>76</cp:revision>
  <dcterms:modified xsi:type="dcterms:W3CDTF">2023-02-15T16:40:55Z</dcterms:modified>
</cp:coreProperties>
</file>