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0"/>
  </p:notesMasterIdLst>
  <p:sldIdLst>
    <p:sldId id="256" r:id="rId5"/>
    <p:sldId id="315" r:id="rId6"/>
    <p:sldId id="270" r:id="rId7"/>
    <p:sldId id="316" r:id="rId8"/>
    <p:sldId id="314" r:id="rId9"/>
    <p:sldId id="264" r:id="rId10"/>
    <p:sldId id="305" r:id="rId11"/>
    <p:sldId id="306" r:id="rId12"/>
    <p:sldId id="300" r:id="rId13"/>
    <p:sldId id="307" r:id="rId14"/>
    <p:sldId id="308" r:id="rId15"/>
    <p:sldId id="311" r:id="rId16"/>
    <p:sldId id="309" r:id="rId17"/>
    <p:sldId id="317" r:id="rId18"/>
    <p:sldId id="267" r:id="rId19"/>
  </p:sldIdLst>
  <p:sldSz cx="12192000" cy="6858000"/>
  <p:notesSz cx="7010400" cy="9296400"/>
  <p:embeddedFontLst>
    <p:embeddedFont>
      <p:font typeface="Montserrat SemiBold" panose="00000700000000000000" pitchFamily="2"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pzVnKdQZqbUWfW0xi5MMl7Rv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1860" autoAdjust="0"/>
  </p:normalViewPr>
  <p:slideViewPr>
    <p:cSldViewPr snapToGrid="0">
      <p:cViewPr varScale="1">
        <p:scale>
          <a:sx n="67" d="100"/>
          <a:sy n="67"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21"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6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64"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s-MX" sz="1200" smtClean="0">
                <a:solidFill>
                  <a:schemeClr val="dk1"/>
                </a:solidFill>
                <a:latin typeface="Calibri"/>
                <a:ea typeface="Calibri"/>
                <a:cs typeface="Calibri"/>
                <a:sym typeface="Calibri"/>
              </a:rPr>
              <a:pPr algn="r"/>
              <a:t>‹Nº›</a:t>
            </a:fld>
            <a:endParaRPr lang="es-MX"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104" name="Google Shape;104;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s-MX"/>
              <a:pPr algn="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19" name="Google Shape;119;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62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77" name="Google Shape;17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77" name="Google Shape;17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3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56" name="Google Shape;15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60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206" name="Google Shape;206;p1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s-MX"/>
              <a:pPr algn="r"/>
              <a:t>15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7" name="Google Shape;17;p15"/>
          <p:cNvSpPr txBox="1">
            <a:spLocks noGrp="1"/>
          </p:cNvSpPr>
          <p:nvPr>
            <p:ph type="title"/>
          </p:nvPr>
        </p:nvSpPr>
        <p:spPr>
          <a:xfrm>
            <a:off x="363220" y="201374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5"/>
          <p:cNvSpPr txBox="1">
            <a:spLocks noGrp="1"/>
          </p:cNvSpPr>
          <p:nvPr>
            <p:ph type="body" idx="1"/>
          </p:nvPr>
        </p:nvSpPr>
        <p:spPr>
          <a:xfrm>
            <a:off x="363220" y="3518693"/>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ítulo y objetos" type="obj">
  <p:cSld name="OBJEC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426720" y="555683"/>
            <a:ext cx="4114800" cy="102914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7"/>
          <p:cNvSpPr txBox="1">
            <a:spLocks noGrp="1"/>
          </p:cNvSpPr>
          <p:nvPr>
            <p:ph type="body" idx="1"/>
          </p:nvPr>
        </p:nvSpPr>
        <p:spPr>
          <a:xfrm>
            <a:off x="4988560" y="1825625"/>
            <a:ext cx="636524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1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398780" y="568860"/>
            <a:ext cx="415544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22"/>
          <p:cNvSpPr txBox="1">
            <a:spLocks noGrp="1"/>
          </p:cNvSpPr>
          <p:nvPr>
            <p:ph type="body" idx="1"/>
          </p:nvPr>
        </p:nvSpPr>
        <p:spPr>
          <a:xfrm>
            <a:off x="5029200" y="1825625"/>
            <a:ext cx="6324600" cy="43513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ido con título">
  <p:cSld name="1_Contenido con título">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2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82" name="Google Shape;82;p25"/>
          <p:cNvSpPr txBox="1">
            <a:spLocks noGrp="1"/>
          </p:cNvSpPr>
          <p:nvPr>
            <p:ph type="body" idx="1"/>
          </p:nvPr>
        </p:nvSpPr>
        <p:spPr>
          <a:xfrm>
            <a:off x="1088397" y="314803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Diseño personalizado">
  <p:cSld name="2_Diseño personalizado">
    <p:bg>
      <p:bgPr>
        <a:solidFill>
          <a:srgbClr val="FFFFFF"/>
        </a:solidFill>
        <a:effectLst/>
      </p:bgPr>
    </p:bg>
    <p:spTree>
      <p:nvGrpSpPr>
        <p:cNvPr id="1" name="Shape 88"/>
        <p:cNvGrpSpPr/>
        <p:nvPr/>
      </p:nvGrpSpPr>
      <p:grpSpPr>
        <a:xfrm>
          <a:off x="0" y="0"/>
          <a:ext cx="0" cy="0"/>
          <a:chOff x="0" y="0"/>
          <a:chExt cx="0" cy="0"/>
        </a:xfrm>
      </p:grpSpPr>
      <p:sp>
        <p:nvSpPr>
          <p:cNvPr id="89" name="Google Shape;89;p2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92" name="Google Shape;92;p27"/>
          <p:cNvSpPr txBox="1">
            <a:spLocks noGrp="1"/>
          </p:cNvSpPr>
          <p:nvPr>
            <p:ph type="title"/>
          </p:nvPr>
        </p:nvSpPr>
        <p:spPr>
          <a:xfrm>
            <a:off x="381000" y="562928"/>
            <a:ext cx="11424920" cy="10608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E152E"/>
              </a:buClr>
              <a:buSzPts val="4000"/>
              <a:buFont typeface="Montserrat SemiBold"/>
              <a:buNone/>
              <a:defRPr sz="4000" b="0"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7"/>
          <p:cNvSpPr txBox="1">
            <a:spLocks noGrp="1"/>
          </p:cNvSpPr>
          <p:nvPr>
            <p:ph type="body" idx="1"/>
          </p:nvPr>
        </p:nvSpPr>
        <p:spPr>
          <a:xfrm>
            <a:off x="381002" y="1865811"/>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7"/>
          <p:cNvSpPr txBox="1">
            <a:spLocks noGrp="1"/>
          </p:cNvSpPr>
          <p:nvPr>
            <p:ph type="body" idx="2"/>
          </p:nvPr>
        </p:nvSpPr>
        <p:spPr>
          <a:xfrm>
            <a:off x="6233160" y="1865811"/>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solidFill>
          <a:srgbClr val="FFFFFF"/>
        </a:solidFill>
        <a:effectLst/>
      </p:bgPr>
    </p:bg>
    <p:spTree>
      <p:nvGrpSpPr>
        <p:cNvPr id="1" name="Shape 95"/>
        <p:cNvGrpSpPr/>
        <p:nvPr/>
      </p:nvGrpSpPr>
      <p:grpSpPr>
        <a:xfrm>
          <a:off x="0" y="0"/>
          <a:ext cx="0" cy="0"/>
          <a:chOff x="0" y="0"/>
          <a:chExt cx="0" cy="0"/>
        </a:xfrm>
      </p:grpSpPr>
      <p:sp>
        <p:nvSpPr>
          <p:cNvPr id="96" name="Google Shape;96;p2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99" name="Google Shape;99;p28"/>
          <p:cNvSpPr txBox="1">
            <a:spLocks noGrp="1"/>
          </p:cNvSpPr>
          <p:nvPr>
            <p:ph type="title"/>
          </p:nvPr>
        </p:nvSpPr>
        <p:spPr>
          <a:xfrm>
            <a:off x="831850" y="784707"/>
            <a:ext cx="10521951" cy="1806095"/>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6E152E"/>
              </a:buClr>
              <a:buSzPts val="4400"/>
              <a:buFont typeface="Montserrat SemiBold"/>
              <a:buNone/>
              <a:defRPr sz="4400" b="1" i="0" u="none" strike="noStrike" cap="none">
                <a:solidFill>
                  <a:srgbClr val="6E152E"/>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8"/>
          <p:cNvSpPr txBox="1">
            <a:spLocks noGrp="1"/>
          </p:cNvSpPr>
          <p:nvPr>
            <p:ph type="body" idx="1"/>
          </p:nvPr>
        </p:nvSpPr>
        <p:spPr>
          <a:xfrm>
            <a:off x="831851" y="2956561"/>
            <a:ext cx="10515600" cy="22080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8627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6" r:id="rId3"/>
    <p:sldLayoutId id="2147483659"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title"/>
          </p:nvPr>
        </p:nvSpPr>
        <p:spPr>
          <a:xfrm>
            <a:off x="844804" y="1943641"/>
            <a:ext cx="10889996" cy="1195799"/>
          </a:xfrm>
          <a:prstGeom prst="rect">
            <a:avLst/>
          </a:prstGeom>
          <a:noFill/>
          <a:ln>
            <a:noFill/>
          </a:ln>
        </p:spPr>
        <p:txBody>
          <a:bodyPr spcFirstLastPara="1" wrap="square" lIns="91425" tIns="45700" rIns="91425" bIns="45700" anchor="t" anchorCtr="0">
            <a:noAutofit/>
          </a:bodyPr>
          <a:lstStyle/>
          <a:p>
            <a:pPr lvl="0"/>
            <a:r>
              <a:rPr lang="es-ES" sz="3200" dirty="0" smtClean="0"/>
              <a:t>VERIFICACIÓN DEL CUMPLIMIENTO DE LAS MEDIDAS DE ASEGURAMIENTO DE LA CALIDAD E INSPECCIONES A LAS ESTACIONES DE MONITOREO.</a:t>
            </a:r>
            <a:br>
              <a:rPr lang="es-ES" sz="3200" dirty="0" smtClean="0"/>
            </a:br>
            <a:r>
              <a:rPr lang="es-ES" sz="3200" dirty="0" smtClean="0"/>
              <a:t/>
            </a:r>
            <a:br>
              <a:rPr lang="es-ES" sz="3200" dirty="0" smtClean="0"/>
            </a:br>
            <a:r>
              <a:rPr lang="es-ES" sz="3200" dirty="0" smtClean="0">
                <a:solidFill>
                  <a:schemeClr val="accent2">
                    <a:lumMod val="20000"/>
                    <a:lumOff val="80000"/>
                  </a:schemeClr>
                </a:solidFill>
              </a:rPr>
              <a:t>PROCURADURÍA FEDERAL DE PROTECCIÓN AL AMBIENTE </a:t>
            </a:r>
            <a:endParaRPr lang="es-ES" sz="3200" dirty="0">
              <a:solidFill>
                <a:schemeClr val="accent2">
                  <a:lumMod val="20000"/>
                  <a:lumOff val="80000"/>
                </a:schemeClr>
              </a:solidFill>
            </a:endParaRPr>
          </a:p>
        </p:txBody>
      </p:sp>
      <p:pic>
        <p:nvPicPr>
          <p:cNvPr id="108" name="Google Shape;108;p1"/>
          <p:cNvPicPr preferRelativeResize="0"/>
          <p:nvPr/>
        </p:nvPicPr>
        <p:blipFill rotWithShape="1">
          <a:blip r:embed="rId3">
            <a:alphaModFix/>
          </a:blip>
          <a:srcRect/>
          <a:stretch/>
        </p:blipFill>
        <p:spPr>
          <a:xfrm>
            <a:off x="5009261" y="4966255"/>
            <a:ext cx="0" cy="0"/>
          </a:xfrm>
          <a:prstGeom prst="rect">
            <a:avLst/>
          </a:prstGeom>
          <a:noFill/>
          <a:ln>
            <a:noFill/>
          </a:ln>
        </p:spPr>
      </p:pic>
      <p:pic>
        <p:nvPicPr>
          <p:cNvPr id="109" name="Google Shape;109;p1"/>
          <p:cNvPicPr preferRelativeResize="0"/>
          <p:nvPr/>
        </p:nvPicPr>
        <p:blipFill rotWithShape="1">
          <a:blip r:embed="rId4">
            <a:alphaModFix/>
          </a:blip>
          <a:srcRect/>
          <a:stretch/>
        </p:blipFill>
        <p:spPr>
          <a:xfrm>
            <a:off x="606288" y="5555847"/>
            <a:ext cx="7212277" cy="7591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8780" y="568860"/>
            <a:ext cx="4155440" cy="1524345"/>
          </a:xfrm>
        </p:spPr>
        <p:txBody>
          <a:bodyPr>
            <a:normAutofit fontScale="90000"/>
          </a:bodyPr>
          <a:lstStyle/>
          <a:p>
            <a:r>
              <a:rPr lang="es-ES" b="1" dirty="0" smtClean="0"/>
              <a:t>NOM-156-SEMARNAT-2012</a:t>
            </a:r>
            <a:endParaRPr lang="en-US" dirty="0"/>
          </a:p>
        </p:txBody>
      </p:sp>
      <p:sp>
        <p:nvSpPr>
          <p:cNvPr id="3" name="Marcador de texto 2"/>
          <p:cNvSpPr>
            <a:spLocks noGrp="1"/>
          </p:cNvSpPr>
          <p:nvPr>
            <p:ph type="body" idx="1"/>
          </p:nvPr>
        </p:nvSpPr>
        <p:spPr>
          <a:xfrm>
            <a:off x="4885981" y="756989"/>
            <a:ext cx="6324600" cy="4351339"/>
          </a:xfrm>
        </p:spPr>
        <p:txBody>
          <a:bodyPr>
            <a:normAutofit/>
          </a:bodyPr>
          <a:lstStyle/>
          <a:p>
            <a:pPr marL="285750" lvl="0" indent="-285750" algn="just">
              <a:spcBef>
                <a:spcPts val="0"/>
              </a:spcBef>
              <a:buFont typeface="Arial" panose="020B0604020202020204" pitchFamily="34" charset="0"/>
              <a:buChar char="•"/>
            </a:pPr>
            <a:r>
              <a:rPr lang="es-ES" sz="2000" dirty="0">
                <a:latin typeface="Montserrat" panose="00000500000000000000" pitchFamily="2" charset="0"/>
              </a:rPr>
              <a:t>Un espacio designado para los cilindros de gases de calibración, y </a:t>
            </a:r>
            <a:r>
              <a:rPr lang="es-ES" sz="2000" dirty="0" smtClean="0">
                <a:latin typeface="Montserrat" panose="00000500000000000000" pitchFamily="2" charset="0"/>
              </a:rPr>
              <a:t>estos deben de contar con </a:t>
            </a:r>
            <a:r>
              <a:rPr lang="es-ES" sz="2000" dirty="0">
                <a:latin typeface="Montserrat" panose="00000500000000000000" pitchFamily="2" charset="0"/>
              </a:rPr>
              <a:t>su certificado con trazabilidad a materiales de referencia y patrones  nacionales  mantenidos en el Centro Nacional de </a:t>
            </a:r>
            <a:r>
              <a:rPr lang="es-ES" sz="2000" dirty="0" smtClean="0">
                <a:latin typeface="Montserrat" panose="00000500000000000000" pitchFamily="2" charset="0"/>
              </a:rPr>
              <a:t>Metrología (CENAM).</a:t>
            </a:r>
          </a:p>
          <a:p>
            <a:pPr marL="285750" lvl="0" indent="-285750" algn="just">
              <a:spcBef>
                <a:spcPts val="0"/>
              </a:spcBef>
              <a:buFont typeface="Arial" panose="020B0604020202020204" pitchFamily="34" charset="0"/>
              <a:buChar char="•"/>
            </a:pPr>
            <a:endParaRPr lang="es-ES" sz="2000" dirty="0">
              <a:latin typeface="Montserrat" panose="00000500000000000000" pitchFamily="2" charset="0"/>
            </a:endParaRPr>
          </a:p>
          <a:p>
            <a:pPr marL="285750" lvl="0" indent="-285750" algn="just">
              <a:spcBef>
                <a:spcPts val="0"/>
              </a:spcBef>
              <a:buFont typeface="Arial" panose="020B0604020202020204" pitchFamily="34" charset="0"/>
              <a:buChar char="•"/>
            </a:pPr>
            <a:r>
              <a:rPr lang="es-ES" sz="2000" dirty="0">
                <a:latin typeface="Montserrat" panose="00000500000000000000" pitchFamily="2" charset="0"/>
              </a:rPr>
              <a:t>y de manera particular para la diseminación de la </a:t>
            </a:r>
            <a:r>
              <a:rPr lang="es-ES" sz="2000" dirty="0" smtClean="0">
                <a:latin typeface="Montserrat" panose="00000500000000000000" pitchFamily="2" charset="0"/>
              </a:rPr>
              <a:t>trazabilidad </a:t>
            </a:r>
            <a:r>
              <a:rPr lang="es-ES" sz="2000" dirty="0">
                <a:latin typeface="Montserrat" panose="00000500000000000000" pitchFamily="2" charset="0"/>
              </a:rPr>
              <a:t>del patrón primario de ozono en el aire ambiente o la creación de cadenas de trazabilidad debe estar a cargo del laboratorio autorizado por la Secretaría de </a:t>
            </a:r>
            <a:r>
              <a:rPr lang="es-ES" sz="2000" dirty="0" smtClean="0">
                <a:latin typeface="Montserrat" panose="00000500000000000000" pitchFamily="2" charset="0"/>
              </a:rPr>
              <a:t>Economía.</a:t>
            </a:r>
            <a:endParaRPr lang="es-ES" sz="2000" dirty="0">
              <a:latin typeface="Montserrat" panose="00000500000000000000" pitchFamily="2" charset="0"/>
            </a:endParaRPr>
          </a:p>
        </p:txBody>
      </p:sp>
      <p:sp>
        <p:nvSpPr>
          <p:cNvPr id="4" name="Rectángulo 3"/>
          <p:cNvSpPr/>
          <p:nvPr/>
        </p:nvSpPr>
        <p:spPr>
          <a:xfrm>
            <a:off x="744523" y="2778769"/>
            <a:ext cx="3057247" cy="307777"/>
          </a:xfrm>
          <a:prstGeom prst="rect">
            <a:avLst/>
          </a:prstGeom>
        </p:spPr>
        <p:txBody>
          <a:bodyPr wrap="none">
            <a:spAutoFit/>
          </a:bodyPr>
          <a:lstStyle/>
          <a:p>
            <a:r>
              <a:rPr lang="es-ES" b="1" dirty="0">
                <a:latin typeface="Arial" panose="020B0604020202020204" pitchFamily="34" charset="0"/>
                <a:ea typeface="Times New Roman" panose="02020603050405020304" pitchFamily="18" charset="0"/>
              </a:rPr>
              <a:t>8</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8.1</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8.1.4</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8.7.3</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8.9</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8.9.1</a:t>
            </a:r>
            <a:r>
              <a:rPr lang="es-ES" dirty="0">
                <a:latin typeface="Arial" panose="020B0604020202020204" pitchFamily="34" charset="0"/>
                <a:ea typeface="Times New Roman" panose="02020603050405020304" pitchFamily="18" charset="0"/>
              </a:rPr>
              <a:t> y </a:t>
            </a:r>
            <a:r>
              <a:rPr lang="es-ES" b="1" dirty="0">
                <a:latin typeface="Arial" panose="020B0604020202020204" pitchFamily="34" charset="0"/>
                <a:ea typeface="Times New Roman" panose="02020603050405020304" pitchFamily="18" charset="0"/>
              </a:rPr>
              <a:t>8.9.2</a:t>
            </a:r>
            <a:endParaRPr lang="en-US" dirty="0"/>
          </a:p>
        </p:txBody>
      </p:sp>
      <p:sp>
        <p:nvSpPr>
          <p:cNvPr id="5" name="Rectángulo 4"/>
          <p:cNvSpPr/>
          <p:nvPr/>
        </p:nvSpPr>
        <p:spPr>
          <a:xfrm>
            <a:off x="4885981" y="4573596"/>
            <a:ext cx="6429719" cy="446276"/>
          </a:xfrm>
          <a:prstGeom prst="rect">
            <a:avLst/>
          </a:prstGeom>
        </p:spPr>
        <p:txBody>
          <a:bodyPr wrap="square">
            <a:spAutoFit/>
          </a:bodyPr>
          <a:lstStyle/>
          <a:p>
            <a:r>
              <a:rPr lang="es-ES" dirty="0" smtClean="0"/>
              <a:t>* </a:t>
            </a:r>
            <a:r>
              <a:rPr lang="es-ES" sz="900" dirty="0" smtClean="0"/>
              <a:t>Trazabilidad: Diversos </a:t>
            </a:r>
            <a:r>
              <a:rPr lang="es-ES" sz="900" dirty="0"/>
              <a:t>requerimientos normativos de calidad y algunas obligaciones contractuales, determinan la necesidad de mantener trazabilidad hacia </a:t>
            </a:r>
            <a:r>
              <a:rPr lang="es-ES" sz="900" u="sng" dirty="0"/>
              <a:t>los Patrones Nacionales </a:t>
            </a:r>
            <a:r>
              <a:rPr lang="es-ES" sz="900" dirty="0"/>
              <a:t>establecidos por el CENAM.</a:t>
            </a:r>
            <a:endParaRPr lang="en-US" sz="900" dirty="0"/>
          </a:p>
        </p:txBody>
      </p:sp>
      <p:sp>
        <p:nvSpPr>
          <p:cNvPr id="6" name="Rectángulo 5"/>
          <p:cNvSpPr/>
          <p:nvPr/>
        </p:nvSpPr>
        <p:spPr>
          <a:xfrm>
            <a:off x="4885981" y="5312260"/>
            <a:ext cx="6096000" cy="461665"/>
          </a:xfrm>
          <a:prstGeom prst="rect">
            <a:avLst/>
          </a:prstGeom>
        </p:spPr>
        <p:txBody>
          <a:bodyPr>
            <a:spAutoFit/>
          </a:bodyPr>
          <a:lstStyle/>
          <a:p>
            <a:r>
              <a:rPr lang="es-ES" sz="800" u="sng" dirty="0"/>
              <a:t>Los patrones nacionales </a:t>
            </a:r>
            <a:r>
              <a:rPr lang="es-ES" sz="800" dirty="0"/>
              <a:t>desarrollados por el CENAM son las referencias que le dan coherencia a las mediciones que se realizan en el país y su exactitud se disemina por medio de servicios de calibración hacia los patrones de los laboratorios secundarios e industriales, los cuales mantienen la infraestructura de la medición en los sectores productivos, comerciales y sociales.</a:t>
            </a:r>
            <a:endParaRPr lang="en-US" sz="800" dirty="0"/>
          </a:p>
        </p:txBody>
      </p:sp>
    </p:spTree>
    <p:extLst>
      <p:ext uri="{BB962C8B-B14F-4D97-AF65-F5344CB8AC3E}">
        <p14:creationId xmlns:p14="http://schemas.microsoft.com/office/powerpoint/2010/main" val="226628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NOM-156-SEMARNAT-2012</a:t>
            </a:r>
            <a:endParaRPr lang="en-US" dirty="0"/>
          </a:p>
        </p:txBody>
      </p:sp>
      <p:sp>
        <p:nvSpPr>
          <p:cNvPr id="3" name="Marcador de texto 2"/>
          <p:cNvSpPr>
            <a:spLocks noGrp="1"/>
          </p:cNvSpPr>
          <p:nvPr>
            <p:ph type="body" idx="1"/>
          </p:nvPr>
        </p:nvSpPr>
        <p:spPr>
          <a:xfrm>
            <a:off x="4542620" y="104286"/>
            <a:ext cx="7520848" cy="1743362"/>
          </a:xfrm>
        </p:spPr>
        <p:txBody>
          <a:bodyPr/>
          <a:lstStyle/>
          <a:p>
            <a:r>
              <a:rPr lang="es-ES" b="1" dirty="0" smtClean="0"/>
              <a:t>  M</a:t>
            </a:r>
            <a:r>
              <a:rPr lang="es-ES" dirty="0" smtClean="0"/>
              <a:t>anual </a:t>
            </a:r>
            <a:r>
              <a:rPr lang="es-ES" dirty="0"/>
              <a:t>que incorpore los procedimientos de la gestión del aseguramiento y control de la calidad.</a:t>
            </a:r>
            <a:endParaRPr lang="en-US" dirty="0"/>
          </a:p>
        </p:txBody>
      </p:sp>
      <p:sp>
        <p:nvSpPr>
          <p:cNvPr id="5" name="Rectángulo 4"/>
          <p:cNvSpPr/>
          <p:nvPr/>
        </p:nvSpPr>
        <p:spPr>
          <a:xfrm>
            <a:off x="0" y="2605530"/>
            <a:ext cx="4554220" cy="738664"/>
          </a:xfrm>
          <a:prstGeom prst="rect">
            <a:avLst/>
          </a:prstGeom>
        </p:spPr>
        <p:txBody>
          <a:bodyPr wrap="square">
            <a:spAutoFit/>
          </a:bodyPr>
          <a:lstStyle/>
          <a:p>
            <a:r>
              <a:rPr lang="es-ES" b="1" dirty="0" smtClean="0">
                <a:latin typeface="Arial" panose="020B0604020202020204" pitchFamily="34" charset="0"/>
                <a:ea typeface="Times New Roman" panose="02020603050405020304" pitchFamily="18" charset="0"/>
              </a:rPr>
              <a:t>9, 9.2</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9.3.1</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9.3.2</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9.3.3</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9.3.4</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9.4.1</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9.4.2</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9.4.3</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9.4.4</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9.4.5</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9.4.6</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9.4.7</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11.2.4</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11.2.4.1</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11.2.4.2</a:t>
            </a:r>
            <a:r>
              <a:rPr lang="es-ES" dirty="0">
                <a:latin typeface="Arial" panose="020B0604020202020204" pitchFamily="34" charset="0"/>
                <a:ea typeface="Times New Roman" panose="02020603050405020304" pitchFamily="18" charset="0"/>
              </a:rPr>
              <a:t>, y </a:t>
            </a:r>
            <a:r>
              <a:rPr lang="es-ES" b="1" dirty="0">
                <a:latin typeface="Arial" panose="020B0604020202020204" pitchFamily="34" charset="0"/>
                <a:ea typeface="Times New Roman" panose="02020603050405020304" pitchFamily="18" charset="0"/>
              </a:rPr>
              <a:t>11.2.4.3</a:t>
            </a:r>
            <a:r>
              <a:rPr lang="es-ES" dirty="0">
                <a:latin typeface="Arial" panose="020B0604020202020204" pitchFamily="34" charset="0"/>
                <a:ea typeface="Times New Roman" panose="02020603050405020304" pitchFamily="18" charset="0"/>
              </a:rPr>
              <a:t> </a:t>
            </a:r>
            <a:endParaRPr lang="en-US" dirty="0"/>
          </a:p>
        </p:txBody>
      </p:sp>
      <p:sp>
        <p:nvSpPr>
          <p:cNvPr id="6" name="Rectángulo 5"/>
          <p:cNvSpPr/>
          <p:nvPr/>
        </p:nvSpPr>
        <p:spPr>
          <a:xfrm>
            <a:off x="4197425" y="1383073"/>
            <a:ext cx="7866043" cy="1733808"/>
          </a:xfrm>
          <a:prstGeom prst="rect">
            <a:avLst/>
          </a:prstGeom>
        </p:spPr>
        <p:txBody>
          <a:bodyPr wrap="square">
            <a:spAutoFit/>
          </a:bodyPr>
          <a:lstStyle/>
          <a:p>
            <a:pPr marL="457200" indent="-228600" algn="just">
              <a:lnSpc>
                <a:spcPct val="90000"/>
              </a:lnSpc>
              <a:spcBef>
                <a:spcPts val="1000"/>
              </a:spcBef>
              <a:buClr>
                <a:srgbClr val="404040"/>
              </a:buClr>
              <a:buSzPts val="2400"/>
            </a:pPr>
            <a:r>
              <a:rPr lang="es-ES" sz="1600" dirty="0" smtClean="0">
                <a:solidFill>
                  <a:srgbClr val="404040"/>
                </a:solidFill>
                <a:latin typeface="Montserrat" panose="00000500000000000000" pitchFamily="2" charset="0"/>
                <a:ea typeface="Montserrat SemiBold"/>
                <a:cs typeface="Montserrat SemiBold"/>
                <a:sym typeface="Montserrat SemiBold"/>
              </a:rPr>
              <a:t>    </a:t>
            </a:r>
            <a:r>
              <a:rPr lang="es-ES" dirty="0" smtClean="0">
                <a:solidFill>
                  <a:srgbClr val="404040"/>
                </a:solidFill>
                <a:latin typeface="Montserrat" panose="00000500000000000000" pitchFamily="2" charset="0"/>
                <a:ea typeface="Montserrat SemiBold"/>
                <a:cs typeface="Montserrat SemiBold"/>
                <a:sym typeface="Montserrat SemiBold"/>
              </a:rPr>
              <a:t>Debe de contener los </a:t>
            </a:r>
            <a:r>
              <a:rPr lang="es-ES" b="1" dirty="0" smtClean="0">
                <a:solidFill>
                  <a:srgbClr val="404040"/>
                </a:solidFill>
                <a:latin typeface="Montserrat" panose="00000500000000000000" pitchFamily="2" charset="0"/>
                <a:ea typeface="Montserrat SemiBold"/>
                <a:cs typeface="Montserrat SemiBold"/>
                <a:sym typeface="Montserrat SemiBold"/>
              </a:rPr>
              <a:t>procedimientos y expedientes </a:t>
            </a:r>
            <a:r>
              <a:rPr lang="es-ES" dirty="0" smtClean="0">
                <a:solidFill>
                  <a:srgbClr val="404040"/>
                </a:solidFill>
                <a:latin typeface="Montserrat" panose="00000500000000000000" pitchFamily="2" charset="0"/>
                <a:ea typeface="Montserrat SemiBold"/>
                <a:cs typeface="Montserrat SemiBold"/>
                <a:sym typeface="Montserrat SemiBold"/>
              </a:rPr>
              <a:t>para:</a:t>
            </a:r>
          </a:p>
          <a:p>
            <a:pPr marL="457200" indent="-228600" algn="just">
              <a:lnSpc>
                <a:spcPct val="90000"/>
              </a:lnSpc>
              <a:spcBef>
                <a:spcPts val="1000"/>
              </a:spcBef>
              <a:buClr>
                <a:srgbClr val="404040"/>
              </a:buClr>
              <a:buSzPts val="2400"/>
            </a:pPr>
            <a:r>
              <a:rPr lang="es-ES" dirty="0" smtClean="0">
                <a:solidFill>
                  <a:srgbClr val="404040"/>
                </a:solidFill>
                <a:latin typeface="Montserrat" panose="00000500000000000000" pitchFamily="2" charset="0"/>
                <a:ea typeface="Montserrat SemiBold"/>
                <a:cs typeface="Montserrat SemiBold"/>
                <a:sym typeface="Montserrat SemiBold"/>
              </a:rPr>
              <a:t>     La </a:t>
            </a:r>
            <a:r>
              <a:rPr lang="es-ES" dirty="0">
                <a:solidFill>
                  <a:srgbClr val="404040"/>
                </a:solidFill>
                <a:latin typeface="Montserrat" panose="00000500000000000000" pitchFamily="2" charset="0"/>
                <a:ea typeface="Montserrat SemiBold"/>
                <a:cs typeface="Montserrat SemiBold"/>
                <a:sym typeface="Montserrat SemiBold"/>
              </a:rPr>
              <a:t>selección y adquisición de instrumentos de medición y equipos de soporte de las estaciones de monitoreo de la calidad del aire y muestreo de contaminantes del sistema; </a:t>
            </a:r>
            <a:endParaRPr lang="es-ES" dirty="0" smtClean="0">
              <a:solidFill>
                <a:srgbClr val="404040"/>
              </a:solidFill>
              <a:latin typeface="Montserrat" panose="00000500000000000000" pitchFamily="2" charset="0"/>
              <a:ea typeface="Montserrat SemiBold"/>
              <a:cs typeface="Montserrat SemiBold"/>
              <a:sym typeface="Montserrat SemiBold"/>
            </a:endParaRPr>
          </a:p>
          <a:p>
            <a:pPr marL="457200" indent="-228600" algn="just">
              <a:lnSpc>
                <a:spcPct val="90000"/>
              </a:lnSpc>
              <a:spcBef>
                <a:spcPts val="1000"/>
              </a:spcBef>
              <a:buClr>
                <a:srgbClr val="404040"/>
              </a:buClr>
              <a:buSzPts val="2400"/>
            </a:pPr>
            <a:r>
              <a:rPr lang="es-ES" dirty="0">
                <a:solidFill>
                  <a:srgbClr val="404040"/>
                </a:solidFill>
                <a:latin typeface="Montserrat" panose="00000500000000000000" pitchFamily="2" charset="0"/>
                <a:ea typeface="Montserrat SemiBold"/>
                <a:cs typeface="Montserrat SemiBold"/>
                <a:sym typeface="Montserrat SemiBold"/>
              </a:rPr>
              <a:t> </a:t>
            </a:r>
            <a:r>
              <a:rPr lang="es-ES" dirty="0" smtClean="0">
                <a:solidFill>
                  <a:srgbClr val="404040"/>
                </a:solidFill>
                <a:latin typeface="Montserrat" panose="00000500000000000000" pitchFamily="2" charset="0"/>
                <a:ea typeface="Montserrat SemiBold"/>
                <a:cs typeface="Montserrat SemiBold"/>
                <a:sym typeface="Montserrat SemiBold"/>
              </a:rPr>
              <a:t>    La </a:t>
            </a:r>
            <a:r>
              <a:rPr lang="es-ES" dirty="0">
                <a:solidFill>
                  <a:srgbClr val="404040"/>
                </a:solidFill>
                <a:latin typeface="Montserrat" panose="00000500000000000000" pitchFamily="2" charset="0"/>
                <a:ea typeface="Montserrat SemiBold"/>
                <a:cs typeface="Montserrat SemiBold"/>
                <a:sym typeface="Montserrat SemiBold"/>
              </a:rPr>
              <a:t>selección y adquisición de suministros y servicios, materiales de referencia, consumibles y refacciones; y calibración y mantenimiento que utiliza el sistema de monitoreo de la calidad del </a:t>
            </a:r>
            <a:r>
              <a:rPr lang="es-ES" dirty="0" smtClean="0">
                <a:solidFill>
                  <a:srgbClr val="404040"/>
                </a:solidFill>
                <a:latin typeface="Montserrat" panose="00000500000000000000" pitchFamily="2" charset="0"/>
                <a:ea typeface="Montserrat SemiBold"/>
                <a:cs typeface="Montserrat SemiBold"/>
                <a:sym typeface="Montserrat SemiBold"/>
              </a:rPr>
              <a:t>aire.</a:t>
            </a:r>
            <a:endParaRPr lang="en-US" dirty="0">
              <a:solidFill>
                <a:srgbClr val="404040"/>
              </a:solidFill>
              <a:latin typeface="Montserrat" panose="00000500000000000000" pitchFamily="2" charset="0"/>
              <a:ea typeface="Montserrat SemiBold"/>
              <a:cs typeface="Montserrat SemiBold"/>
              <a:sym typeface="Montserrat SemiBold"/>
            </a:endParaRPr>
          </a:p>
        </p:txBody>
      </p:sp>
      <p:sp>
        <p:nvSpPr>
          <p:cNvPr id="7" name="Rectángulo 6"/>
          <p:cNvSpPr/>
          <p:nvPr/>
        </p:nvSpPr>
        <p:spPr>
          <a:xfrm>
            <a:off x="4671152" y="3260657"/>
            <a:ext cx="7392317" cy="1600438"/>
          </a:xfrm>
          <a:prstGeom prst="rect">
            <a:avLst/>
          </a:prstGeom>
        </p:spPr>
        <p:txBody>
          <a:bodyPr wrap="square">
            <a:spAutoFit/>
          </a:bodyPr>
          <a:lstStyle/>
          <a:p>
            <a:pPr algn="just"/>
            <a:r>
              <a:rPr lang="es-ES" dirty="0" smtClean="0">
                <a:solidFill>
                  <a:srgbClr val="404040"/>
                </a:solidFill>
                <a:latin typeface="Montserrat" panose="00000500000000000000" pitchFamily="2" charset="0"/>
                <a:ea typeface="Montserrat SemiBold"/>
                <a:cs typeface="Montserrat SemiBold"/>
              </a:rPr>
              <a:t>Los </a:t>
            </a:r>
            <a:r>
              <a:rPr lang="es-ES" dirty="0">
                <a:solidFill>
                  <a:srgbClr val="404040"/>
                </a:solidFill>
                <a:latin typeface="Montserrat" panose="00000500000000000000" pitchFamily="2" charset="0"/>
                <a:ea typeface="Montserrat SemiBold"/>
                <a:cs typeface="Montserrat SemiBold"/>
              </a:rPr>
              <a:t>procedimientos operativos de cada instrumento de medición y equipo de soporte del sistema de monitoreo de la calidad del aire, los que contendrán el método de medición, una descripción detallada en la forma que realizan las actividades de muestreo, monitoreo, calibración y mantenimiento, basado todo en los manuales de mantenimiento y operación de los fabricantes; </a:t>
            </a:r>
            <a:endParaRPr lang="es-ES" dirty="0" smtClean="0">
              <a:solidFill>
                <a:srgbClr val="404040"/>
              </a:solidFill>
              <a:latin typeface="Montserrat" panose="00000500000000000000" pitchFamily="2" charset="0"/>
              <a:ea typeface="Montserrat SemiBold"/>
              <a:cs typeface="Montserrat SemiBold"/>
            </a:endParaRPr>
          </a:p>
          <a:p>
            <a:pPr algn="just"/>
            <a:endParaRPr lang="es-ES" dirty="0">
              <a:solidFill>
                <a:srgbClr val="404040"/>
              </a:solidFill>
              <a:latin typeface="Montserrat" panose="00000500000000000000" pitchFamily="2" charset="0"/>
              <a:ea typeface="Montserrat SemiBold"/>
              <a:cs typeface="Montserrat SemiBold"/>
            </a:endParaRPr>
          </a:p>
          <a:p>
            <a:pPr algn="just"/>
            <a:r>
              <a:rPr lang="es-ES" dirty="0" smtClean="0">
                <a:solidFill>
                  <a:srgbClr val="404040"/>
                </a:solidFill>
                <a:latin typeface="Montserrat" panose="00000500000000000000" pitchFamily="2" charset="0"/>
                <a:ea typeface="Montserrat SemiBold"/>
                <a:cs typeface="Montserrat SemiBold"/>
              </a:rPr>
              <a:t>Un </a:t>
            </a:r>
            <a:r>
              <a:rPr lang="es-ES" dirty="0">
                <a:solidFill>
                  <a:srgbClr val="404040"/>
                </a:solidFill>
                <a:latin typeface="Montserrat" panose="00000500000000000000" pitchFamily="2" charset="0"/>
                <a:ea typeface="Montserrat SemiBold"/>
                <a:cs typeface="Montserrat SemiBold"/>
              </a:rPr>
              <a:t>expediente de cada instrumento de medición y equipo de soporte</a:t>
            </a:r>
            <a:r>
              <a:rPr lang="es-ES" dirty="0" smtClean="0">
                <a:solidFill>
                  <a:srgbClr val="404040"/>
                </a:solidFill>
                <a:latin typeface="Montserrat" panose="00000500000000000000" pitchFamily="2" charset="0"/>
                <a:ea typeface="Montserrat SemiBold"/>
                <a:cs typeface="Montserrat SemiBold"/>
              </a:rPr>
              <a:t>;</a:t>
            </a:r>
          </a:p>
        </p:txBody>
      </p:sp>
    </p:spTree>
    <p:extLst>
      <p:ext uri="{BB962C8B-B14F-4D97-AF65-F5344CB8AC3E}">
        <p14:creationId xmlns:p14="http://schemas.microsoft.com/office/powerpoint/2010/main" val="1103742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NOM-156-SEMARNAT-2012</a:t>
            </a:r>
          </a:p>
        </p:txBody>
      </p:sp>
      <p:sp>
        <p:nvSpPr>
          <p:cNvPr id="4" name="Rectángulo 3"/>
          <p:cNvSpPr/>
          <p:nvPr/>
        </p:nvSpPr>
        <p:spPr>
          <a:xfrm>
            <a:off x="4854766" y="878760"/>
            <a:ext cx="6955315" cy="4001095"/>
          </a:xfrm>
          <a:prstGeom prst="rect">
            <a:avLst/>
          </a:prstGeom>
        </p:spPr>
        <p:txBody>
          <a:bodyPr wrap="square">
            <a:spAutoFit/>
          </a:bodyPr>
          <a:lstStyle/>
          <a:p>
            <a:pPr algn="just"/>
            <a:r>
              <a:rPr lang="es-ES" sz="1600" dirty="0">
                <a:solidFill>
                  <a:srgbClr val="404040"/>
                </a:solidFill>
                <a:latin typeface="Montserrat" panose="00000500000000000000" pitchFamily="2" charset="0"/>
                <a:ea typeface="Montserrat SemiBold"/>
                <a:cs typeface="Montserrat SemiBold"/>
              </a:rPr>
              <a:t>Un programa de control de calidad que incluya:</a:t>
            </a:r>
            <a:endParaRPr lang="en-US" sz="1600" dirty="0">
              <a:solidFill>
                <a:srgbClr val="404040"/>
              </a:solidFill>
              <a:latin typeface="Montserrat" panose="00000500000000000000" pitchFamily="2" charset="0"/>
              <a:ea typeface="Montserrat SemiBold"/>
              <a:cs typeface="Montserrat SemiBold"/>
            </a:endParaRPr>
          </a:p>
          <a:p>
            <a:pPr algn="just"/>
            <a:endParaRPr lang="es-ES" sz="1600" dirty="0">
              <a:solidFill>
                <a:srgbClr val="404040"/>
              </a:solidFill>
              <a:latin typeface="Montserrat" panose="00000500000000000000" pitchFamily="2" charset="0"/>
              <a:ea typeface="Montserrat SemiBold"/>
              <a:cs typeface="Montserrat SemiBold"/>
            </a:endParaRPr>
          </a:p>
          <a:p>
            <a:pPr algn="just"/>
            <a:endParaRPr lang="es-ES" sz="1600" dirty="0">
              <a:solidFill>
                <a:srgbClr val="404040"/>
              </a:solidFill>
              <a:latin typeface="Montserrat" panose="00000500000000000000" pitchFamily="2" charset="0"/>
              <a:ea typeface="Montserrat SemiBold"/>
              <a:cs typeface="Montserrat SemiBold"/>
            </a:endParaRPr>
          </a:p>
          <a:p>
            <a:pPr marL="285750" indent="-285750" algn="just">
              <a:buFont typeface="Arial" panose="020B0604020202020204" pitchFamily="34" charset="0"/>
              <a:buChar char="•"/>
            </a:pPr>
            <a:r>
              <a:rPr lang="es-ES" sz="1600" dirty="0" smtClean="0">
                <a:solidFill>
                  <a:srgbClr val="404040"/>
                </a:solidFill>
                <a:latin typeface="Montserrat" panose="00000500000000000000" pitchFamily="2" charset="0"/>
                <a:ea typeface="Montserrat SemiBold"/>
                <a:cs typeface="Montserrat SemiBold"/>
              </a:rPr>
              <a:t>Vistas </a:t>
            </a:r>
            <a:r>
              <a:rPr lang="es-ES" sz="1600" dirty="0">
                <a:solidFill>
                  <a:srgbClr val="404040"/>
                </a:solidFill>
                <a:latin typeface="Montserrat" panose="00000500000000000000" pitchFamily="2" charset="0"/>
                <a:ea typeface="Montserrat SemiBold"/>
                <a:cs typeface="Montserrat SemiBold"/>
              </a:rPr>
              <a:t>de </a:t>
            </a:r>
            <a:r>
              <a:rPr lang="es-ES" sz="1600" dirty="0" smtClean="0">
                <a:solidFill>
                  <a:srgbClr val="404040"/>
                </a:solidFill>
                <a:latin typeface="Montserrat" panose="00000500000000000000" pitchFamily="2" charset="0"/>
                <a:ea typeface="Montserrat SemiBold"/>
                <a:cs typeface="Montserrat SemiBold"/>
              </a:rPr>
              <a:t>inspección; </a:t>
            </a:r>
          </a:p>
          <a:p>
            <a:pPr marL="285750" indent="-285750" algn="just">
              <a:buFont typeface="Arial" panose="020B0604020202020204" pitchFamily="34" charset="0"/>
              <a:buChar char="•"/>
            </a:pPr>
            <a:endParaRPr lang="es-ES" sz="1600" dirty="0" smtClean="0">
              <a:solidFill>
                <a:srgbClr val="404040"/>
              </a:solidFill>
              <a:latin typeface="Montserrat" panose="00000500000000000000" pitchFamily="2" charset="0"/>
              <a:ea typeface="Montserrat SemiBold"/>
              <a:cs typeface="Montserrat SemiBold"/>
            </a:endParaRPr>
          </a:p>
          <a:p>
            <a:pPr marL="285750" indent="-285750" algn="just">
              <a:buFont typeface="Arial" panose="020B0604020202020204" pitchFamily="34" charset="0"/>
              <a:buChar char="•"/>
            </a:pPr>
            <a:r>
              <a:rPr lang="es-ES" sz="1600" dirty="0" smtClean="0">
                <a:solidFill>
                  <a:srgbClr val="404040"/>
                </a:solidFill>
                <a:latin typeface="Montserrat" panose="00000500000000000000" pitchFamily="2" charset="0"/>
                <a:ea typeface="Montserrat SemiBold"/>
                <a:cs typeface="Montserrat SemiBold"/>
              </a:rPr>
              <a:t>Verificaciones </a:t>
            </a:r>
            <a:r>
              <a:rPr lang="es-ES" sz="1600" dirty="0">
                <a:solidFill>
                  <a:srgbClr val="404040"/>
                </a:solidFill>
                <a:latin typeface="Montserrat" panose="00000500000000000000" pitchFamily="2" charset="0"/>
                <a:ea typeface="Montserrat SemiBold"/>
                <a:cs typeface="Montserrat SemiBold"/>
              </a:rPr>
              <a:t>y ajustes de instrumentos de medición y equipos de </a:t>
            </a:r>
            <a:r>
              <a:rPr lang="es-ES" sz="1600" dirty="0" smtClean="0">
                <a:solidFill>
                  <a:srgbClr val="404040"/>
                </a:solidFill>
                <a:latin typeface="Montserrat" panose="00000500000000000000" pitchFamily="2" charset="0"/>
                <a:ea typeface="Montserrat SemiBold"/>
                <a:cs typeface="Montserrat SemiBold"/>
              </a:rPr>
              <a:t>soporte; </a:t>
            </a:r>
          </a:p>
          <a:p>
            <a:pPr algn="just"/>
            <a:endParaRPr lang="es-ES" sz="1600" dirty="0" smtClean="0">
              <a:solidFill>
                <a:srgbClr val="404040"/>
              </a:solidFill>
              <a:latin typeface="Montserrat" panose="00000500000000000000" pitchFamily="2" charset="0"/>
              <a:ea typeface="Montserrat SemiBold"/>
              <a:cs typeface="Montserrat SemiBold"/>
            </a:endParaRPr>
          </a:p>
          <a:p>
            <a:pPr marL="285750" indent="-285750" algn="just">
              <a:buFont typeface="Arial" panose="020B0604020202020204" pitchFamily="34" charset="0"/>
              <a:buChar char="•"/>
            </a:pPr>
            <a:r>
              <a:rPr lang="es-ES" sz="1600" dirty="0" smtClean="0">
                <a:solidFill>
                  <a:srgbClr val="404040"/>
                </a:solidFill>
                <a:latin typeface="Montserrat" panose="00000500000000000000" pitchFamily="2" charset="0"/>
                <a:ea typeface="Montserrat SemiBold"/>
                <a:cs typeface="Montserrat SemiBold"/>
              </a:rPr>
              <a:t>Remplazo </a:t>
            </a:r>
            <a:r>
              <a:rPr lang="es-ES" sz="1600" dirty="0">
                <a:solidFill>
                  <a:srgbClr val="404040"/>
                </a:solidFill>
                <a:latin typeface="Montserrat" panose="00000500000000000000" pitchFamily="2" charset="0"/>
                <a:ea typeface="Montserrat SemiBold"/>
                <a:cs typeface="Montserrat SemiBold"/>
              </a:rPr>
              <a:t>y abastecimiento de </a:t>
            </a:r>
            <a:r>
              <a:rPr lang="es-ES" sz="1600" dirty="0" smtClean="0">
                <a:solidFill>
                  <a:srgbClr val="404040"/>
                </a:solidFill>
                <a:latin typeface="Montserrat" panose="00000500000000000000" pitchFamily="2" charset="0"/>
                <a:ea typeface="Montserrat SemiBold"/>
                <a:cs typeface="Montserrat SemiBold"/>
              </a:rPr>
              <a:t>consumibles;</a:t>
            </a:r>
          </a:p>
          <a:p>
            <a:pPr marL="285750" indent="-285750" algn="just">
              <a:buFont typeface="Arial" panose="020B0604020202020204" pitchFamily="34" charset="0"/>
              <a:buChar char="•"/>
            </a:pPr>
            <a:endParaRPr lang="es-ES" sz="1600" dirty="0" smtClean="0">
              <a:solidFill>
                <a:srgbClr val="404040"/>
              </a:solidFill>
              <a:latin typeface="Montserrat" panose="00000500000000000000" pitchFamily="2" charset="0"/>
              <a:ea typeface="Montserrat SemiBold"/>
              <a:cs typeface="Montserrat SemiBold"/>
            </a:endParaRPr>
          </a:p>
          <a:p>
            <a:pPr marL="285750" indent="-285750" algn="just">
              <a:buFont typeface="Arial" panose="020B0604020202020204" pitchFamily="34" charset="0"/>
              <a:buChar char="•"/>
            </a:pPr>
            <a:r>
              <a:rPr lang="es-ES" sz="1600" dirty="0" smtClean="0">
                <a:solidFill>
                  <a:srgbClr val="404040"/>
                </a:solidFill>
                <a:latin typeface="Montserrat" panose="00000500000000000000" pitchFamily="2" charset="0"/>
                <a:ea typeface="Montserrat SemiBold"/>
                <a:cs typeface="Montserrat SemiBold"/>
              </a:rPr>
              <a:t>Calibraciones; </a:t>
            </a:r>
          </a:p>
          <a:p>
            <a:pPr marL="285750" indent="-285750" algn="just">
              <a:buFont typeface="Arial" panose="020B0604020202020204" pitchFamily="34" charset="0"/>
              <a:buChar char="•"/>
            </a:pPr>
            <a:endParaRPr lang="es-ES" sz="1600" dirty="0" smtClean="0">
              <a:solidFill>
                <a:srgbClr val="404040"/>
              </a:solidFill>
              <a:latin typeface="Montserrat" panose="00000500000000000000" pitchFamily="2" charset="0"/>
              <a:ea typeface="Montserrat SemiBold"/>
              <a:cs typeface="Montserrat SemiBold"/>
            </a:endParaRPr>
          </a:p>
          <a:p>
            <a:pPr marL="285750" indent="-285750" algn="just">
              <a:buFont typeface="Arial" panose="020B0604020202020204" pitchFamily="34" charset="0"/>
              <a:buChar char="•"/>
            </a:pPr>
            <a:r>
              <a:rPr lang="es-ES" sz="1600" dirty="0" smtClean="0">
                <a:solidFill>
                  <a:srgbClr val="404040"/>
                </a:solidFill>
                <a:latin typeface="Montserrat" panose="00000500000000000000" pitchFamily="2" charset="0"/>
                <a:ea typeface="Montserrat SemiBold"/>
                <a:cs typeface="Montserrat SemiBold"/>
              </a:rPr>
              <a:t>Mantenimiento preventivo;</a:t>
            </a:r>
          </a:p>
          <a:p>
            <a:pPr algn="just"/>
            <a:endParaRPr lang="es-ES" sz="1600" dirty="0" smtClean="0">
              <a:solidFill>
                <a:srgbClr val="404040"/>
              </a:solidFill>
              <a:latin typeface="Montserrat" panose="00000500000000000000" pitchFamily="2" charset="0"/>
              <a:ea typeface="Montserrat SemiBold"/>
              <a:cs typeface="Montserrat SemiBold"/>
            </a:endParaRPr>
          </a:p>
          <a:p>
            <a:pPr marL="285750" indent="-285750" algn="just">
              <a:buFont typeface="Arial" panose="020B0604020202020204" pitchFamily="34" charset="0"/>
              <a:buChar char="•"/>
            </a:pPr>
            <a:r>
              <a:rPr lang="es-ES" sz="1600" dirty="0" smtClean="0">
                <a:solidFill>
                  <a:srgbClr val="404040"/>
                </a:solidFill>
                <a:latin typeface="Montserrat" panose="00000500000000000000" pitchFamily="2" charset="0"/>
                <a:ea typeface="Montserrat SemiBold"/>
                <a:cs typeface="Montserrat SemiBold"/>
              </a:rPr>
              <a:t>Descarga</a:t>
            </a:r>
            <a:r>
              <a:rPr lang="es-ES" sz="1600" dirty="0">
                <a:solidFill>
                  <a:srgbClr val="404040"/>
                </a:solidFill>
                <a:latin typeface="Montserrat" panose="00000500000000000000" pitchFamily="2" charset="0"/>
                <a:ea typeface="Montserrat SemiBold"/>
                <a:cs typeface="Montserrat SemiBold"/>
              </a:rPr>
              <a:t>, almacenamiento y envío de datos, y para cada estación de muestreo o </a:t>
            </a:r>
            <a:r>
              <a:rPr lang="es-ES" sz="1600" dirty="0" smtClean="0">
                <a:solidFill>
                  <a:srgbClr val="404040"/>
                </a:solidFill>
                <a:latin typeface="Montserrat" panose="00000500000000000000" pitchFamily="2" charset="0"/>
                <a:ea typeface="Montserrat SemiBold"/>
                <a:cs typeface="Montserrat SemiBold"/>
              </a:rPr>
              <a:t>monitoreo.</a:t>
            </a:r>
            <a:endParaRPr lang="en-US" sz="1600" dirty="0">
              <a:solidFill>
                <a:srgbClr val="404040"/>
              </a:solidFill>
              <a:latin typeface="Montserrat" panose="00000500000000000000" pitchFamily="2" charset="0"/>
              <a:ea typeface="Montserrat SemiBold"/>
              <a:cs typeface="Montserrat SemiBold"/>
            </a:endParaRPr>
          </a:p>
        </p:txBody>
      </p:sp>
      <p:sp>
        <p:nvSpPr>
          <p:cNvPr id="5" name="Rectángulo 4"/>
          <p:cNvSpPr/>
          <p:nvPr/>
        </p:nvSpPr>
        <p:spPr>
          <a:xfrm>
            <a:off x="0" y="2792816"/>
            <a:ext cx="4554220" cy="738664"/>
          </a:xfrm>
          <a:prstGeom prst="rect">
            <a:avLst/>
          </a:prstGeom>
        </p:spPr>
        <p:txBody>
          <a:bodyPr wrap="square">
            <a:spAutoFit/>
          </a:bodyPr>
          <a:lstStyle/>
          <a:p>
            <a:r>
              <a:rPr lang="es-ES" b="1" dirty="0">
                <a:latin typeface="Arial" panose="020B0604020202020204" pitchFamily="34" charset="0"/>
                <a:ea typeface="Times New Roman" panose="02020603050405020304" pitchFamily="18" charset="0"/>
              </a:rPr>
              <a:t>9, 9.2</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9.3.1</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9.3.2</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9.3.3</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9.3.4</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9.4.1</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9.4.2</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9.4.3</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9.4.4</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9.4.5</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9.4.6</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9.4.7</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11.2.4</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11.2.4.1</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11.2.4.2</a:t>
            </a:r>
            <a:r>
              <a:rPr lang="es-ES" dirty="0">
                <a:latin typeface="Arial" panose="020B0604020202020204" pitchFamily="34" charset="0"/>
                <a:ea typeface="Times New Roman" panose="02020603050405020304" pitchFamily="18" charset="0"/>
              </a:rPr>
              <a:t>, y </a:t>
            </a:r>
            <a:r>
              <a:rPr lang="es-ES" b="1" dirty="0">
                <a:latin typeface="Arial" panose="020B0604020202020204" pitchFamily="34" charset="0"/>
                <a:ea typeface="Times New Roman" panose="02020603050405020304" pitchFamily="18" charset="0"/>
              </a:rPr>
              <a:t>11.2.4.3</a:t>
            </a:r>
            <a:r>
              <a:rPr lang="es-ES" dirty="0">
                <a:latin typeface="Arial" panose="020B0604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128227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NOM-156-SEMARNAT-2012</a:t>
            </a:r>
          </a:p>
        </p:txBody>
      </p:sp>
      <p:sp>
        <p:nvSpPr>
          <p:cNvPr id="3" name="Marcador de texto 2"/>
          <p:cNvSpPr>
            <a:spLocks noGrp="1"/>
          </p:cNvSpPr>
          <p:nvPr>
            <p:ph type="body" idx="1"/>
          </p:nvPr>
        </p:nvSpPr>
        <p:spPr>
          <a:xfrm>
            <a:off x="4781319" y="2000908"/>
            <a:ext cx="7138931" cy="4351339"/>
          </a:xfrm>
        </p:spPr>
        <p:txBody>
          <a:bodyPr>
            <a:normAutofit/>
          </a:bodyPr>
          <a:lstStyle/>
          <a:p>
            <a:pPr marL="468630" indent="-285750" algn="just">
              <a:spcAft>
                <a:spcPts val="505"/>
              </a:spcAft>
              <a:buFont typeface="Arial" panose="020B0604020202020204" pitchFamily="34" charset="0"/>
              <a:buChar char="•"/>
            </a:pPr>
            <a:r>
              <a:rPr lang="es-ES" sz="1600" dirty="0" smtClean="0">
                <a:solidFill>
                  <a:srgbClr val="2F2F2F"/>
                </a:solidFill>
                <a:latin typeface="Montserrat" panose="00000500000000000000" pitchFamily="2" charset="0"/>
              </a:rPr>
              <a:t>Registro </a:t>
            </a:r>
            <a:r>
              <a:rPr lang="es-ES" sz="1600" dirty="0">
                <a:solidFill>
                  <a:srgbClr val="2F2F2F"/>
                </a:solidFill>
                <a:latin typeface="Montserrat" panose="00000500000000000000" pitchFamily="2" charset="0"/>
              </a:rPr>
              <a:t>de visitas (fecha, hora, nombre y firma del personal que acude al sitio);</a:t>
            </a:r>
          </a:p>
          <a:p>
            <a:pPr marL="411480" algn="just">
              <a:spcAft>
                <a:spcPts val="505"/>
              </a:spcAft>
              <a:buFont typeface="Arial" panose="020B0604020202020204" pitchFamily="34" charset="0"/>
              <a:buChar char="•"/>
            </a:pPr>
            <a:r>
              <a:rPr lang="es-ES" sz="1600" dirty="0" smtClean="0">
                <a:solidFill>
                  <a:srgbClr val="2F2F2F"/>
                </a:solidFill>
                <a:latin typeface="Montserrat" panose="00000500000000000000" pitchFamily="2" charset="0"/>
              </a:rPr>
              <a:t>Descripción </a:t>
            </a:r>
            <a:r>
              <a:rPr lang="es-ES" sz="1600" dirty="0">
                <a:solidFill>
                  <a:srgbClr val="2F2F2F"/>
                </a:solidFill>
                <a:latin typeface="Montserrat" panose="00000500000000000000" pitchFamily="2" charset="0"/>
              </a:rPr>
              <a:t>del propósito de la visita al sitio (calibración de </a:t>
            </a:r>
            <a:r>
              <a:rPr lang="es-ES" sz="1600" dirty="0" smtClean="0">
                <a:solidFill>
                  <a:srgbClr val="2F2F2F"/>
                </a:solidFill>
                <a:latin typeface="Montserrat" panose="00000500000000000000" pitchFamily="2" charset="0"/>
              </a:rPr>
              <a:t>instrumentos, reparación </a:t>
            </a:r>
            <a:r>
              <a:rPr lang="es-ES" sz="1600" dirty="0">
                <a:solidFill>
                  <a:srgbClr val="2F2F2F"/>
                </a:solidFill>
                <a:latin typeface="Montserrat" panose="00000500000000000000" pitchFamily="2" charset="0"/>
              </a:rPr>
              <a:t>de un analizador, otros);</a:t>
            </a:r>
          </a:p>
          <a:p>
            <a:pPr marL="411480" algn="just">
              <a:spcAft>
                <a:spcPts val="505"/>
              </a:spcAft>
              <a:buFont typeface="Arial" panose="020B0604020202020204" pitchFamily="34" charset="0"/>
              <a:buChar char="•"/>
            </a:pPr>
            <a:r>
              <a:rPr lang="es-ES" sz="900" dirty="0">
                <a:solidFill>
                  <a:srgbClr val="2F2F2F"/>
                </a:solidFill>
                <a:latin typeface="Montserrat" panose="00000500000000000000" pitchFamily="2" charset="0"/>
              </a:rPr>
              <a:t> </a:t>
            </a:r>
            <a:r>
              <a:rPr lang="es-ES" sz="1600" dirty="0">
                <a:solidFill>
                  <a:srgbClr val="2F2F2F"/>
                </a:solidFill>
                <a:latin typeface="Montserrat" panose="00000500000000000000" pitchFamily="2" charset="0"/>
              </a:rPr>
              <a:t>Breve descripción del clima (despejado, nublado, lluvia, otros);</a:t>
            </a:r>
          </a:p>
          <a:p>
            <a:pPr marL="411480" algn="just">
              <a:spcAft>
                <a:spcPts val="505"/>
              </a:spcAft>
              <a:buFont typeface="Arial" panose="020B0604020202020204" pitchFamily="34" charset="0"/>
              <a:buChar char="•"/>
            </a:pPr>
            <a:r>
              <a:rPr lang="es-ES" sz="1600" dirty="0" smtClean="0">
                <a:solidFill>
                  <a:srgbClr val="2F2F2F"/>
                </a:solidFill>
                <a:latin typeface="Montserrat" panose="00000500000000000000" pitchFamily="2" charset="0"/>
              </a:rPr>
              <a:t>Descripción </a:t>
            </a:r>
            <a:r>
              <a:rPr lang="es-ES" sz="1600" dirty="0">
                <a:solidFill>
                  <a:srgbClr val="2F2F2F"/>
                </a:solidFill>
                <a:latin typeface="Montserrat" panose="00000500000000000000" pitchFamily="2" charset="0"/>
              </a:rPr>
              <a:t>breve de cambios en los alrededores del sitio que puedan impedir el cumplimiento de los objetivos del sistema;</a:t>
            </a:r>
          </a:p>
          <a:p>
            <a:pPr marL="411480" algn="just">
              <a:spcAft>
                <a:spcPts val="505"/>
              </a:spcAft>
              <a:buFont typeface="Arial" panose="020B0604020202020204" pitchFamily="34" charset="0"/>
              <a:buChar char="•"/>
            </a:pPr>
            <a:r>
              <a:rPr lang="es-ES" sz="1600" dirty="0" smtClean="0">
                <a:solidFill>
                  <a:srgbClr val="2F2F2F"/>
                </a:solidFill>
                <a:latin typeface="Montserrat" panose="00000500000000000000" pitchFamily="2" charset="0"/>
              </a:rPr>
              <a:t>Cualesquiera </a:t>
            </a:r>
            <a:r>
              <a:rPr lang="es-ES" sz="1600" dirty="0">
                <a:solidFill>
                  <a:srgbClr val="2F2F2F"/>
                </a:solidFill>
                <a:latin typeface="Montserrat" panose="00000500000000000000" pitchFamily="2" charset="0"/>
              </a:rPr>
              <a:t>ruidos o vibraciones inusuales, o cualquier otro evento extraño, y</a:t>
            </a:r>
          </a:p>
          <a:p>
            <a:pPr marL="411480" algn="just">
              <a:spcAft>
                <a:spcPts val="505"/>
              </a:spcAft>
              <a:buFont typeface="Arial" panose="020B0604020202020204" pitchFamily="34" charset="0"/>
              <a:buChar char="•"/>
            </a:pPr>
            <a:r>
              <a:rPr lang="es-ES" sz="1600" dirty="0" smtClean="0">
                <a:solidFill>
                  <a:srgbClr val="2F2F2F"/>
                </a:solidFill>
                <a:latin typeface="Montserrat" panose="00000500000000000000" pitchFamily="2" charset="0"/>
              </a:rPr>
              <a:t>En </a:t>
            </a:r>
            <a:r>
              <a:rPr lang="es-ES" sz="1600" dirty="0">
                <a:solidFill>
                  <a:srgbClr val="2F2F2F"/>
                </a:solidFill>
                <a:latin typeface="Montserrat" panose="00000500000000000000" pitchFamily="2" charset="0"/>
              </a:rPr>
              <a:t>el caso de monitoreo, la información detallada de los instrumentos o equipos periféricos que requieran mantenimiento o que presentan fallas.</a:t>
            </a:r>
          </a:p>
          <a:p>
            <a:endParaRPr lang="en-US" sz="1600" dirty="0">
              <a:latin typeface="Montserrat" panose="00000500000000000000" pitchFamily="2" charset="0"/>
            </a:endParaRPr>
          </a:p>
        </p:txBody>
      </p:sp>
      <p:sp>
        <p:nvSpPr>
          <p:cNvPr id="4" name="Rectángulo 3"/>
          <p:cNvSpPr/>
          <p:nvPr/>
        </p:nvSpPr>
        <p:spPr>
          <a:xfrm>
            <a:off x="0" y="3310609"/>
            <a:ext cx="4554220" cy="738664"/>
          </a:xfrm>
          <a:prstGeom prst="rect">
            <a:avLst/>
          </a:prstGeom>
        </p:spPr>
        <p:txBody>
          <a:bodyPr wrap="square">
            <a:spAutoFit/>
          </a:bodyPr>
          <a:lstStyle/>
          <a:p>
            <a:r>
              <a:rPr lang="es-ES" b="1">
                <a:latin typeface="Arial" panose="020B0604020202020204" pitchFamily="34" charset="0"/>
                <a:ea typeface="Times New Roman" panose="02020603050405020304" pitchFamily="18" charset="0"/>
              </a:rPr>
              <a:t>9</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9.2</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9.3</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9.3.1</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9.3.2</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9.3.3</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9.3.4</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9.4</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9.4.1</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9.4.2</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9.4.3</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9.4.4</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9.4.5</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9.4.6</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9.4.7</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11.2.4</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11.2.4.1</a:t>
            </a:r>
            <a:r>
              <a:rPr lang="es-ES">
                <a:latin typeface="Arial" panose="020B0604020202020204" pitchFamily="34" charset="0"/>
                <a:ea typeface="Times New Roman" panose="02020603050405020304" pitchFamily="18" charset="0"/>
              </a:rPr>
              <a:t>, </a:t>
            </a:r>
            <a:r>
              <a:rPr lang="es-ES" b="1">
                <a:latin typeface="Arial" panose="020B0604020202020204" pitchFamily="34" charset="0"/>
                <a:ea typeface="Times New Roman" panose="02020603050405020304" pitchFamily="18" charset="0"/>
              </a:rPr>
              <a:t>11.2.4.2</a:t>
            </a:r>
            <a:r>
              <a:rPr lang="es-ES">
                <a:latin typeface="Arial" panose="020B0604020202020204" pitchFamily="34" charset="0"/>
                <a:ea typeface="Times New Roman" panose="02020603050405020304" pitchFamily="18" charset="0"/>
              </a:rPr>
              <a:t>, y </a:t>
            </a:r>
            <a:r>
              <a:rPr lang="es-ES" b="1">
                <a:latin typeface="Arial" panose="020B0604020202020204" pitchFamily="34" charset="0"/>
                <a:ea typeface="Times New Roman" panose="02020603050405020304" pitchFamily="18" charset="0"/>
              </a:rPr>
              <a:t>11.2.4.3</a:t>
            </a:r>
            <a:r>
              <a:rPr lang="es-ES">
                <a:latin typeface="Arial" panose="020B0604020202020204" pitchFamily="34" charset="0"/>
                <a:ea typeface="Times New Roman" panose="02020603050405020304" pitchFamily="18" charset="0"/>
              </a:rPr>
              <a:t> </a:t>
            </a:r>
            <a:endParaRPr lang="en-US" dirty="0"/>
          </a:p>
        </p:txBody>
      </p:sp>
      <p:sp>
        <p:nvSpPr>
          <p:cNvPr id="5" name="Rectángulo 4"/>
          <p:cNvSpPr/>
          <p:nvPr/>
        </p:nvSpPr>
        <p:spPr>
          <a:xfrm>
            <a:off x="4942901" y="677469"/>
            <a:ext cx="6977349" cy="1323439"/>
          </a:xfrm>
          <a:prstGeom prst="rect">
            <a:avLst/>
          </a:prstGeom>
        </p:spPr>
        <p:txBody>
          <a:bodyPr wrap="square">
            <a:spAutoFit/>
          </a:bodyPr>
          <a:lstStyle/>
          <a:p>
            <a:pPr algn="just"/>
            <a:r>
              <a:rPr lang="es-ES" sz="1600" b="1" dirty="0">
                <a:solidFill>
                  <a:srgbClr val="2F2F2F"/>
                </a:solidFill>
                <a:latin typeface="Montserrat" panose="00000500000000000000" pitchFamily="2" charset="0"/>
              </a:rPr>
              <a:t>Para cada estación de muestreo y monitoreo existirá una bitácora donde se registre la cronología de los eventos que ocurran. En el caso de la estación de monitoreo, la bitácora permanecerá en la estación. En estas bitácoras se incluirán por lo menos:</a:t>
            </a:r>
            <a:endParaRPr lang="en-US" sz="1600" b="1" dirty="0">
              <a:latin typeface="Montserrat" panose="00000500000000000000" pitchFamily="2" charset="0"/>
            </a:endParaRPr>
          </a:p>
        </p:txBody>
      </p:sp>
    </p:spTree>
    <p:extLst>
      <p:ext uri="{BB962C8B-B14F-4D97-AF65-F5344CB8AC3E}">
        <p14:creationId xmlns:p14="http://schemas.microsoft.com/office/powerpoint/2010/main" val="269783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0" y="800011"/>
            <a:ext cx="7649497" cy="643130"/>
          </a:xfrm>
          <a:prstGeom prst="rect">
            <a:avLst/>
          </a:prstGeom>
          <a:noFill/>
          <a:ln>
            <a:noFill/>
          </a:ln>
        </p:spPr>
        <p:txBody>
          <a:bodyPr spcFirstLastPara="1" wrap="square" lIns="91425" tIns="45700" rIns="91425" bIns="45700" anchor="b" anchorCtr="0">
            <a:normAutofit fontScale="90000"/>
          </a:bodyPr>
          <a:lstStyle/>
          <a:p>
            <a:pPr lvl="0"/>
            <a:r>
              <a:rPr lang="es-ES" dirty="0"/>
              <a:t>Estaciones de Monitoreo</a:t>
            </a:r>
            <a:br>
              <a:rPr lang="es-ES" dirty="0"/>
            </a:br>
            <a:endParaRPr lang="es-ES" sz="2200" b="0" dirty="0"/>
          </a:p>
        </p:txBody>
      </p:sp>
      <p:pic>
        <p:nvPicPr>
          <p:cNvPr id="163" name="Google Shape;163;p7"/>
          <p:cNvPicPr preferRelativeResize="0"/>
          <p:nvPr/>
        </p:nvPicPr>
        <p:blipFill rotWithShape="1">
          <a:blip r:embed="rId3">
            <a:alphaModFix/>
          </a:blip>
          <a:srcRect t="14188" b="14188"/>
          <a:stretch/>
        </p:blipFill>
        <p:spPr>
          <a:xfrm>
            <a:off x="7205723" y="302895"/>
            <a:ext cx="4722606" cy="497116"/>
          </a:xfrm>
          <a:prstGeom prst="rect">
            <a:avLst/>
          </a:prstGeom>
          <a:noFill/>
          <a:ln>
            <a:noFill/>
          </a:ln>
        </p:spPr>
      </p:pic>
      <p:pic>
        <p:nvPicPr>
          <p:cNvPr id="5" name="3 Imagen"/>
          <p:cNvPicPr/>
          <p:nvPr/>
        </p:nvPicPr>
        <p:blipFill rotWithShape="1">
          <a:blip r:embed="rId4">
            <a:extLst>
              <a:ext uri="{28A0092B-C50C-407E-A947-70E740481C1C}">
                <a14:useLocalDpi xmlns:a14="http://schemas.microsoft.com/office/drawing/2010/main" val="0"/>
              </a:ext>
            </a:extLst>
          </a:blip>
          <a:srcRect l="5077" t="15511" r="2116" b="8759"/>
          <a:stretch/>
        </p:blipFill>
        <p:spPr bwMode="auto">
          <a:xfrm>
            <a:off x="1474839" y="1443141"/>
            <a:ext cx="8531868" cy="48986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832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12"/>
          <p:cNvSpPr txBox="1">
            <a:spLocks noGrp="1"/>
          </p:cNvSpPr>
          <p:nvPr>
            <p:ph type="body" idx="1"/>
          </p:nvPr>
        </p:nvSpPr>
        <p:spPr>
          <a:xfrm>
            <a:off x="1088397" y="3240632"/>
            <a:ext cx="10126721" cy="561931"/>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DEC9A2"/>
              </a:buClr>
              <a:buSzPct val="100000"/>
              <a:buNone/>
            </a:pPr>
            <a:r>
              <a:rPr lang="es-MX" dirty="0"/>
              <a:t>¡</a:t>
            </a:r>
            <a:r>
              <a:rPr lang="es-MX" dirty="0" smtClean="0"/>
              <a:t>GRACIAS!</a:t>
            </a:r>
            <a:endParaRPr dirty="0"/>
          </a:p>
        </p:txBody>
      </p:sp>
      <p:pic>
        <p:nvPicPr>
          <p:cNvPr id="209" name="Google Shape;209;p12"/>
          <p:cNvPicPr preferRelativeResize="0"/>
          <p:nvPr/>
        </p:nvPicPr>
        <p:blipFill rotWithShape="1">
          <a:blip r:embed="rId4">
            <a:alphaModFix/>
          </a:blip>
          <a:srcRect/>
          <a:stretch/>
        </p:blipFill>
        <p:spPr>
          <a:xfrm>
            <a:off x="3418623" y="5549560"/>
            <a:ext cx="5354753" cy="563658"/>
          </a:xfrm>
          <a:prstGeom prst="rect">
            <a:avLst/>
          </a:prstGeom>
          <a:noFill/>
          <a:ln>
            <a:noFill/>
          </a:ln>
        </p:spPr>
      </p:pic>
      <p:sp>
        <p:nvSpPr>
          <p:cNvPr id="2" name="Rectángulo 1"/>
          <p:cNvSpPr/>
          <p:nvPr/>
        </p:nvSpPr>
        <p:spPr>
          <a:xfrm>
            <a:off x="3772742" y="4735589"/>
            <a:ext cx="4758033" cy="646331"/>
          </a:xfrm>
          <a:prstGeom prst="rect">
            <a:avLst/>
          </a:prstGeom>
        </p:spPr>
        <p:txBody>
          <a:bodyPr wrap="none">
            <a:spAutoFit/>
          </a:bodyPr>
          <a:lstStyle/>
          <a:p>
            <a:pPr algn="ctr"/>
            <a:r>
              <a:rPr lang="es-ES" sz="1800" dirty="0" smtClean="0">
                <a:solidFill>
                  <a:schemeClr val="bg1"/>
                </a:solidFill>
                <a:latin typeface="Montserrat" panose="00000500000000000000" pitchFamily="2" charset="0"/>
              </a:rPr>
              <a:t>Ing. Lilia Aide González Bermúdez</a:t>
            </a:r>
          </a:p>
          <a:p>
            <a:pPr algn="ctr"/>
            <a:r>
              <a:rPr lang="es-ES" sz="1800" dirty="0" smtClean="0">
                <a:solidFill>
                  <a:schemeClr val="bg1"/>
                </a:solidFill>
                <a:latin typeface="Montserrat" panose="00000500000000000000" pitchFamily="2" charset="0"/>
              </a:rPr>
              <a:t>Subdelegada de  Inspección Industrial</a:t>
            </a:r>
            <a:endParaRPr lang="en-US" sz="1800" dirty="0">
              <a:solidFill>
                <a:schemeClr val="bg1"/>
              </a:solidFill>
              <a:latin typeface="Montserrat" panose="000005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659948" y="369945"/>
            <a:ext cx="6365240" cy="5592706"/>
          </a:xfrm>
        </p:spPr>
        <p:txBody>
          <a:bodyPr>
            <a:normAutofit/>
          </a:bodyPr>
          <a:lstStyle/>
          <a:p>
            <a:pPr algn="just"/>
            <a:r>
              <a:rPr lang="es-ES" sz="2800" dirty="0" smtClean="0">
                <a:latin typeface="Montserrat" panose="00000500000000000000" pitchFamily="2" charset="0"/>
              </a:rPr>
              <a:t>  Sobre las violaciones a los derechos humanos a la salud;</a:t>
            </a:r>
          </a:p>
          <a:p>
            <a:pPr algn="just"/>
            <a:endParaRPr lang="es-ES" sz="2800" dirty="0" smtClean="0">
              <a:latin typeface="Montserrat" panose="00000500000000000000" pitchFamily="2" charset="0"/>
            </a:endParaRPr>
          </a:p>
          <a:p>
            <a:pPr algn="just"/>
            <a:r>
              <a:rPr lang="es-ES" sz="2800" dirty="0" smtClean="0">
                <a:latin typeface="Montserrat" panose="00000500000000000000" pitchFamily="2" charset="0"/>
              </a:rPr>
              <a:t>   Un nivel de vida adecuado;</a:t>
            </a:r>
          </a:p>
          <a:p>
            <a:pPr algn="just"/>
            <a:endParaRPr lang="es-ES" sz="2800" dirty="0" smtClean="0">
              <a:latin typeface="Montserrat" panose="00000500000000000000" pitchFamily="2" charset="0"/>
            </a:endParaRPr>
          </a:p>
          <a:p>
            <a:pPr algn="just"/>
            <a:r>
              <a:rPr lang="es-ES" sz="2800" dirty="0">
                <a:latin typeface="Montserrat" panose="00000500000000000000" pitchFamily="2" charset="0"/>
              </a:rPr>
              <a:t> </a:t>
            </a:r>
            <a:r>
              <a:rPr lang="es-ES" sz="2800" dirty="0" smtClean="0">
                <a:latin typeface="Montserrat" panose="00000500000000000000" pitchFamily="2" charset="0"/>
              </a:rPr>
              <a:t>  Un medio ambiente sano;</a:t>
            </a:r>
          </a:p>
          <a:p>
            <a:pPr algn="just"/>
            <a:endParaRPr lang="es-ES" sz="2800" dirty="0" smtClean="0">
              <a:latin typeface="Montserrat" panose="00000500000000000000" pitchFamily="2" charset="0"/>
            </a:endParaRPr>
          </a:p>
          <a:p>
            <a:pPr algn="just"/>
            <a:r>
              <a:rPr lang="es-ES" sz="2800" dirty="0" smtClean="0">
                <a:latin typeface="Montserrat" panose="00000500000000000000" pitchFamily="2" charset="0"/>
              </a:rPr>
              <a:t>   Información publica ocasionada por la contaminación urbana.</a:t>
            </a:r>
            <a:endParaRPr lang="en-US" sz="2800" dirty="0">
              <a:latin typeface="Montserrat" panose="00000500000000000000" pitchFamily="2" charset="0"/>
            </a:endParaRPr>
          </a:p>
        </p:txBody>
      </p:sp>
      <p:sp>
        <p:nvSpPr>
          <p:cNvPr id="4" name="Google Shape;121;p3"/>
          <p:cNvSpPr txBox="1">
            <a:spLocks noGrp="1"/>
          </p:cNvSpPr>
          <p:nvPr>
            <p:ph type="title"/>
          </p:nvPr>
        </p:nvSpPr>
        <p:spPr>
          <a:xfrm>
            <a:off x="-212090" y="584258"/>
            <a:ext cx="5200650" cy="1029144"/>
          </a:xfrm>
          <a:prstGeom prst="rect">
            <a:avLst/>
          </a:prstGeom>
          <a:noFill/>
          <a:ln>
            <a:noFill/>
          </a:ln>
        </p:spPr>
        <p:txBody>
          <a:bodyPr spcFirstLastPara="1" wrap="square" lIns="91425" tIns="45700" rIns="91425" bIns="45700" anchor="t" anchorCtr="0">
            <a:noAutofit/>
          </a:bodyPr>
          <a:lstStyle/>
          <a:p>
            <a:pPr lvl="0" algn="ctr"/>
            <a:r>
              <a:rPr lang="en-US" dirty="0" smtClean="0"/>
              <a:t>Recomendación CNDH</a:t>
            </a:r>
            <a:endParaRPr dirty="0"/>
          </a:p>
        </p:txBody>
      </p:sp>
    </p:spTree>
    <p:extLst>
      <p:ext uri="{BB962C8B-B14F-4D97-AF65-F5344CB8AC3E}">
        <p14:creationId xmlns:p14="http://schemas.microsoft.com/office/powerpoint/2010/main" val="40359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52400" y="551453"/>
            <a:ext cx="4541520" cy="1029144"/>
          </a:xfrm>
          <a:prstGeom prst="rect">
            <a:avLst/>
          </a:prstGeom>
          <a:noFill/>
          <a:ln>
            <a:noFill/>
          </a:ln>
        </p:spPr>
        <p:txBody>
          <a:bodyPr spcFirstLastPara="1" wrap="square" lIns="91425" tIns="45700" rIns="91425" bIns="45700" anchor="t" anchorCtr="0">
            <a:noAutofit/>
          </a:bodyPr>
          <a:lstStyle/>
          <a:p>
            <a:pPr lvl="0" algn="ctr"/>
            <a:r>
              <a:rPr lang="en-US" dirty="0" smtClean="0"/>
              <a:t>Recomendación CNDH</a:t>
            </a:r>
            <a:endParaRPr dirty="0"/>
          </a:p>
        </p:txBody>
      </p:sp>
      <p:sp>
        <p:nvSpPr>
          <p:cNvPr id="122" name="Google Shape;122;p3"/>
          <p:cNvSpPr txBox="1">
            <a:spLocks noGrp="1"/>
          </p:cNvSpPr>
          <p:nvPr>
            <p:ph type="body" idx="1"/>
          </p:nvPr>
        </p:nvSpPr>
        <p:spPr>
          <a:xfrm>
            <a:off x="4693920" y="1487291"/>
            <a:ext cx="7234409" cy="3633349"/>
          </a:xfrm>
          <a:prstGeom prst="rect">
            <a:avLst/>
          </a:prstGeom>
          <a:noFill/>
          <a:ln>
            <a:noFill/>
          </a:ln>
        </p:spPr>
        <p:txBody>
          <a:bodyPr spcFirstLastPara="1" wrap="square" lIns="91425" tIns="45700" rIns="91425" bIns="45700" anchor="t" anchorCtr="0">
            <a:normAutofit fontScale="62500" lnSpcReduction="20000"/>
          </a:bodyPr>
          <a:lstStyle/>
          <a:p>
            <a:pPr marL="0" lvl="0" indent="0" algn="just">
              <a:lnSpc>
                <a:spcPct val="120000"/>
              </a:lnSpc>
              <a:spcBef>
                <a:spcPts val="0"/>
              </a:spcBef>
              <a:buSzPct val="100000"/>
            </a:pPr>
            <a:r>
              <a:rPr lang="es-ES" sz="4500" dirty="0">
                <a:latin typeface="Montserrat" panose="00000500000000000000" pitchFamily="2" charset="0"/>
              </a:rPr>
              <a:t>Para atender la Recomendación </a:t>
            </a:r>
            <a:r>
              <a:rPr lang="es-ES" sz="4500" dirty="0" smtClean="0">
                <a:latin typeface="Montserrat" panose="00000500000000000000" pitchFamily="2" charset="0"/>
              </a:rPr>
              <a:t>No. 32/2018 de la CNDH, donde le solicita a la PROFEPA inicie procedimientos de inspección y vigilancia de las estaciones de monitoreo atmosférico que no funcionan correctamente y en su caso imponer sanciones, medidas reparadores y de mitigación apropiada.</a:t>
            </a:r>
          </a:p>
        </p:txBody>
      </p:sp>
      <p:pic>
        <p:nvPicPr>
          <p:cNvPr id="126" name="Google Shape;126;p3"/>
          <p:cNvPicPr preferRelativeResize="0"/>
          <p:nvPr/>
        </p:nvPicPr>
        <p:blipFill rotWithShape="1">
          <a:blip r:embed="rId3">
            <a:alphaModFix/>
          </a:blip>
          <a:srcRect t="14188" b="14188"/>
          <a:stretch/>
        </p:blipFill>
        <p:spPr>
          <a:xfrm>
            <a:off x="7205723" y="302895"/>
            <a:ext cx="4722606" cy="497116"/>
          </a:xfrm>
          <a:prstGeom prst="rect">
            <a:avLst/>
          </a:prstGeom>
          <a:noFill/>
          <a:ln>
            <a:noFill/>
          </a:ln>
        </p:spPr>
      </p:pic>
    </p:spTree>
    <p:extLst>
      <p:ext uri="{BB962C8B-B14F-4D97-AF65-F5344CB8AC3E}">
        <p14:creationId xmlns:p14="http://schemas.microsoft.com/office/powerpoint/2010/main" val="1120863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407" y="569970"/>
            <a:ext cx="5031105" cy="1029144"/>
          </a:xfrm>
        </p:spPr>
        <p:txBody>
          <a:bodyPr/>
          <a:lstStyle/>
          <a:p>
            <a:r>
              <a:rPr lang="es-ES" b="1" dirty="0"/>
              <a:t>NOM-156-SEMARNAT-2012</a:t>
            </a:r>
            <a:endParaRPr lang="en-US" dirty="0"/>
          </a:p>
        </p:txBody>
      </p:sp>
      <p:sp>
        <p:nvSpPr>
          <p:cNvPr id="3" name="Marcador de texto 2"/>
          <p:cNvSpPr>
            <a:spLocks noGrp="1"/>
          </p:cNvSpPr>
          <p:nvPr>
            <p:ph type="body" idx="1"/>
          </p:nvPr>
        </p:nvSpPr>
        <p:spPr>
          <a:xfrm>
            <a:off x="4286251" y="700088"/>
            <a:ext cx="7772400" cy="5243512"/>
          </a:xfrm>
        </p:spPr>
        <p:txBody>
          <a:bodyPr>
            <a:noAutofit/>
          </a:bodyPr>
          <a:lstStyle/>
          <a:p>
            <a:pPr algn="just"/>
            <a:r>
              <a:rPr lang="es-ES" sz="2800" dirty="0" smtClean="0">
                <a:latin typeface="Montserrat" panose="00000500000000000000" pitchFamily="2" charset="0"/>
              </a:rPr>
              <a:t>  La </a:t>
            </a:r>
            <a:r>
              <a:rPr lang="es-ES" sz="2800" dirty="0">
                <a:latin typeface="Montserrat" panose="00000500000000000000" pitchFamily="2" charset="0"/>
              </a:rPr>
              <a:t>vigilancia de la presente Norma Oficial Mexicana es competencia de la Secretaría de Medio Ambiente y Recursos Naturales, a través de la </a:t>
            </a:r>
            <a:r>
              <a:rPr lang="es-ES" sz="2800" b="1" dirty="0">
                <a:latin typeface="Montserrat" panose="00000500000000000000" pitchFamily="2" charset="0"/>
              </a:rPr>
              <a:t>Procuraduría Federal de Protección al Ambiente</a:t>
            </a:r>
            <a:r>
              <a:rPr lang="es-ES" sz="2800" dirty="0">
                <a:latin typeface="Montserrat" panose="00000500000000000000" pitchFamily="2" charset="0"/>
              </a:rPr>
              <a:t>, de los Gobiernos del Distrito Federal, Estados y Municipios, de acuerdo a los ámbitos de su competencia.</a:t>
            </a:r>
            <a:endParaRPr lang="en-US" sz="2800" dirty="0">
              <a:latin typeface="Montserrat" panose="00000500000000000000" pitchFamily="2" charset="0"/>
            </a:endParaRPr>
          </a:p>
        </p:txBody>
      </p:sp>
      <p:sp>
        <p:nvSpPr>
          <p:cNvPr id="4" name="Rectángulo 3"/>
          <p:cNvSpPr/>
          <p:nvPr/>
        </p:nvSpPr>
        <p:spPr>
          <a:xfrm>
            <a:off x="562453" y="2403575"/>
            <a:ext cx="383438" cy="307777"/>
          </a:xfrm>
          <a:prstGeom prst="rect">
            <a:avLst/>
          </a:prstGeom>
        </p:spPr>
        <p:txBody>
          <a:bodyPr wrap="none">
            <a:spAutoFit/>
          </a:bodyPr>
          <a:lstStyle/>
          <a:p>
            <a:r>
              <a:rPr lang="es-ES" b="1" dirty="0" smtClean="0"/>
              <a:t>14</a:t>
            </a:r>
            <a:endParaRPr lang="en-US" dirty="0"/>
          </a:p>
        </p:txBody>
      </p:sp>
    </p:spTree>
    <p:extLst>
      <p:ext uri="{BB962C8B-B14F-4D97-AF65-F5344CB8AC3E}">
        <p14:creationId xmlns:p14="http://schemas.microsoft.com/office/powerpoint/2010/main" val="3667577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663440" y="634483"/>
            <a:ext cx="7315200" cy="4351339"/>
          </a:xfrm>
        </p:spPr>
        <p:txBody>
          <a:bodyPr>
            <a:noAutofit/>
          </a:bodyPr>
          <a:lstStyle/>
          <a:p>
            <a:pPr algn="just"/>
            <a:r>
              <a:rPr lang="es-ES" sz="1800" b="1" dirty="0" smtClean="0">
                <a:latin typeface="Montserrat" panose="00000500000000000000" pitchFamily="2" charset="0"/>
              </a:rPr>
              <a:t>    Sistema </a:t>
            </a:r>
            <a:r>
              <a:rPr lang="es-ES" sz="1800" b="1" dirty="0">
                <a:latin typeface="Montserrat" panose="00000500000000000000" pitchFamily="2" charset="0"/>
              </a:rPr>
              <a:t>de monitoreo de calidad del aire:</a:t>
            </a:r>
            <a:r>
              <a:rPr lang="es-ES" sz="1800" dirty="0">
                <a:latin typeface="Montserrat" panose="00000500000000000000" pitchFamily="2" charset="0"/>
              </a:rPr>
              <a:t> Para efectos de esta norma, el término se considera a partir del diseño de los objetivos del Sistema de Monitoreo de Calidad del Aire, hasta la instalación y puesta en marcha de sus componentes.</a:t>
            </a:r>
          </a:p>
          <a:p>
            <a:pPr algn="just"/>
            <a:r>
              <a:rPr lang="es-ES" sz="1800" b="1" dirty="0" smtClean="0">
                <a:latin typeface="Montserrat" panose="00000500000000000000" pitchFamily="2" charset="0"/>
              </a:rPr>
              <a:t>    Estación </a:t>
            </a:r>
            <a:r>
              <a:rPr lang="es-ES" sz="1800" b="1" dirty="0">
                <a:latin typeface="Montserrat" panose="00000500000000000000" pitchFamily="2" charset="0"/>
              </a:rPr>
              <a:t>de muestreo</a:t>
            </a:r>
            <a:r>
              <a:rPr lang="es-ES" sz="1800" dirty="0">
                <a:latin typeface="Montserrat" panose="00000500000000000000" pitchFamily="2" charset="0"/>
              </a:rPr>
              <a:t>: Uno o más instrumentos diseñados para recolectar muestras de aire ambiente con el fin de evaluar la calidad del aire en un área determinada.</a:t>
            </a:r>
          </a:p>
          <a:p>
            <a:pPr algn="just"/>
            <a:r>
              <a:rPr lang="es-ES" sz="1800" dirty="0" smtClean="0">
                <a:latin typeface="Montserrat" panose="00000500000000000000" pitchFamily="2" charset="0"/>
              </a:rPr>
              <a:t>    </a:t>
            </a:r>
            <a:r>
              <a:rPr lang="es-ES" sz="1800" b="1" dirty="0" smtClean="0">
                <a:latin typeface="Montserrat" panose="00000500000000000000" pitchFamily="2" charset="0"/>
              </a:rPr>
              <a:t>Estación </a:t>
            </a:r>
            <a:r>
              <a:rPr lang="es-ES" sz="1800" b="1" dirty="0">
                <a:latin typeface="Montserrat" panose="00000500000000000000" pitchFamily="2" charset="0"/>
              </a:rPr>
              <a:t>de monitoreo: </a:t>
            </a:r>
            <a:r>
              <a:rPr lang="es-ES" sz="1800" dirty="0">
                <a:latin typeface="Montserrat" panose="00000500000000000000" pitchFamily="2" charset="0"/>
              </a:rPr>
              <a:t>Uno o más instrumentos diseñados para medir, de forma continua, la concentración de contaminantes en aire ambiente, con el fin de evaluar la calidad del aire en un área determinada. Una estación de monitoreo es utilizada para indicar en </a:t>
            </a:r>
            <a:r>
              <a:rPr lang="es-ES" sz="1800" u="sng" dirty="0">
                <a:latin typeface="Montserrat" panose="00000500000000000000" pitchFamily="2" charset="0"/>
              </a:rPr>
              <a:t>tiempo real </a:t>
            </a:r>
            <a:r>
              <a:rPr lang="es-ES" sz="1800" dirty="0">
                <a:latin typeface="Montserrat" panose="00000500000000000000" pitchFamily="2" charset="0"/>
              </a:rPr>
              <a:t>cuál es la calidad del aire de la zona en donde está localizada la estación. Cabe mencionar que las estaciones de monitoreo pueden ser fijas, semifijas y móviles.</a:t>
            </a:r>
            <a:endParaRPr lang="en-US" sz="1800" dirty="0">
              <a:latin typeface="Montserrat" panose="00000500000000000000" pitchFamily="2" charset="0"/>
            </a:endParaRPr>
          </a:p>
        </p:txBody>
      </p:sp>
      <p:sp>
        <p:nvSpPr>
          <p:cNvPr id="4" name="Título 1"/>
          <p:cNvSpPr>
            <a:spLocks noGrp="1"/>
          </p:cNvSpPr>
          <p:nvPr>
            <p:ph type="title"/>
          </p:nvPr>
        </p:nvSpPr>
        <p:spPr/>
        <p:txBody>
          <a:bodyPr>
            <a:normAutofit fontScale="90000"/>
          </a:bodyPr>
          <a:lstStyle/>
          <a:p>
            <a:r>
              <a:rPr lang="es-ES" b="1" dirty="0"/>
              <a:t>NOM-156-SEMARNAT-2012</a:t>
            </a:r>
            <a:endParaRPr lang="en-US" dirty="0"/>
          </a:p>
        </p:txBody>
      </p:sp>
      <p:sp>
        <p:nvSpPr>
          <p:cNvPr id="5" name="Rectángulo 4"/>
          <p:cNvSpPr/>
          <p:nvPr/>
        </p:nvSpPr>
        <p:spPr>
          <a:xfrm>
            <a:off x="670243" y="2269306"/>
            <a:ext cx="3168589" cy="307777"/>
          </a:xfrm>
          <a:prstGeom prst="rect">
            <a:avLst/>
          </a:prstGeom>
        </p:spPr>
        <p:txBody>
          <a:bodyPr wrap="square">
            <a:spAutoFit/>
          </a:bodyPr>
          <a:lstStyle/>
          <a:p>
            <a:r>
              <a:rPr lang="es-ES" b="1" dirty="0" smtClean="0">
                <a:latin typeface="Arial" panose="020B0604020202020204" pitchFamily="34" charset="0"/>
                <a:ea typeface="Times New Roman" panose="02020603050405020304" pitchFamily="18" charset="0"/>
              </a:rPr>
              <a:t>4.11, 4.12</a:t>
            </a:r>
            <a:r>
              <a:rPr lang="es-ES" dirty="0" smtClean="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y </a:t>
            </a:r>
            <a:r>
              <a:rPr lang="es-ES" b="1" dirty="0" smtClean="0">
                <a:latin typeface="Arial" panose="020B0604020202020204" pitchFamily="34" charset="0"/>
                <a:ea typeface="Times New Roman" panose="02020603050405020304" pitchFamily="18" charset="0"/>
              </a:rPr>
              <a:t>4.13</a:t>
            </a:r>
            <a:endParaRPr lang="en-US" b="1" dirty="0"/>
          </a:p>
        </p:txBody>
      </p:sp>
    </p:spTree>
    <p:extLst>
      <p:ext uri="{BB962C8B-B14F-4D97-AF65-F5344CB8AC3E}">
        <p14:creationId xmlns:p14="http://schemas.microsoft.com/office/powerpoint/2010/main" val="310624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398780" y="568860"/>
            <a:ext cx="4155440" cy="1325563"/>
          </a:xfrm>
          <a:prstGeom prst="rect">
            <a:avLst/>
          </a:prstGeom>
          <a:noFill/>
          <a:ln>
            <a:noFill/>
          </a:ln>
        </p:spPr>
        <p:txBody>
          <a:bodyPr spcFirstLastPara="1" wrap="square" lIns="91425" tIns="45700" rIns="91425" bIns="45700" anchor="t" anchorCtr="0">
            <a:normAutofit/>
          </a:bodyPr>
          <a:lstStyle/>
          <a:p>
            <a:pPr lvl="0"/>
            <a:r>
              <a:rPr lang="es-ES" dirty="0" smtClean="0"/>
              <a:t>Inspecciones</a:t>
            </a:r>
            <a:endParaRPr dirty="0"/>
          </a:p>
        </p:txBody>
      </p:sp>
      <p:sp>
        <p:nvSpPr>
          <p:cNvPr id="180" name="Google Shape;180;p9"/>
          <p:cNvSpPr txBox="1">
            <a:spLocks noGrp="1"/>
          </p:cNvSpPr>
          <p:nvPr>
            <p:ph type="body" idx="1"/>
          </p:nvPr>
        </p:nvSpPr>
        <p:spPr>
          <a:xfrm>
            <a:off x="5095188" y="1231641"/>
            <a:ext cx="6324600" cy="4351339"/>
          </a:xfrm>
          <a:prstGeom prst="rect">
            <a:avLst/>
          </a:prstGeom>
          <a:noFill/>
          <a:ln>
            <a:noFill/>
          </a:ln>
        </p:spPr>
        <p:txBody>
          <a:bodyPr spcFirstLastPara="1" wrap="square" lIns="91425" tIns="45700" rIns="91425" bIns="45700" anchor="t" anchorCtr="0">
            <a:normAutofit/>
          </a:bodyPr>
          <a:lstStyle/>
          <a:p>
            <a:pPr marL="0" lvl="0" indent="0" algn="just">
              <a:spcBef>
                <a:spcPts val="0"/>
              </a:spcBef>
            </a:pPr>
            <a:endParaRPr lang="es-ES" sz="1800" dirty="0">
              <a:latin typeface="Montserrat" panose="00000500000000000000" pitchFamily="2" charset="0"/>
            </a:endParaRPr>
          </a:p>
          <a:p>
            <a:pPr marL="0" lvl="0" indent="0" algn="just">
              <a:spcBef>
                <a:spcPts val="0"/>
              </a:spcBef>
            </a:pPr>
            <a:endParaRPr lang="es-ES" sz="1800" dirty="0" smtClean="0">
              <a:latin typeface="Montserrat" panose="00000500000000000000" pitchFamily="2" charset="0"/>
            </a:endParaRPr>
          </a:p>
          <a:p>
            <a:pPr marL="0" lvl="0" indent="0" algn="just">
              <a:spcBef>
                <a:spcPts val="0"/>
              </a:spcBef>
            </a:pPr>
            <a:endParaRPr lang="es-ES" sz="1800" dirty="0">
              <a:latin typeface="Montserrat" panose="00000500000000000000" pitchFamily="2" charset="0"/>
            </a:endParaRPr>
          </a:p>
          <a:p>
            <a:pPr marL="0" lvl="0" indent="0" algn="just">
              <a:spcBef>
                <a:spcPts val="0"/>
              </a:spcBef>
            </a:pPr>
            <a:endParaRPr lang="es-ES" sz="1800" dirty="0" smtClean="0">
              <a:latin typeface="Montserrat" panose="00000500000000000000" pitchFamily="2" charset="0"/>
            </a:endParaRPr>
          </a:p>
          <a:p>
            <a:pPr marL="0" lvl="0" indent="0" algn="just">
              <a:spcBef>
                <a:spcPts val="0"/>
              </a:spcBef>
            </a:pPr>
            <a:endParaRPr lang="es-ES" sz="1800" dirty="0">
              <a:latin typeface="Montserrat" panose="00000500000000000000" pitchFamily="2" charset="0"/>
            </a:endParaRPr>
          </a:p>
          <a:p>
            <a:pPr marL="0" lvl="0" indent="0" algn="just">
              <a:spcBef>
                <a:spcPts val="0"/>
              </a:spcBef>
            </a:pPr>
            <a:endParaRPr lang="es-ES" sz="1800" dirty="0" smtClean="0">
              <a:latin typeface="Montserrat" panose="00000500000000000000" pitchFamily="2" charset="0"/>
            </a:endParaRPr>
          </a:p>
          <a:p>
            <a:pPr marL="285750" lvl="0" indent="-285750" algn="just">
              <a:spcBef>
                <a:spcPts val="0"/>
              </a:spcBef>
              <a:buFont typeface="Arial" panose="020B0604020202020204" pitchFamily="34" charset="0"/>
              <a:buChar char="•"/>
            </a:pPr>
            <a:r>
              <a:rPr lang="es-ES" sz="1800" dirty="0" smtClean="0">
                <a:latin typeface="Montserrat" panose="00000500000000000000" pitchFamily="2" charset="0"/>
              </a:rPr>
              <a:t>Descripción </a:t>
            </a:r>
            <a:r>
              <a:rPr lang="es-ES" sz="1800" dirty="0">
                <a:latin typeface="Montserrat" panose="00000500000000000000" pitchFamily="2" charset="0"/>
              </a:rPr>
              <a:t>técnica de la estación de monitoreo – instrumentos de medición y equipos de soporte.</a:t>
            </a:r>
          </a:p>
          <a:p>
            <a:pPr marL="285750" lvl="0" indent="-285750" algn="just">
              <a:spcBef>
                <a:spcPts val="0"/>
              </a:spcBef>
              <a:buFont typeface="Arial" panose="020B0604020202020204" pitchFamily="34" charset="0"/>
              <a:buChar char="•"/>
            </a:pPr>
            <a:endParaRPr lang="es-ES" sz="1800" dirty="0">
              <a:latin typeface="Montserrat" panose="00000500000000000000" pitchFamily="2" charset="0"/>
            </a:endParaRPr>
          </a:p>
        </p:txBody>
      </p:sp>
      <p:pic>
        <p:nvPicPr>
          <p:cNvPr id="181" name="Google Shape;181;p9"/>
          <p:cNvPicPr preferRelativeResize="0"/>
          <p:nvPr/>
        </p:nvPicPr>
        <p:blipFill rotWithShape="1">
          <a:blip r:embed="rId4">
            <a:alphaModFix/>
          </a:blip>
          <a:srcRect t="14188" b="14188"/>
          <a:stretch/>
        </p:blipFill>
        <p:spPr>
          <a:xfrm>
            <a:off x="7205723" y="302895"/>
            <a:ext cx="4722606" cy="497116"/>
          </a:xfrm>
          <a:prstGeom prst="rect">
            <a:avLst/>
          </a:prstGeom>
          <a:noFill/>
          <a:ln>
            <a:noFill/>
          </a:ln>
        </p:spPr>
      </p:pic>
      <p:sp>
        <p:nvSpPr>
          <p:cNvPr id="5" name="Google Shape;180;p9"/>
          <p:cNvSpPr txBox="1">
            <a:spLocks/>
          </p:cNvSpPr>
          <p:nvPr/>
        </p:nvSpPr>
        <p:spPr>
          <a:xfrm>
            <a:off x="185738" y="2394791"/>
            <a:ext cx="4368482" cy="115612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s-ES" sz="3600" b="1">
                <a:solidFill>
                  <a:srgbClr val="6E152E"/>
                </a:solidFill>
              </a:rPr>
              <a:t>NOM-156-SEMARNAT-2012</a:t>
            </a:r>
            <a:endParaRPr lang="es-ES" sz="2000" b="1" dirty="0">
              <a:latin typeface="Montserrat" panose="000005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554220" y="88136"/>
            <a:ext cx="7255862" cy="980500"/>
          </a:xfrm>
        </p:spPr>
        <p:txBody>
          <a:bodyPr>
            <a:normAutofit fontScale="92500"/>
          </a:bodyPr>
          <a:lstStyle/>
          <a:p>
            <a:r>
              <a:rPr lang="es-ES" b="1" dirty="0" smtClean="0">
                <a:latin typeface="Montserrat" panose="00000500000000000000" pitchFamily="2" charset="0"/>
              </a:rPr>
              <a:t> </a:t>
            </a:r>
            <a:r>
              <a:rPr lang="es-ES" dirty="0"/>
              <a:t>De los laboratorios: analítico, de calibración y de los patrones de transferencia.</a:t>
            </a:r>
            <a:endParaRPr lang="en-US" b="1" dirty="0"/>
          </a:p>
        </p:txBody>
      </p:sp>
      <p:sp>
        <p:nvSpPr>
          <p:cNvPr id="4" name="Rectángulo 3"/>
          <p:cNvSpPr/>
          <p:nvPr/>
        </p:nvSpPr>
        <p:spPr>
          <a:xfrm>
            <a:off x="4914899" y="1198112"/>
            <a:ext cx="6495591" cy="1169551"/>
          </a:xfrm>
          <a:prstGeom prst="rect">
            <a:avLst/>
          </a:prstGeom>
        </p:spPr>
        <p:txBody>
          <a:bodyPr wrap="square">
            <a:spAutoFit/>
          </a:bodyPr>
          <a:lstStyle/>
          <a:p>
            <a:pPr lvl="0" algn="just"/>
            <a:r>
              <a:rPr lang="es-ES" dirty="0" smtClean="0"/>
              <a:t>Si </a:t>
            </a:r>
            <a:r>
              <a:rPr lang="es-ES" dirty="0">
                <a:latin typeface="Montserrat" panose="00000500000000000000" pitchFamily="2" charset="0"/>
              </a:rPr>
              <a:t>el </a:t>
            </a:r>
            <a:r>
              <a:rPr lang="es-ES" dirty="0" smtClean="0">
                <a:latin typeface="Montserrat" panose="00000500000000000000" pitchFamily="2" charset="0"/>
              </a:rPr>
              <a:t>sistema </a:t>
            </a:r>
            <a:r>
              <a:rPr lang="es-ES" dirty="0">
                <a:latin typeface="Montserrat" panose="00000500000000000000" pitchFamily="2" charset="0"/>
              </a:rPr>
              <a:t>de monitoreo de la calidad del aire cuenta con laboratorios, analítico, de </a:t>
            </a:r>
            <a:r>
              <a:rPr lang="es-ES" dirty="0" smtClean="0">
                <a:latin typeface="Montserrat" panose="00000500000000000000" pitchFamily="2" charset="0"/>
              </a:rPr>
              <a:t>calibración </a:t>
            </a:r>
            <a:r>
              <a:rPr lang="es-ES" dirty="0">
                <a:latin typeface="Montserrat" panose="00000500000000000000" pitchFamily="2" charset="0"/>
              </a:rPr>
              <a:t>y de transferencia de patrones, u obtiene estos servicios de forma externa con laboratorios acreditados, o a través de convenios de cooperación con otras entidades nacionales y/o internacionales</a:t>
            </a:r>
            <a:r>
              <a:rPr lang="es-ES" dirty="0" smtClean="0">
                <a:latin typeface="Montserrat" panose="00000500000000000000" pitchFamily="2" charset="0"/>
              </a:rPr>
              <a:t>.</a:t>
            </a:r>
            <a:endParaRPr lang="es-ES" dirty="0">
              <a:latin typeface="Montserrat" panose="00000500000000000000" pitchFamily="2" charset="0"/>
            </a:endParaRPr>
          </a:p>
        </p:txBody>
      </p:sp>
      <p:sp>
        <p:nvSpPr>
          <p:cNvPr id="5" name="Título 1"/>
          <p:cNvSpPr>
            <a:spLocks noGrp="1"/>
          </p:cNvSpPr>
          <p:nvPr>
            <p:ph type="title"/>
          </p:nvPr>
        </p:nvSpPr>
        <p:spPr/>
        <p:txBody>
          <a:bodyPr>
            <a:normAutofit fontScale="90000"/>
          </a:bodyPr>
          <a:lstStyle/>
          <a:p>
            <a:r>
              <a:rPr lang="es-ES" b="1" dirty="0"/>
              <a:t>NOM-156-SEMARNAT-2012</a:t>
            </a:r>
            <a:endParaRPr lang="en-US" dirty="0"/>
          </a:p>
        </p:txBody>
      </p:sp>
      <p:sp>
        <p:nvSpPr>
          <p:cNvPr id="6" name="Rectángulo 5"/>
          <p:cNvSpPr/>
          <p:nvPr/>
        </p:nvSpPr>
        <p:spPr>
          <a:xfrm>
            <a:off x="398780" y="2283594"/>
            <a:ext cx="3168589" cy="307777"/>
          </a:xfrm>
          <a:prstGeom prst="rect">
            <a:avLst/>
          </a:prstGeom>
        </p:spPr>
        <p:txBody>
          <a:bodyPr wrap="square">
            <a:spAutoFit/>
          </a:bodyPr>
          <a:lstStyle/>
          <a:p>
            <a:r>
              <a:rPr lang="es-ES" b="1" dirty="0" smtClean="0">
                <a:latin typeface="Arial" panose="020B0604020202020204" pitchFamily="34" charset="0"/>
                <a:ea typeface="Times New Roman" panose="02020603050405020304" pitchFamily="18" charset="0"/>
              </a:rPr>
              <a:t>7</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7.2</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7.2.7</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8.8</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8.8.1</a:t>
            </a:r>
            <a:r>
              <a:rPr lang="es-ES" dirty="0">
                <a:latin typeface="Arial" panose="020B0604020202020204" pitchFamily="34" charset="0"/>
                <a:ea typeface="Times New Roman" panose="02020603050405020304" pitchFamily="18" charset="0"/>
              </a:rPr>
              <a:t> y </a:t>
            </a:r>
            <a:r>
              <a:rPr lang="es-ES" b="1" dirty="0">
                <a:latin typeface="Arial" panose="020B0604020202020204" pitchFamily="34" charset="0"/>
                <a:ea typeface="Times New Roman" panose="02020603050405020304" pitchFamily="18" charset="0"/>
              </a:rPr>
              <a:t>8.8.2</a:t>
            </a:r>
            <a:r>
              <a:rPr lang="es-ES" dirty="0">
                <a:latin typeface="Arial" panose="020B0604020202020204" pitchFamily="34" charset="0"/>
                <a:ea typeface="Times New Roman" panose="02020603050405020304" pitchFamily="18" charset="0"/>
              </a:rPr>
              <a:t> </a:t>
            </a:r>
            <a:endParaRPr lang="en-US" dirty="0"/>
          </a:p>
        </p:txBody>
      </p:sp>
      <p:sp>
        <p:nvSpPr>
          <p:cNvPr id="7" name="Rectángulo 6"/>
          <p:cNvSpPr/>
          <p:nvPr/>
        </p:nvSpPr>
        <p:spPr>
          <a:xfrm>
            <a:off x="4859243" y="2583107"/>
            <a:ext cx="6495591" cy="2677656"/>
          </a:xfrm>
          <a:prstGeom prst="rect">
            <a:avLst/>
          </a:prstGeom>
        </p:spPr>
        <p:txBody>
          <a:bodyPr wrap="square">
            <a:spAutoFit/>
          </a:bodyPr>
          <a:lstStyle/>
          <a:p>
            <a:pPr algn="just"/>
            <a:r>
              <a:rPr lang="es-ES" dirty="0" smtClean="0">
                <a:latin typeface="Montserrat" panose="00000500000000000000" pitchFamily="2" charset="0"/>
              </a:rPr>
              <a:t>Si en </a:t>
            </a:r>
            <a:r>
              <a:rPr lang="es-ES" dirty="0">
                <a:latin typeface="Montserrat" panose="00000500000000000000" pitchFamily="2" charset="0"/>
              </a:rPr>
              <a:t>el laboratorio se realizarán las calibraciones, las pruebas de desempeño, y mantenimiento preventivo y correctivo, de los instrumentos de medición (muestreadores, analizadores y calibradores dinámicos y sensores meteorológicos), </a:t>
            </a:r>
            <a:r>
              <a:rPr lang="es-ES" dirty="0" smtClean="0">
                <a:latin typeface="Montserrat" panose="00000500000000000000" pitchFamily="2" charset="0"/>
              </a:rPr>
              <a:t>deberá contar con  </a:t>
            </a:r>
            <a:r>
              <a:rPr lang="es-ES" dirty="0">
                <a:latin typeface="Montserrat" panose="00000500000000000000" pitchFamily="2" charset="0"/>
              </a:rPr>
              <a:t>sistemas de calibración acordes con los parámetros que se miden en un </a:t>
            </a:r>
            <a:r>
              <a:rPr lang="es-ES" b="1" dirty="0">
                <a:latin typeface="Montserrat" panose="00000500000000000000" pitchFamily="2" charset="0"/>
              </a:rPr>
              <a:t>sistema de monitoreo de calidad del aire</a:t>
            </a:r>
            <a:r>
              <a:rPr lang="es-ES" dirty="0">
                <a:latin typeface="Montserrat" panose="00000500000000000000" pitchFamily="2" charset="0"/>
              </a:rPr>
              <a:t>: </a:t>
            </a:r>
            <a:endParaRPr lang="es-ES" dirty="0" smtClean="0">
              <a:latin typeface="Montserrat" panose="00000500000000000000" pitchFamily="2" charset="0"/>
            </a:endParaRPr>
          </a:p>
          <a:p>
            <a:pPr algn="just"/>
            <a:endParaRPr lang="es-ES" dirty="0" smtClean="0">
              <a:latin typeface="Montserrat" panose="00000500000000000000" pitchFamily="2" charset="0"/>
            </a:endParaRPr>
          </a:p>
          <a:p>
            <a:pPr marL="285750" indent="-285750" algn="just">
              <a:buFont typeface="Arial" panose="020B0604020202020204" pitchFamily="34" charset="0"/>
              <a:buChar char="•"/>
            </a:pPr>
            <a:r>
              <a:rPr lang="es-ES" dirty="0" smtClean="0">
                <a:latin typeface="Montserrat" panose="00000500000000000000" pitchFamily="2" charset="0"/>
              </a:rPr>
              <a:t>contaminantes </a:t>
            </a:r>
            <a:r>
              <a:rPr lang="es-ES" dirty="0">
                <a:latin typeface="Montserrat" panose="00000500000000000000" pitchFamily="2" charset="0"/>
              </a:rPr>
              <a:t>gaseosos, partículas y variables meteorológicas, ventilación en las zonas en las que se desfogan gases de calibración en exceso, </a:t>
            </a:r>
            <a:endParaRPr lang="es-ES" dirty="0" smtClean="0">
              <a:latin typeface="Montserrat" panose="00000500000000000000" pitchFamily="2" charset="0"/>
            </a:endParaRPr>
          </a:p>
          <a:p>
            <a:pPr marL="285750" indent="-285750" algn="just">
              <a:buFont typeface="Arial" panose="020B0604020202020204" pitchFamily="34" charset="0"/>
              <a:buChar char="•"/>
            </a:pPr>
            <a:r>
              <a:rPr lang="es-ES" dirty="0" smtClean="0">
                <a:latin typeface="Montserrat" panose="00000500000000000000" pitchFamily="2" charset="0"/>
              </a:rPr>
              <a:t>energía </a:t>
            </a:r>
            <a:r>
              <a:rPr lang="es-ES" dirty="0">
                <a:latin typeface="Montserrat" panose="00000500000000000000" pitchFamily="2" charset="0"/>
              </a:rPr>
              <a:t>regulada y temperatura controlada</a:t>
            </a:r>
            <a:r>
              <a:rPr lang="es-ES" dirty="0" smtClean="0">
                <a:latin typeface="Montserrat" panose="00000500000000000000" pitchFamily="2" charset="0"/>
              </a:rPr>
              <a:t>,</a:t>
            </a:r>
          </a:p>
          <a:p>
            <a:pPr marL="285750" indent="-285750" algn="just">
              <a:buFont typeface="Arial" panose="020B0604020202020204" pitchFamily="34" charset="0"/>
              <a:buChar char="•"/>
            </a:pPr>
            <a:r>
              <a:rPr lang="es-ES" dirty="0" smtClean="0">
                <a:latin typeface="Montserrat" panose="00000500000000000000" pitchFamily="2" charset="0"/>
              </a:rPr>
              <a:t>materiales </a:t>
            </a:r>
            <a:r>
              <a:rPr lang="es-ES" dirty="0">
                <a:latin typeface="Montserrat" panose="00000500000000000000" pitchFamily="2" charset="0"/>
              </a:rPr>
              <a:t>de referencia y estándares de </a:t>
            </a:r>
            <a:r>
              <a:rPr lang="es-ES" dirty="0" smtClean="0">
                <a:latin typeface="Montserrat" panose="00000500000000000000" pitchFamily="2" charset="0"/>
              </a:rPr>
              <a:t>transferencia.</a:t>
            </a:r>
            <a:endParaRPr lang="en-US" dirty="0">
              <a:latin typeface="Montserrat" panose="00000500000000000000" pitchFamily="2" charset="0"/>
            </a:endParaRPr>
          </a:p>
        </p:txBody>
      </p:sp>
    </p:spTree>
    <p:extLst>
      <p:ext uri="{BB962C8B-B14F-4D97-AF65-F5344CB8AC3E}">
        <p14:creationId xmlns:p14="http://schemas.microsoft.com/office/powerpoint/2010/main" val="243098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t>NOM-156-SEMARNAT-2012</a:t>
            </a:r>
            <a:endParaRPr lang="en-US" dirty="0"/>
          </a:p>
        </p:txBody>
      </p:sp>
      <p:sp>
        <p:nvSpPr>
          <p:cNvPr id="3" name="Marcador de texto 2"/>
          <p:cNvSpPr>
            <a:spLocks noGrp="1"/>
          </p:cNvSpPr>
          <p:nvPr>
            <p:ph type="body" idx="1"/>
          </p:nvPr>
        </p:nvSpPr>
        <p:spPr>
          <a:xfrm>
            <a:off x="4373695" y="1476975"/>
            <a:ext cx="7579605" cy="3664276"/>
          </a:xfrm>
        </p:spPr>
        <p:txBody>
          <a:bodyPr>
            <a:normAutofit lnSpcReduction="10000"/>
          </a:bodyPr>
          <a:lstStyle/>
          <a:p>
            <a:pPr algn="just"/>
            <a:r>
              <a:rPr lang="es-ES" sz="1600" dirty="0" smtClean="0">
                <a:latin typeface="Montserrat" panose="00000500000000000000" pitchFamily="2" charset="0"/>
              </a:rPr>
              <a:t>    Se </a:t>
            </a:r>
            <a:r>
              <a:rPr lang="es-ES" sz="1600" dirty="0">
                <a:latin typeface="Montserrat" panose="00000500000000000000" pitchFamily="2" charset="0"/>
              </a:rPr>
              <a:t>indique </a:t>
            </a:r>
            <a:r>
              <a:rPr lang="es-ES" sz="1600" b="1" dirty="0">
                <a:latin typeface="Montserrat" panose="00000500000000000000" pitchFamily="2" charset="0"/>
              </a:rPr>
              <a:t>la frecuencia del mantenimiento </a:t>
            </a:r>
            <a:r>
              <a:rPr lang="es-ES" sz="1600" dirty="0">
                <a:latin typeface="Montserrat" panose="00000500000000000000" pitchFamily="2" charset="0"/>
              </a:rPr>
              <a:t>de la estación, de los </a:t>
            </a:r>
            <a:r>
              <a:rPr lang="es-ES" sz="1600" b="1" dirty="0">
                <a:latin typeface="Montserrat" panose="00000500000000000000" pitchFamily="2" charset="0"/>
              </a:rPr>
              <a:t>instrumentos de medición </a:t>
            </a:r>
            <a:r>
              <a:rPr lang="es-ES" sz="1600" dirty="0">
                <a:latin typeface="Montserrat" panose="00000500000000000000" pitchFamily="2" charset="0"/>
              </a:rPr>
              <a:t>(analizadores, muestreadores, equipo meteorológico y equipo de calibración), </a:t>
            </a:r>
            <a:r>
              <a:rPr lang="es-ES" sz="1600" b="1" dirty="0">
                <a:latin typeface="Montserrat" panose="00000500000000000000" pitchFamily="2" charset="0"/>
              </a:rPr>
              <a:t>de los equipos soporte </a:t>
            </a:r>
            <a:r>
              <a:rPr lang="es-ES" sz="1600" dirty="0">
                <a:latin typeface="Montserrat" panose="00000500000000000000" pitchFamily="2" charset="0"/>
              </a:rPr>
              <a:t>(toma de muestra, múltiples de muestra, extractores de aire, fuentes de energía, sistemas de iluminación, control de temperatura, humedad relativa</a:t>
            </a:r>
            <a:r>
              <a:rPr lang="es-ES" sz="1600" dirty="0" smtClean="0">
                <a:latin typeface="Montserrat" panose="00000500000000000000" pitchFamily="2" charset="0"/>
              </a:rPr>
              <a:t>),</a:t>
            </a:r>
          </a:p>
          <a:p>
            <a:pPr algn="just"/>
            <a:r>
              <a:rPr lang="es-ES" sz="1600" dirty="0" smtClean="0">
                <a:latin typeface="Montserrat" panose="00000500000000000000" pitchFamily="2" charset="0"/>
              </a:rPr>
              <a:t>    Si cuenta con el </a:t>
            </a:r>
            <a:r>
              <a:rPr lang="es-ES" sz="1600" dirty="0">
                <a:latin typeface="Montserrat" panose="00000500000000000000" pitchFamily="2" charset="0"/>
              </a:rPr>
              <a:t>programa de sustitución de instrumentos de medición y equipos de soporte, y los lugares y responsables del mantenimiento de los instrumentos de medición y equipos soporte, </a:t>
            </a:r>
            <a:endParaRPr lang="es-ES" sz="1600" dirty="0" smtClean="0">
              <a:latin typeface="Montserrat" panose="00000500000000000000" pitchFamily="2" charset="0"/>
            </a:endParaRPr>
          </a:p>
          <a:p>
            <a:pPr algn="just"/>
            <a:r>
              <a:rPr lang="es-ES" sz="1600" dirty="0" smtClean="0">
                <a:latin typeface="Montserrat" panose="00000500000000000000" pitchFamily="2" charset="0"/>
              </a:rPr>
              <a:t>    Si cuenta con una </a:t>
            </a:r>
            <a:r>
              <a:rPr lang="es-ES" sz="1600" dirty="0">
                <a:latin typeface="Montserrat" panose="00000500000000000000" pitchFamily="2" charset="0"/>
              </a:rPr>
              <a:t>bitácora o formato </a:t>
            </a:r>
            <a:r>
              <a:rPr lang="es-ES" sz="1600" dirty="0" smtClean="0">
                <a:latin typeface="Montserrat" panose="00000500000000000000" pitchFamily="2" charset="0"/>
              </a:rPr>
              <a:t>preestablecido, </a:t>
            </a:r>
            <a:r>
              <a:rPr lang="es-ES" sz="1600" dirty="0">
                <a:latin typeface="Montserrat" panose="00000500000000000000" pitchFamily="2" charset="0"/>
              </a:rPr>
              <a:t>el cual deberá contener al menos: nombre, marca, modelo, número de serie, especificaciones técnicas, lista de refacciones y consumibles, y registros de calibración, de cambio de ubicación, de modificaciones, entre </a:t>
            </a:r>
            <a:r>
              <a:rPr lang="es-ES" sz="1600" dirty="0" smtClean="0">
                <a:latin typeface="Montserrat" panose="00000500000000000000" pitchFamily="2" charset="0"/>
              </a:rPr>
              <a:t>otros,  la cual se </a:t>
            </a:r>
            <a:r>
              <a:rPr lang="es-ES" sz="1600" dirty="0">
                <a:latin typeface="Montserrat" panose="00000500000000000000" pitchFamily="2" charset="0"/>
              </a:rPr>
              <a:t>anexará al expediente del instrumento de medición y/o equipo de </a:t>
            </a:r>
            <a:r>
              <a:rPr lang="es-ES" sz="1600" dirty="0" smtClean="0">
                <a:latin typeface="Montserrat" panose="00000500000000000000" pitchFamily="2" charset="0"/>
              </a:rPr>
              <a:t>soporte.</a:t>
            </a:r>
            <a:endParaRPr lang="en-US" sz="1600" dirty="0">
              <a:latin typeface="Montserrat" panose="00000500000000000000" pitchFamily="2" charset="0"/>
            </a:endParaRPr>
          </a:p>
          <a:p>
            <a:endParaRPr lang="en-US" dirty="0"/>
          </a:p>
        </p:txBody>
      </p:sp>
      <p:sp>
        <p:nvSpPr>
          <p:cNvPr id="4" name="Rectángulo 3"/>
          <p:cNvSpPr/>
          <p:nvPr/>
        </p:nvSpPr>
        <p:spPr>
          <a:xfrm>
            <a:off x="530982" y="2151392"/>
            <a:ext cx="3603872" cy="307777"/>
          </a:xfrm>
          <a:prstGeom prst="rect">
            <a:avLst/>
          </a:prstGeom>
        </p:spPr>
        <p:txBody>
          <a:bodyPr wrap="none">
            <a:spAutoFit/>
          </a:bodyPr>
          <a:lstStyle/>
          <a:p>
            <a:r>
              <a:rPr lang="es-ES" b="1" dirty="0">
                <a:latin typeface="Arial" panose="020B0604020202020204" pitchFamily="34" charset="0"/>
                <a:ea typeface="Times New Roman" panose="02020603050405020304" pitchFamily="18" charset="0"/>
              </a:rPr>
              <a:t>8</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8.6</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8.6.1</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8.6.2</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8.6.3</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11.2.3</a:t>
            </a:r>
            <a:r>
              <a:rPr lang="es-ES" dirty="0">
                <a:latin typeface="Arial" panose="020B0604020202020204" pitchFamily="34" charset="0"/>
                <a:ea typeface="Times New Roman" panose="02020603050405020304" pitchFamily="18" charset="0"/>
              </a:rPr>
              <a:t> y </a:t>
            </a:r>
            <a:r>
              <a:rPr lang="es-ES" b="1" dirty="0">
                <a:latin typeface="Arial" panose="020B0604020202020204" pitchFamily="34" charset="0"/>
                <a:ea typeface="Times New Roman" panose="02020603050405020304" pitchFamily="18" charset="0"/>
              </a:rPr>
              <a:t>11.2.3.4</a:t>
            </a:r>
            <a:r>
              <a:rPr lang="es-ES" dirty="0">
                <a:latin typeface="Arial" panose="020B0604020202020204" pitchFamily="34" charset="0"/>
                <a:ea typeface="Times New Roman" panose="02020603050405020304" pitchFamily="18" charset="0"/>
              </a:rPr>
              <a:t> </a:t>
            </a:r>
            <a:endParaRPr lang="en-US" dirty="0"/>
          </a:p>
        </p:txBody>
      </p:sp>
      <p:sp>
        <p:nvSpPr>
          <p:cNvPr id="5" name="Rectángulo 4"/>
          <p:cNvSpPr/>
          <p:nvPr/>
        </p:nvSpPr>
        <p:spPr>
          <a:xfrm>
            <a:off x="4695311" y="122410"/>
            <a:ext cx="7145693" cy="1200329"/>
          </a:xfrm>
          <a:prstGeom prst="rect">
            <a:avLst/>
          </a:prstGeom>
        </p:spPr>
        <p:txBody>
          <a:bodyPr wrap="square">
            <a:spAutoFit/>
          </a:bodyPr>
          <a:lstStyle/>
          <a:p>
            <a:pPr algn="just"/>
            <a:r>
              <a:rPr lang="es-ES" sz="1800" b="1" dirty="0">
                <a:latin typeface="Montserrat" panose="00000500000000000000" pitchFamily="2" charset="0"/>
              </a:rPr>
              <a:t>Programas de mantenimiento y calibración de los instrumentos de medición y de los equipos soporte, así como su programa de Control y Aseguramiento de la Calidad.</a:t>
            </a:r>
          </a:p>
        </p:txBody>
      </p:sp>
    </p:spTree>
    <p:extLst>
      <p:ext uri="{BB962C8B-B14F-4D97-AF65-F5344CB8AC3E}">
        <p14:creationId xmlns:p14="http://schemas.microsoft.com/office/powerpoint/2010/main" val="170804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9"/>
          <p:cNvSpPr txBox="1">
            <a:spLocks noGrp="1"/>
          </p:cNvSpPr>
          <p:nvPr>
            <p:ph type="body" idx="1"/>
          </p:nvPr>
        </p:nvSpPr>
        <p:spPr>
          <a:xfrm>
            <a:off x="4886620" y="551453"/>
            <a:ext cx="6324600" cy="2174543"/>
          </a:xfrm>
          <a:prstGeom prst="rect">
            <a:avLst/>
          </a:prstGeom>
          <a:noFill/>
          <a:ln>
            <a:noFill/>
          </a:ln>
        </p:spPr>
        <p:txBody>
          <a:bodyPr spcFirstLastPara="1" wrap="square" lIns="91425" tIns="45700" rIns="91425" bIns="45700" anchor="t" anchorCtr="0">
            <a:normAutofit/>
          </a:bodyPr>
          <a:lstStyle/>
          <a:p>
            <a:pPr marL="0" lvl="0" indent="0" algn="just">
              <a:spcBef>
                <a:spcPts val="0"/>
              </a:spcBef>
            </a:pPr>
            <a:endParaRPr lang="es-ES" sz="1800" b="1" dirty="0">
              <a:latin typeface="Montserrat" panose="00000500000000000000" pitchFamily="2" charset="0"/>
            </a:endParaRPr>
          </a:p>
          <a:p>
            <a:pPr marL="0" lvl="0" indent="0" algn="just">
              <a:spcBef>
                <a:spcPts val="0"/>
              </a:spcBef>
            </a:pPr>
            <a:r>
              <a:rPr lang="es-ES" sz="1800" b="1" u="sng" dirty="0" smtClean="0">
                <a:latin typeface="Montserrat" panose="00000500000000000000" pitchFamily="2" charset="0"/>
              </a:rPr>
              <a:t>Calibraciones </a:t>
            </a:r>
            <a:r>
              <a:rPr lang="es-ES" sz="1800" b="1" u="sng" dirty="0">
                <a:latin typeface="Montserrat" panose="00000500000000000000" pitchFamily="2" charset="0"/>
              </a:rPr>
              <a:t>de los instrumentos de medición </a:t>
            </a:r>
            <a:r>
              <a:rPr lang="es-ES" sz="1800" b="1" dirty="0" smtClean="0">
                <a:latin typeface="Montserrat" panose="00000500000000000000" pitchFamily="2" charset="0"/>
              </a:rPr>
              <a:t>(muestreadores de flujo, analizadores y calibradores dinámicos y sensores meteorológicos), </a:t>
            </a:r>
            <a:r>
              <a:rPr lang="es-ES" sz="1800" b="1" u="sng" dirty="0" smtClean="0">
                <a:latin typeface="Montserrat" panose="00000500000000000000" pitchFamily="2" charset="0"/>
              </a:rPr>
              <a:t>y </a:t>
            </a:r>
            <a:r>
              <a:rPr lang="es-ES" sz="1800" b="1" u="sng" dirty="0">
                <a:latin typeface="Montserrat" panose="00000500000000000000" pitchFamily="2" charset="0"/>
              </a:rPr>
              <a:t>de los equipos </a:t>
            </a:r>
            <a:r>
              <a:rPr lang="es-ES" sz="1800" b="1" u="sng" dirty="0" smtClean="0">
                <a:latin typeface="Montserrat" panose="00000500000000000000" pitchFamily="2" charset="0"/>
              </a:rPr>
              <a:t>soporte </a:t>
            </a:r>
            <a:r>
              <a:rPr lang="es-ES" sz="1800" b="1" dirty="0" smtClean="0">
                <a:latin typeface="Montserrat" panose="00000500000000000000" pitchFamily="2" charset="0"/>
              </a:rPr>
              <a:t>(toma de muestra, múltiples de muestra, control de temperatura, humedad relativa, entre otros). </a:t>
            </a:r>
          </a:p>
          <a:p>
            <a:pPr marL="285750" lvl="0" indent="-285750" algn="just">
              <a:spcBef>
                <a:spcPts val="0"/>
              </a:spcBef>
              <a:buFont typeface="Arial" panose="020B0604020202020204" pitchFamily="34" charset="0"/>
              <a:buChar char="•"/>
            </a:pPr>
            <a:endParaRPr lang="es-ES" sz="1800" dirty="0" smtClean="0">
              <a:latin typeface="Montserrat" panose="00000500000000000000" pitchFamily="2" charset="0"/>
            </a:endParaRPr>
          </a:p>
          <a:p>
            <a:pPr marL="0" lvl="0" indent="0" algn="l" rtl="0">
              <a:lnSpc>
                <a:spcPct val="90000"/>
              </a:lnSpc>
              <a:spcBef>
                <a:spcPts val="0"/>
              </a:spcBef>
              <a:spcAft>
                <a:spcPts val="0"/>
              </a:spcAft>
              <a:buClr>
                <a:srgbClr val="404040"/>
              </a:buClr>
              <a:buSzPts val="2400"/>
              <a:buNone/>
            </a:pPr>
            <a:endParaRPr sz="1800" dirty="0">
              <a:latin typeface="Montserrat" panose="00000500000000000000" pitchFamily="2" charset="0"/>
            </a:endParaRPr>
          </a:p>
        </p:txBody>
      </p:sp>
      <p:pic>
        <p:nvPicPr>
          <p:cNvPr id="181" name="Google Shape;181;p9"/>
          <p:cNvPicPr preferRelativeResize="0"/>
          <p:nvPr/>
        </p:nvPicPr>
        <p:blipFill rotWithShape="1">
          <a:blip r:embed="rId3">
            <a:alphaModFix/>
          </a:blip>
          <a:srcRect t="14188" b="14188"/>
          <a:stretch/>
        </p:blipFill>
        <p:spPr>
          <a:xfrm>
            <a:off x="7205723" y="302895"/>
            <a:ext cx="4722606" cy="497116"/>
          </a:xfrm>
          <a:prstGeom prst="rect">
            <a:avLst/>
          </a:prstGeom>
          <a:noFill/>
          <a:ln>
            <a:noFill/>
          </a:ln>
        </p:spPr>
      </p:pic>
      <p:sp>
        <p:nvSpPr>
          <p:cNvPr id="7" name="Google Shape;179;p9"/>
          <p:cNvSpPr txBox="1">
            <a:spLocks noGrp="1"/>
          </p:cNvSpPr>
          <p:nvPr>
            <p:ph type="title"/>
          </p:nvPr>
        </p:nvSpPr>
        <p:spPr>
          <a:xfrm>
            <a:off x="398780" y="568860"/>
            <a:ext cx="4155440" cy="1325563"/>
          </a:xfrm>
          <a:prstGeom prst="rect">
            <a:avLst/>
          </a:prstGeom>
          <a:noFill/>
          <a:ln>
            <a:noFill/>
          </a:ln>
        </p:spPr>
        <p:txBody>
          <a:bodyPr spcFirstLastPara="1" wrap="square" lIns="91425" tIns="45700" rIns="91425" bIns="45700" anchor="t" anchorCtr="0">
            <a:normAutofit fontScale="90000"/>
          </a:bodyPr>
          <a:lstStyle/>
          <a:p>
            <a:r>
              <a:rPr lang="es-ES" b="1" dirty="0" smtClean="0"/>
              <a:t>NOM-156-SEMARNAT-2012</a:t>
            </a:r>
            <a:r>
              <a:rPr lang="en-US" dirty="0"/>
              <a:t/>
            </a:r>
            <a:br>
              <a:rPr lang="en-US" dirty="0"/>
            </a:br>
            <a:endParaRPr dirty="0"/>
          </a:p>
        </p:txBody>
      </p:sp>
      <p:sp>
        <p:nvSpPr>
          <p:cNvPr id="2" name="Rectángulo 1"/>
          <p:cNvSpPr/>
          <p:nvPr/>
        </p:nvSpPr>
        <p:spPr>
          <a:xfrm>
            <a:off x="4458891" y="2725996"/>
            <a:ext cx="7469437" cy="1827488"/>
          </a:xfrm>
          <a:prstGeom prst="rect">
            <a:avLst/>
          </a:prstGeom>
        </p:spPr>
        <p:txBody>
          <a:bodyPr wrap="square">
            <a:spAutoFit/>
          </a:bodyPr>
          <a:lstStyle/>
          <a:p>
            <a:pPr marL="457200" indent="-228600" algn="just">
              <a:lnSpc>
                <a:spcPct val="80000"/>
              </a:lnSpc>
              <a:spcBef>
                <a:spcPts val="1000"/>
              </a:spcBef>
              <a:buClr>
                <a:srgbClr val="404040"/>
              </a:buClr>
              <a:buSzPts val="2400"/>
            </a:pPr>
            <a:r>
              <a:rPr lang="es-ES" sz="1500" dirty="0" smtClean="0">
                <a:solidFill>
                  <a:srgbClr val="404040"/>
                </a:solidFill>
                <a:latin typeface="Montserrat" panose="00000500000000000000" pitchFamily="2" charset="0"/>
                <a:ea typeface="Montserrat SemiBold"/>
                <a:cs typeface="Montserrat SemiBold"/>
                <a:sym typeface="Montserrat SemiBold"/>
              </a:rPr>
              <a:t>    Calibra </a:t>
            </a:r>
            <a:r>
              <a:rPr lang="es-ES" sz="1500" dirty="0">
                <a:solidFill>
                  <a:srgbClr val="404040"/>
                </a:solidFill>
                <a:latin typeface="Montserrat" panose="00000500000000000000" pitchFamily="2" charset="0"/>
                <a:ea typeface="Montserrat SemiBold"/>
                <a:cs typeface="Montserrat SemiBold"/>
                <a:sym typeface="Montserrat SemiBold"/>
              </a:rPr>
              <a:t>sus instrumentos de medición usando métodos de referencia, de acuerdo a la normatividad vigente (normas oficiales mexicanas vigentes) o a las especificaciones del fabricante, a través de un programa de calibración de instrumentos y equipos de soporte que </a:t>
            </a:r>
            <a:r>
              <a:rPr lang="es-ES" sz="1500" dirty="0" smtClean="0">
                <a:solidFill>
                  <a:srgbClr val="404040"/>
                </a:solidFill>
                <a:latin typeface="Montserrat" panose="00000500000000000000" pitchFamily="2" charset="0"/>
                <a:ea typeface="Montserrat SemiBold"/>
                <a:cs typeface="Montserrat SemiBold"/>
                <a:sym typeface="Montserrat SemiBold"/>
              </a:rPr>
              <a:t>incluya:</a:t>
            </a:r>
          </a:p>
          <a:p>
            <a:pPr marL="514350" indent="-285750" algn="just">
              <a:lnSpc>
                <a:spcPct val="80000"/>
              </a:lnSpc>
              <a:spcBef>
                <a:spcPts val="1000"/>
              </a:spcBef>
              <a:buClr>
                <a:srgbClr val="404040"/>
              </a:buClr>
              <a:buSzPts val="2400"/>
              <a:buFont typeface="Arial" panose="020B0604020202020204" pitchFamily="34" charset="0"/>
              <a:buChar char="•"/>
            </a:pPr>
            <a:r>
              <a:rPr lang="es-ES" sz="1500" dirty="0" smtClean="0">
                <a:solidFill>
                  <a:srgbClr val="404040"/>
                </a:solidFill>
                <a:latin typeface="Montserrat" panose="00000500000000000000" pitchFamily="2" charset="0"/>
                <a:ea typeface="Montserrat SemiBold"/>
                <a:cs typeface="Montserrat SemiBold"/>
                <a:sym typeface="Montserrat SemiBold"/>
              </a:rPr>
              <a:t>La </a:t>
            </a:r>
            <a:r>
              <a:rPr lang="es-ES" sz="1500" b="1" dirty="0">
                <a:solidFill>
                  <a:srgbClr val="404040"/>
                </a:solidFill>
                <a:latin typeface="Montserrat" panose="00000500000000000000" pitchFamily="2" charset="0"/>
                <a:ea typeface="Montserrat SemiBold"/>
                <a:cs typeface="Montserrat SemiBold"/>
                <a:sym typeface="Montserrat SemiBold"/>
              </a:rPr>
              <a:t>frecuencia</a:t>
            </a:r>
            <a:r>
              <a:rPr lang="es-ES" sz="1500" dirty="0">
                <a:solidFill>
                  <a:srgbClr val="404040"/>
                </a:solidFill>
                <a:latin typeface="Montserrat" panose="00000500000000000000" pitchFamily="2" charset="0"/>
                <a:ea typeface="Montserrat SemiBold"/>
                <a:cs typeface="Montserrat SemiBold"/>
                <a:sym typeface="Montserrat SemiBold"/>
              </a:rPr>
              <a:t> de calibración por instrumento de tal forma que permita su funcionamiento y </a:t>
            </a:r>
            <a:r>
              <a:rPr lang="es-ES" sz="1500" b="1" dirty="0">
                <a:solidFill>
                  <a:srgbClr val="404040"/>
                </a:solidFill>
                <a:latin typeface="Montserrat" panose="00000500000000000000" pitchFamily="2" charset="0"/>
                <a:ea typeface="Montserrat SemiBold"/>
                <a:cs typeface="Montserrat SemiBold"/>
                <a:sym typeface="Montserrat SemiBold"/>
              </a:rPr>
              <a:t>cumpla</a:t>
            </a:r>
            <a:r>
              <a:rPr lang="es-ES" sz="1500" dirty="0">
                <a:solidFill>
                  <a:srgbClr val="404040"/>
                </a:solidFill>
                <a:latin typeface="Montserrat" panose="00000500000000000000" pitchFamily="2" charset="0"/>
                <a:ea typeface="Montserrat SemiBold"/>
                <a:cs typeface="Montserrat SemiBold"/>
                <a:sym typeface="Montserrat SemiBold"/>
              </a:rPr>
              <a:t> con el objetivo del </a:t>
            </a:r>
            <a:r>
              <a:rPr lang="es-ES" sz="1500" dirty="0" smtClean="0">
                <a:solidFill>
                  <a:srgbClr val="404040"/>
                </a:solidFill>
                <a:latin typeface="Montserrat" panose="00000500000000000000" pitchFamily="2" charset="0"/>
                <a:ea typeface="Montserrat SemiBold"/>
                <a:cs typeface="Montserrat SemiBold"/>
                <a:sym typeface="Montserrat SemiBold"/>
              </a:rPr>
              <a:t>sistema;</a:t>
            </a:r>
          </a:p>
          <a:p>
            <a:pPr marL="514350" indent="-285750" algn="just">
              <a:lnSpc>
                <a:spcPct val="80000"/>
              </a:lnSpc>
              <a:spcBef>
                <a:spcPts val="1000"/>
              </a:spcBef>
              <a:buClr>
                <a:srgbClr val="404040"/>
              </a:buClr>
              <a:buSzPts val="2400"/>
              <a:buFont typeface="Arial" panose="020B0604020202020204" pitchFamily="34" charset="0"/>
              <a:buChar char="•"/>
            </a:pPr>
            <a:endParaRPr lang="en-US" sz="1500" dirty="0">
              <a:solidFill>
                <a:srgbClr val="404040"/>
              </a:solidFill>
              <a:latin typeface="Montserrat" panose="00000500000000000000" pitchFamily="2" charset="0"/>
              <a:ea typeface="Montserrat SemiBold"/>
              <a:cs typeface="Montserrat SemiBold"/>
              <a:sym typeface="Montserrat SemiBold"/>
            </a:endParaRPr>
          </a:p>
        </p:txBody>
      </p:sp>
      <p:sp>
        <p:nvSpPr>
          <p:cNvPr id="3" name="Rectángulo 2"/>
          <p:cNvSpPr/>
          <p:nvPr/>
        </p:nvSpPr>
        <p:spPr>
          <a:xfrm>
            <a:off x="4458892" y="4240313"/>
            <a:ext cx="7469437" cy="1145250"/>
          </a:xfrm>
          <a:prstGeom prst="rect">
            <a:avLst/>
          </a:prstGeom>
        </p:spPr>
        <p:txBody>
          <a:bodyPr wrap="square">
            <a:spAutoFit/>
          </a:bodyPr>
          <a:lstStyle/>
          <a:p>
            <a:pPr marL="514350" indent="-285750" algn="just">
              <a:lnSpc>
                <a:spcPct val="80000"/>
              </a:lnSpc>
              <a:spcBef>
                <a:spcPts val="1000"/>
              </a:spcBef>
              <a:buClr>
                <a:srgbClr val="404040"/>
              </a:buClr>
              <a:buSzPts val="2400"/>
              <a:buFont typeface="Arial" panose="020B0604020202020204" pitchFamily="34" charset="0"/>
              <a:buChar char="•"/>
            </a:pPr>
            <a:r>
              <a:rPr lang="es-ES" sz="1500" dirty="0" smtClean="0">
                <a:solidFill>
                  <a:srgbClr val="404040"/>
                </a:solidFill>
                <a:latin typeface="Montserrat" panose="00000500000000000000" pitchFamily="2" charset="0"/>
                <a:ea typeface="Montserrat SemiBold"/>
                <a:cs typeface="Montserrat SemiBold"/>
              </a:rPr>
              <a:t>La </a:t>
            </a:r>
            <a:r>
              <a:rPr lang="es-ES" sz="1500" dirty="0">
                <a:solidFill>
                  <a:srgbClr val="404040"/>
                </a:solidFill>
                <a:latin typeface="Montserrat" panose="00000500000000000000" pitchFamily="2" charset="0"/>
                <a:ea typeface="Montserrat SemiBold"/>
                <a:cs typeface="Montserrat SemiBold"/>
              </a:rPr>
              <a:t>verificación de la precisión y calibración de los equipos, </a:t>
            </a:r>
            <a:endParaRPr lang="es-ES" sz="1500" dirty="0" smtClean="0">
              <a:solidFill>
                <a:srgbClr val="404040"/>
              </a:solidFill>
              <a:latin typeface="Montserrat" panose="00000500000000000000" pitchFamily="2" charset="0"/>
              <a:ea typeface="Montserrat SemiBold"/>
              <a:cs typeface="Montserrat SemiBold"/>
            </a:endParaRPr>
          </a:p>
          <a:p>
            <a:pPr marL="514350" indent="-285750" algn="just">
              <a:lnSpc>
                <a:spcPct val="80000"/>
              </a:lnSpc>
              <a:spcBef>
                <a:spcPts val="1000"/>
              </a:spcBef>
              <a:buClr>
                <a:srgbClr val="404040"/>
              </a:buClr>
              <a:buSzPts val="2400"/>
              <a:buFont typeface="Arial" panose="020B0604020202020204" pitchFamily="34" charset="0"/>
              <a:buChar char="•"/>
            </a:pPr>
            <a:r>
              <a:rPr lang="es-ES" sz="1500" dirty="0" smtClean="0">
                <a:solidFill>
                  <a:srgbClr val="404040"/>
                </a:solidFill>
                <a:latin typeface="Montserrat" panose="00000500000000000000" pitchFamily="2" charset="0"/>
                <a:ea typeface="Montserrat SemiBold"/>
                <a:cs typeface="Montserrat SemiBold"/>
              </a:rPr>
              <a:t>Así </a:t>
            </a:r>
            <a:r>
              <a:rPr lang="es-ES" sz="1500" dirty="0">
                <a:solidFill>
                  <a:srgbClr val="404040"/>
                </a:solidFill>
                <a:latin typeface="Montserrat" panose="00000500000000000000" pitchFamily="2" charset="0"/>
                <a:ea typeface="Montserrat SemiBold"/>
                <a:cs typeface="Montserrat SemiBold"/>
              </a:rPr>
              <a:t>como los lugares y responsables de la calibración de los instrumentos de medición, para lo cual implementará una bitácora y/o formato preestablecido, en donde los datos y cálculos de la calibración serán registradas, y la misma se anexará al expediente del instrumento</a:t>
            </a:r>
            <a:endParaRPr lang="en-US" sz="1500" dirty="0">
              <a:solidFill>
                <a:srgbClr val="404040"/>
              </a:solidFill>
              <a:latin typeface="Montserrat" panose="00000500000000000000" pitchFamily="2" charset="0"/>
              <a:ea typeface="Montserrat SemiBold"/>
              <a:cs typeface="Montserrat SemiBold"/>
            </a:endParaRPr>
          </a:p>
        </p:txBody>
      </p:sp>
      <p:sp>
        <p:nvSpPr>
          <p:cNvPr id="4" name="Rectángulo 3"/>
          <p:cNvSpPr/>
          <p:nvPr/>
        </p:nvSpPr>
        <p:spPr>
          <a:xfrm>
            <a:off x="576457" y="2418219"/>
            <a:ext cx="3106941" cy="307777"/>
          </a:xfrm>
          <a:prstGeom prst="rect">
            <a:avLst/>
          </a:prstGeom>
        </p:spPr>
        <p:txBody>
          <a:bodyPr wrap="none">
            <a:spAutoFit/>
          </a:bodyPr>
          <a:lstStyle/>
          <a:p>
            <a:r>
              <a:rPr lang="es-ES" b="1" dirty="0">
                <a:latin typeface="Arial" panose="020B0604020202020204" pitchFamily="34" charset="0"/>
                <a:ea typeface="Times New Roman" panose="02020603050405020304" pitchFamily="18" charset="0"/>
              </a:rPr>
              <a:t>8</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8.7</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8.7.1</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8.7.2</a:t>
            </a:r>
            <a:r>
              <a:rPr lang="es-ES" dirty="0">
                <a:latin typeface="Arial" panose="020B0604020202020204" pitchFamily="34" charset="0"/>
                <a:ea typeface="Times New Roman" panose="02020603050405020304" pitchFamily="18" charset="0"/>
              </a:rPr>
              <a:t>, </a:t>
            </a:r>
            <a:r>
              <a:rPr lang="es-ES" b="1" dirty="0">
                <a:latin typeface="Arial" panose="020B0604020202020204" pitchFamily="34" charset="0"/>
                <a:ea typeface="Times New Roman" panose="02020603050405020304" pitchFamily="18" charset="0"/>
              </a:rPr>
              <a:t>11.2.3</a:t>
            </a:r>
            <a:r>
              <a:rPr lang="es-ES" dirty="0">
                <a:latin typeface="Arial" panose="020B0604020202020204" pitchFamily="34" charset="0"/>
                <a:ea typeface="Times New Roman" panose="02020603050405020304" pitchFamily="18" charset="0"/>
              </a:rPr>
              <a:t> y </a:t>
            </a:r>
            <a:r>
              <a:rPr lang="es-ES" b="1" dirty="0">
                <a:latin typeface="Arial" panose="020B0604020202020204" pitchFamily="34" charset="0"/>
                <a:ea typeface="Times New Roman" panose="02020603050405020304" pitchFamily="18" charset="0"/>
              </a:rPr>
              <a:t>11.2.3.5</a:t>
            </a:r>
            <a:r>
              <a:rPr lang="es-ES" dirty="0">
                <a:latin typeface="Arial" panose="020B0604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3836066312"/>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5B4FDB0D230884A9947CF47D5C3D619" ma:contentTypeVersion="17" ma:contentTypeDescription="Crear nuevo documento." ma:contentTypeScope="" ma:versionID="f3735d912b6fe534df5de72b2ddeddf1">
  <xsd:schema xmlns:xsd="http://www.w3.org/2001/XMLSchema" xmlns:xs="http://www.w3.org/2001/XMLSchema" xmlns:p="http://schemas.microsoft.com/office/2006/metadata/properties" xmlns:ns1="http://schemas.microsoft.com/sharepoint/v3" xmlns:ns3="0e1221a5-0e22-46be-a34d-f427e8f2e969" xmlns:ns4="4193fb76-cd3e-4bd3-af21-b3674301f42d" targetNamespace="http://schemas.microsoft.com/office/2006/metadata/properties" ma:root="true" ma:fieldsID="a0f5e0680950b6095f974881a9cf8aa0" ns1:_="" ns3:_="" ns4:_="">
    <xsd:import namespace="http://schemas.microsoft.com/sharepoint/v3"/>
    <xsd:import namespace="0e1221a5-0e22-46be-a34d-f427e8f2e969"/>
    <xsd:import namespace="4193fb76-cd3e-4bd3-af21-b3674301f42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iedades de la Directiva de cumplimiento unificado" ma:hidden="true" ma:internalName="_ip_UnifiedCompliancePolicyProperties">
      <xsd:simpleType>
        <xsd:restriction base="dms:Note"/>
      </xsd:simpleType>
    </xsd:element>
    <xsd:element name="_ip_UnifiedCompliancePolicyUIAction" ma:index="22"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1221a5-0e22-46be-a34d-f427e8f2e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93fb76-cd3e-4bd3-af21-b3674301f42d"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0e1221a5-0e22-46be-a34d-f427e8f2e969"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A51484-EF1B-47B1-A40E-39D4D2785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e1221a5-0e22-46be-a34d-f427e8f2e969"/>
    <ds:schemaRef ds:uri="4193fb76-cd3e-4bd3-af21-b3674301f4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DFB368-66ED-42B1-BF73-DC52FFC5C8B9}">
  <ds:schemaRefs>
    <ds:schemaRef ds:uri="http://schemas.microsoft.com/office/2006/documentManagement/types"/>
    <ds:schemaRef ds:uri="0e1221a5-0e22-46be-a34d-f427e8f2e969"/>
    <ds:schemaRef ds:uri="http://purl.org/dc/terms/"/>
    <ds:schemaRef ds:uri="http://www.w3.org/XML/1998/namespace"/>
    <ds:schemaRef ds:uri="http://purl.org/dc/elements/1.1/"/>
    <ds:schemaRef ds:uri="http://schemas.microsoft.com/office/infopath/2007/PartnerControls"/>
    <ds:schemaRef ds:uri="http://schemas.microsoft.com/sharepoint/v3"/>
    <ds:schemaRef ds:uri="http://purl.org/dc/dcmitype/"/>
    <ds:schemaRef ds:uri="http://schemas.openxmlformats.org/package/2006/metadata/core-properties"/>
    <ds:schemaRef ds:uri="4193fb76-cd3e-4bd3-af21-b3674301f42d"/>
    <ds:schemaRef ds:uri="http://schemas.microsoft.com/office/2006/metadata/properties"/>
  </ds:schemaRefs>
</ds:datastoreItem>
</file>

<file path=customXml/itemProps3.xml><?xml version="1.0" encoding="utf-8"?>
<ds:datastoreItem xmlns:ds="http://schemas.openxmlformats.org/officeDocument/2006/customXml" ds:itemID="{54B6983F-123E-4720-AB6D-56B15BB0D0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1194</TotalTime>
  <Words>1600</Words>
  <Application>Microsoft Office PowerPoint</Application>
  <PresentationFormat>Panorámica</PresentationFormat>
  <Paragraphs>98</Paragraphs>
  <Slides>15</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Times New Roman</vt:lpstr>
      <vt:lpstr>Montserrat SemiBold</vt:lpstr>
      <vt:lpstr>Montserrat</vt:lpstr>
      <vt:lpstr>Calibri</vt:lpstr>
      <vt:lpstr>Tema de Office</vt:lpstr>
      <vt:lpstr>VERIFICACIÓN DEL CUMPLIMIENTO DE LAS MEDIDAS DE ASEGURAMIENTO DE LA CALIDAD E INSPECCIONES A LAS ESTACIONES DE MONITOREO.  PROCURADURÍA FEDERAL DE PROTECCIÓN AL AMBIENTE </vt:lpstr>
      <vt:lpstr>Recomendación CNDH</vt:lpstr>
      <vt:lpstr>Recomendación CNDH</vt:lpstr>
      <vt:lpstr>NOM-156-SEMARNAT-2012</vt:lpstr>
      <vt:lpstr>NOM-156-SEMARNAT-2012</vt:lpstr>
      <vt:lpstr>Inspecciones</vt:lpstr>
      <vt:lpstr>NOM-156-SEMARNAT-2012</vt:lpstr>
      <vt:lpstr>NOM-156-SEMARNAT-2012</vt:lpstr>
      <vt:lpstr>NOM-156-SEMARNAT-2012 </vt:lpstr>
      <vt:lpstr>NOM-156-SEMARNAT-2012</vt:lpstr>
      <vt:lpstr>NOM-156-SEMARNAT-2012</vt:lpstr>
      <vt:lpstr>NOM-156-SEMARNAT-2012</vt:lpstr>
      <vt:lpstr>NOM-156-SEMARNAT-2012</vt:lpstr>
      <vt:lpstr>Estaciones de Monitoreo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PRESENTACIÓN</dc:title>
  <dc:creator>Microsoft Office User</dc:creator>
  <cp:lastModifiedBy>Lilia Aide Gonzalez Bermudez</cp:lastModifiedBy>
  <cp:revision>56</cp:revision>
  <cp:lastPrinted>2023-02-14T19:54:49Z</cp:lastPrinted>
  <dcterms:created xsi:type="dcterms:W3CDTF">2018-12-04T03:27:02Z</dcterms:created>
  <dcterms:modified xsi:type="dcterms:W3CDTF">2023-02-15T18:40:45Z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0x01010095B4FDB0D230884A9947CF47D5C3D619</vt:lpwstr>
  </property>
</Properties>
</file>