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0" r:id="rId2"/>
    <p:sldId id="287" r:id="rId3"/>
    <p:sldId id="288" r:id="rId4"/>
    <p:sldId id="292" r:id="rId5"/>
    <p:sldId id="272" r:id="rId6"/>
    <p:sldId id="293" r:id="rId7"/>
    <p:sldId id="282" r:id="rId8"/>
    <p:sldId id="276" r:id="rId9"/>
    <p:sldId id="289" r:id="rId10"/>
    <p:sldId id="284" r:id="rId11"/>
    <p:sldId id="290" r:id="rId12"/>
    <p:sldId id="285" r:id="rId13"/>
    <p:sldId id="260" r:id="rId14"/>
    <p:sldId id="271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0"/>
      <p:regular r:id="rId31"/>
      <p:italic r:id="rId32"/>
    </p:embeddedFont>
    <p:embeddedFont>
      <p:font typeface="Montserrat SemiBold" panose="00000700000000000000" pitchFamily="2" charset="0"/>
      <p:regular r:id="rId33"/>
      <p:bold r:id="rId34"/>
      <p:italic r:id="rId35"/>
      <p:boldItalic r:id="rId36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52E"/>
    <a:srgbClr val="BC945A"/>
    <a:srgbClr val="DEC9A2"/>
    <a:srgbClr val="245C4F"/>
    <a:srgbClr val="A42145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4351" autoAdjust="0"/>
  </p:normalViewPr>
  <p:slideViewPr>
    <p:cSldViewPr snapToGrid="0" snapToObjects="1">
      <p:cViewPr varScale="1">
        <p:scale>
          <a:sx n="68" d="100"/>
          <a:sy n="68" d="100"/>
        </p:scale>
        <p:origin x="119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311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322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63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10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580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18/01/2023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18/01/2023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e.cdmx.gob.mx/descargas/monitoreo/normatividad/NOM-038-SEMARNAT-1993.pdf" TargetMode="External"/><Relationship Id="rId7" Type="http://schemas.openxmlformats.org/officeDocument/2006/relationships/hyperlink" Target="http://www.aire.cdmx.gob.mx/descargas/monitoreo/normatividad/NOM-035-SEMARNAT-1993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aire.cdmx.gob.mx/descargas/monitoreo/normatividad/NOM-036-SEMARNAT-1993.pdf" TargetMode="External"/><Relationship Id="rId5" Type="http://schemas.openxmlformats.org/officeDocument/2006/relationships/hyperlink" Target="http://www.aire.cdmx.gob.mx/descargas/monitoreo/normatividad/NOM-037-SEMARNAT-1993.pdf" TargetMode="External"/><Relationship Id="rId4" Type="http://schemas.openxmlformats.org/officeDocument/2006/relationships/hyperlink" Target="http://www.aire.cdmx.gob.mx/descargas/monitoreo/normatividad/NOM-034-SEMARNAT-1993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asq.org/quality-press/display-item?item=T1039&amp;utm_source=qaqc&amp;utm_medium=webpage&amp;utm_campaign=qaqc&amp;utm_id=LAQ" TargetMode="External"/><Relationship Id="rId4" Type="http://schemas.openxmlformats.org/officeDocument/2006/relationships/hyperlink" Target="https://asq.org/quality-resources/iso-900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559E6BDD-F5F4-777F-7AAD-E4E7A57D7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63" y="5481856"/>
            <a:ext cx="6987003" cy="95650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3559F4A-99D8-4B75-9736-1A3DC663E4C6}"/>
              </a:ext>
            </a:extLst>
          </p:cNvPr>
          <p:cNvSpPr txBox="1">
            <a:spLocks/>
          </p:cNvSpPr>
          <p:nvPr/>
        </p:nvSpPr>
        <p:spPr>
          <a:xfrm>
            <a:off x="1703983" y="2038874"/>
            <a:ext cx="9145541" cy="1367548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800" dirty="0"/>
              <a:t>Regulaciones mexicanas para el  aseguramiento de calidad y NOM-156-SEMARNAT-2012</a:t>
            </a:r>
          </a:p>
        </p:txBody>
      </p:sp>
      <p:sp>
        <p:nvSpPr>
          <p:cNvPr id="7" name="8 CuadroTexto">
            <a:extLst>
              <a:ext uri="{FF2B5EF4-FFF2-40B4-BE49-F238E27FC236}">
                <a16:creationId xmlns:a16="http://schemas.microsoft.com/office/drawing/2014/main" id="{2DCE71C8-533A-4B3B-8109-081E3FACA767}"/>
              </a:ext>
            </a:extLst>
          </p:cNvPr>
          <p:cNvSpPr txBox="1"/>
          <p:nvPr/>
        </p:nvSpPr>
        <p:spPr>
          <a:xfrm>
            <a:off x="1342475" y="3265322"/>
            <a:ext cx="9507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dirty="0">
              <a:solidFill>
                <a:srgbClr val="BC945A"/>
              </a:solidFill>
              <a:latin typeface="Montserrat" panose="00000500000000000000" charset="0"/>
            </a:endParaRPr>
          </a:p>
          <a:p>
            <a:pPr algn="ctr"/>
            <a:r>
              <a:rPr lang="es-MX" dirty="0"/>
              <a:t>SEMINARIO WEB: ASEGURAMIENTO Y CONTROL DE CALIDAD PARA DATOS DE CALIDAD DEL AIRE: UNA PERSPECTIVA BINACIONAL.</a:t>
            </a:r>
          </a:p>
          <a:p>
            <a:pPr algn="ctr"/>
            <a:endParaRPr lang="es-MX" dirty="0">
              <a:solidFill>
                <a:srgbClr val="BC945A"/>
              </a:solidFill>
              <a:latin typeface="Montserrat" panose="00000500000000000000" charset="0"/>
            </a:endParaRPr>
          </a:p>
          <a:p>
            <a:pPr algn="ctr"/>
            <a:r>
              <a:rPr lang="es-MX" dirty="0">
                <a:solidFill>
                  <a:srgbClr val="BC945A"/>
                </a:solidFill>
                <a:latin typeface="Montserrat" panose="00000500000000000000" charset="0"/>
              </a:rPr>
              <a:t>Rodolfo </a:t>
            </a:r>
            <a:r>
              <a:rPr lang="es-MX" dirty="0" err="1">
                <a:solidFill>
                  <a:srgbClr val="BC945A"/>
                </a:solidFill>
                <a:latin typeface="Montserrat" panose="00000500000000000000" charset="0"/>
              </a:rPr>
              <a:t>Iniestra</a:t>
            </a:r>
            <a:r>
              <a:rPr lang="es-MX" dirty="0">
                <a:solidFill>
                  <a:srgbClr val="BC945A"/>
                </a:solidFill>
                <a:latin typeface="Montserrat" panose="00000500000000000000" charset="0"/>
              </a:rPr>
              <a:t> Gómez</a:t>
            </a:r>
          </a:p>
          <a:p>
            <a:pPr algn="ctr"/>
            <a:r>
              <a:rPr lang="es-MX" dirty="0">
                <a:solidFill>
                  <a:srgbClr val="BC945A"/>
                </a:solidFill>
                <a:latin typeface="Montserrat" panose="00000500000000000000" charset="0"/>
              </a:rPr>
              <a:t>Dirección de Investigación de Calidad del Aire y Contaminantes Climáticos</a:t>
            </a:r>
          </a:p>
          <a:p>
            <a:pPr algn="ctr"/>
            <a:endParaRPr lang="es-MX" dirty="0">
              <a:solidFill>
                <a:srgbClr val="BC945A"/>
              </a:solidFill>
              <a:latin typeface="Montserrat" panose="00000500000000000000" charset="0"/>
            </a:endParaRPr>
          </a:p>
          <a:p>
            <a:pPr algn="ctr"/>
            <a:r>
              <a:rPr lang="es-MX" dirty="0">
                <a:solidFill>
                  <a:srgbClr val="BC945A"/>
                </a:solidFill>
                <a:latin typeface="Montserrat" panose="00000500000000000000" charset="0"/>
              </a:rPr>
              <a:t>Enero de 2023</a:t>
            </a:r>
          </a:p>
        </p:txBody>
      </p:sp>
    </p:spTree>
    <p:extLst>
      <p:ext uri="{BB962C8B-B14F-4D97-AF65-F5344CB8AC3E}">
        <p14:creationId xmlns:p14="http://schemas.microsoft.com/office/powerpoint/2010/main" val="176118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05373C0-C3E0-8C62-E900-B048E741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58" y="154880"/>
            <a:ext cx="4984279" cy="68233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C64255F-F884-4976-A691-BC6EE46A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6" y="0"/>
            <a:ext cx="7016692" cy="1095022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Aseguramiento y control de la calidad en los SMCA</a:t>
            </a:r>
          </a:p>
        </p:txBody>
      </p:sp>
      <p:pic>
        <p:nvPicPr>
          <p:cNvPr id="5" name="Picture 2" descr="Resultado de imagen de Aseguramiento y control de calidad monitoreo de calidad del aire imágenes">
            <a:extLst>
              <a:ext uri="{FF2B5EF4-FFF2-40B4-BE49-F238E27FC236}">
                <a16:creationId xmlns:a16="http://schemas.microsoft.com/office/drawing/2014/main" id="{D3B842E6-6421-42C6-8AC0-D3B74FFD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11" y="969975"/>
            <a:ext cx="1861080" cy="13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de Aseguramiento y control de calidad monitoreo de calidad del aire imágenes">
            <a:extLst>
              <a:ext uri="{FF2B5EF4-FFF2-40B4-BE49-F238E27FC236}">
                <a16:creationId xmlns:a16="http://schemas.microsoft.com/office/drawing/2014/main" id="{52C23B97-0A87-4CD8-9E18-B44A8688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11" y="2483555"/>
            <a:ext cx="1916213" cy="1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onitorización calidad de aire – ZgService">
            <a:extLst>
              <a:ext uri="{FF2B5EF4-FFF2-40B4-BE49-F238E27FC236}">
                <a16:creationId xmlns:a16="http://schemas.microsoft.com/office/drawing/2014/main" id="{6C6EAC9B-44B1-434F-BD3E-3635D88A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11" y="3936717"/>
            <a:ext cx="1916213" cy="142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D2904A-8E7B-4B5D-8698-552D70E7FE6D}"/>
              </a:ext>
            </a:extLst>
          </p:cNvPr>
          <p:cNvSpPr txBox="1"/>
          <p:nvPr/>
        </p:nvSpPr>
        <p:spPr>
          <a:xfrm>
            <a:off x="231576" y="1253405"/>
            <a:ext cx="6096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Objetivos</a:t>
            </a:r>
            <a:endParaRPr lang="es-MX" sz="18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Asegurar la confiabilidad de los datos;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Establecer la trazabilidad de la medición;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Establecer el rastro de los datos que se generan;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Establecer la comparabilidad y compatibilidad de los datos, 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Establecer la representatividad de los datos.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AF60CD-610F-4AE9-B166-7441CE735122}"/>
              </a:ext>
            </a:extLst>
          </p:cNvPr>
          <p:cNvSpPr txBox="1"/>
          <p:nvPr/>
        </p:nvSpPr>
        <p:spPr>
          <a:xfrm>
            <a:off x="231576" y="3012226"/>
            <a:ext cx="96123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Aseguramiento de calidad. </a:t>
            </a:r>
            <a:r>
              <a:rPr lang="es-MX" dirty="0"/>
              <a:t> Los SMCA contarán con procedimientos y expedientes que incluyan los siguiente: 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Procedimientos para la selección y adquisición de instrumentos de medición y equipos de soporte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Procedimientos para la selección y adquisición de suministros, servicios (materiales de referencia), consumibles y refacciones; y calibración y mantenimiento.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Procedimientos operativos de cada instrumento de medición y equipos de soporte, los cuales deberán incluir:</a:t>
            </a:r>
          </a:p>
          <a:p>
            <a:pPr marL="742939" lvl="1" indent="-285750">
              <a:buFont typeface="Wingdings" panose="05000000000000000000" pitchFamily="2" charset="2"/>
              <a:buChar char="ü"/>
            </a:pPr>
            <a:r>
              <a:rPr lang="es-MX" dirty="0"/>
              <a:t>Método de medición</a:t>
            </a:r>
          </a:p>
          <a:p>
            <a:pPr marL="742939" lvl="1" indent="-285750">
              <a:buFont typeface="Wingdings" panose="05000000000000000000" pitchFamily="2" charset="2"/>
              <a:buChar char="ü"/>
            </a:pPr>
            <a:r>
              <a:rPr lang="es-MX" dirty="0"/>
              <a:t>Descripción de actividades de muestreo, monitoreo, calibración y mantenimiento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Expediente por cada instrumento de medición y equipo de soporte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Procedimientos para la selección, contratación, capacitación y evaluación del personal</a:t>
            </a:r>
          </a:p>
        </p:txBody>
      </p:sp>
    </p:spTree>
    <p:extLst>
      <p:ext uri="{BB962C8B-B14F-4D97-AF65-F5344CB8AC3E}">
        <p14:creationId xmlns:p14="http://schemas.microsoft.com/office/powerpoint/2010/main" val="296215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05373C0-C3E0-8C62-E900-B048E741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58" y="154880"/>
            <a:ext cx="4984279" cy="68233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C64255F-F884-4976-A691-BC6EE46A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6" y="0"/>
            <a:ext cx="7016692" cy="1095022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Aseguramiento y control de la calidad en los SMCA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AF60CD-610F-4AE9-B166-7441CE735122}"/>
              </a:ext>
            </a:extLst>
          </p:cNvPr>
          <p:cNvSpPr txBox="1"/>
          <p:nvPr/>
        </p:nvSpPr>
        <p:spPr>
          <a:xfrm>
            <a:off x="375432" y="1249902"/>
            <a:ext cx="114411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Control de calidad. </a:t>
            </a:r>
            <a:r>
              <a:rPr lang="es-MX" dirty="0"/>
              <a:t> Los SMCA contarán con un programa de control de calidad que incluya las siguientes actividades: 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Visitas de inspección;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Verificaciones y ajustes de instrumentos de medición;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Reemplazo y abastecimiento de consumibles;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Calibraciones;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Mantenimiento preventivo;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Descarga, almacenamiento y envío de datos;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Bitácora para registro de eventos (en cada estación de monitoreo)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Control de almacén e inventarios</a:t>
            </a:r>
          </a:p>
          <a:p>
            <a:pPr marL="742939" lvl="1" indent="-285750">
              <a:buFont typeface="Wingdings" panose="05000000000000000000" pitchFamily="2" charset="2"/>
              <a:buChar char="ü"/>
            </a:pPr>
            <a:r>
              <a:rPr lang="es-MX" dirty="0"/>
              <a:t>Área para almacenamiento de materiales, consumibles, refacciones, instrumentos de medición y equipos de soporte</a:t>
            </a:r>
          </a:p>
          <a:p>
            <a:pPr marL="742939" lvl="1" indent="-285750">
              <a:buFont typeface="Wingdings" panose="05000000000000000000" pitchFamily="2" charset="2"/>
              <a:buChar char="ü"/>
            </a:pPr>
            <a:r>
              <a:rPr lang="es-MX" dirty="0"/>
              <a:t>Se deberá contar con al menos los inventarios de: instrumentos de medición, equipos de soporte, materiales de referencia, consumibles y refacciones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Revisión del SMCA (por sí mismo o por un tercero acreditado)</a:t>
            </a:r>
          </a:p>
          <a:p>
            <a:pPr marL="742939" lvl="1" indent="-285750">
              <a:buFont typeface="Wingdings" panose="05000000000000000000" pitchFamily="2" charset="2"/>
              <a:buChar char="ü"/>
            </a:pPr>
            <a:r>
              <a:rPr lang="es-MX" dirty="0"/>
              <a:t>Se verificará la operación de los muestreadores, analizadores e instrumentos, frente a materiales o patrones de referencia</a:t>
            </a:r>
          </a:p>
          <a:p>
            <a:pPr marL="742939" lvl="1" indent="-285750">
              <a:buFont typeface="Wingdings" panose="05000000000000000000" pitchFamily="2" charset="2"/>
              <a:buChar char="ü"/>
            </a:pPr>
            <a:r>
              <a:rPr lang="es-MX" dirty="0"/>
              <a:t>Se establecerá un plan de acción para cumplir con las observaciones derivadas de las revisiones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352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05373C0-C3E0-8C62-E900-B048E741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58" y="154880"/>
            <a:ext cx="4984279" cy="68233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71C1DC6-1D28-4B5B-A33E-B249EF39A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325"/>
            <a:ext cx="7016692" cy="1241778"/>
          </a:xfrm>
        </p:spPr>
        <p:txBody>
          <a:bodyPr>
            <a:normAutofit/>
          </a:bodyPr>
          <a:lstStyle/>
          <a:p>
            <a:pPr algn="ctr"/>
            <a:r>
              <a:rPr lang="es-MX" sz="3200" dirty="0"/>
              <a:t>Manejo de datos de la calidad del aire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DDA3D35-E671-413C-846B-4ED9DF5F3FBF}"/>
              </a:ext>
            </a:extLst>
          </p:cNvPr>
          <p:cNvSpPr txBox="1"/>
          <p:nvPr/>
        </p:nvSpPr>
        <p:spPr>
          <a:xfrm>
            <a:off x="124178" y="1179682"/>
            <a:ext cx="1192735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Limpieza de datos</a:t>
            </a:r>
            <a:r>
              <a:rPr lang="es-MX" dirty="0"/>
              <a:t>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y asignación de banderas. Identificación de todos los datos con banderas, asignando principalmente aquellas que corresponden a datos fuera de rango de operación.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Almacenamiento de datos. Se conservarán todos los datos crudos y validados, es decir, no se borrará ningún dato.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Bases de datos. Los datos adquiridos por los instrumentos de medición, así como las banderas asignadas a los datos, se integrarán en una base de datos.</a:t>
            </a:r>
          </a:p>
          <a:p>
            <a:endParaRPr lang="es-MX" dirty="0"/>
          </a:p>
          <a:p>
            <a:r>
              <a:rPr lang="es-MX" b="1" dirty="0"/>
              <a:t>Verificación de datos</a:t>
            </a:r>
            <a:r>
              <a:rPr lang="es-MX" dirty="0"/>
              <a:t>.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Verificar relaciones entre contaminantes y con parámetros meteorológicos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r>
              <a:rPr lang="es-MX" b="1" dirty="0"/>
              <a:t>Validación de los datos</a:t>
            </a:r>
            <a:r>
              <a:rPr lang="es-MX" dirty="0"/>
              <a:t>. </a:t>
            </a:r>
          </a:p>
          <a:p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realizará un análisis de datos en función de criterios establecidos -precisión, sesgo, representatividad y compleción-, para obtener la información que conformará los reportes de la calidad del aire de la localidad.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asegurará que la compleción de datos cumpla con un mínimo de 75% de datos, para generar los indicadores de estado y tendencias de calidad del aire.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determinará el cumplimiento de los límites establecidos en las NOM emitidas por la Secretaría de Salud .</a:t>
            </a:r>
          </a:p>
        </p:txBody>
      </p:sp>
    </p:spTree>
    <p:extLst>
      <p:ext uri="{BB962C8B-B14F-4D97-AF65-F5344CB8AC3E}">
        <p14:creationId xmlns:p14="http://schemas.microsoft.com/office/powerpoint/2010/main" val="23691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3967944-2323-FEE6-477C-B4857A32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21" y="171151"/>
            <a:ext cx="4984279" cy="682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FD60D5D-F583-44D8-85FF-76A4F50B99A9}"/>
              </a:ext>
            </a:extLst>
          </p:cNvPr>
          <p:cNvSpPr txBox="1">
            <a:spLocks/>
          </p:cNvSpPr>
          <p:nvPr/>
        </p:nvSpPr>
        <p:spPr>
          <a:xfrm>
            <a:off x="140700" y="171151"/>
            <a:ext cx="6124633" cy="68233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3200" dirty="0" err="1">
                <a:solidFill>
                  <a:srgbClr val="245C4F"/>
                </a:solidFill>
                <a:latin typeface="Montserrat SemiBold" panose="00000700000000000000" pitchFamily="2" charset="0"/>
              </a:rPr>
              <a:t>NOMs</a:t>
            </a:r>
            <a:r>
              <a:rPr lang="es-MX" sz="3200" dirty="0">
                <a:solidFill>
                  <a:srgbClr val="245C4F"/>
                </a:solidFill>
                <a:latin typeface="Montserrat SemiBold" panose="00000700000000000000" pitchFamily="2" charset="0"/>
              </a:rPr>
              <a:t> de salud ambiental</a:t>
            </a:r>
          </a:p>
        </p:txBody>
      </p:sp>
      <p:graphicFrame>
        <p:nvGraphicFramePr>
          <p:cNvPr id="7" name="1 Tabla">
            <a:extLst>
              <a:ext uri="{FF2B5EF4-FFF2-40B4-BE49-F238E27FC236}">
                <a16:creationId xmlns:a16="http://schemas.microsoft.com/office/drawing/2014/main" id="{4D45DC44-5F63-42B1-85D4-76730CC8B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81921"/>
              </p:ext>
            </p:extLst>
          </p:nvPr>
        </p:nvGraphicFramePr>
        <p:xfrm>
          <a:off x="344861" y="1611152"/>
          <a:ext cx="7393343" cy="42309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25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5256">
                  <a:extLst>
                    <a:ext uri="{9D8B030D-6E8A-4147-A177-3AD203B41FA5}">
                      <a16:colId xmlns:a16="http://schemas.microsoft.com/office/drawing/2014/main" val="2846162856"/>
                    </a:ext>
                  </a:extLst>
                </a:gridCol>
              </a:tblGrid>
              <a:tr h="259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50" charset="0"/>
                          <a:ea typeface="Times New Roman"/>
                          <a:cs typeface="Times New Roman"/>
                        </a:rPr>
                        <a:t>Contaminante</a:t>
                      </a:r>
                      <a:endParaRPr lang="es-MX" sz="18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50" charset="0"/>
                          <a:ea typeface="Times New Roman"/>
                          <a:cs typeface="Times New Roman"/>
                        </a:rPr>
                        <a:t>Límite</a:t>
                      </a:r>
                      <a:endParaRPr lang="es-MX" sz="18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50" charset="0"/>
                          <a:ea typeface="Times New Roman"/>
                          <a:cs typeface="Times New Roman"/>
                        </a:rPr>
                        <a:t>México</a:t>
                      </a:r>
                      <a:endParaRPr lang="es-MX" sz="18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kern="1200" dirty="0">
                          <a:solidFill>
                            <a:srgbClr val="FFFFFF"/>
                          </a:solidFill>
                          <a:effectLst/>
                          <a:latin typeface="Montserrat" panose="00000500000000000000" pitchFamily="50" charset="0"/>
                          <a:ea typeface="Calibri"/>
                          <a:cs typeface="Times New Roman"/>
                        </a:rPr>
                        <a:t>EPA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2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Partículas PM</a:t>
                      </a:r>
                      <a:r>
                        <a:rPr lang="es-ES" sz="1500" b="1" baseline="-2500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50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24 horas</a:t>
                      </a:r>
                      <a:r>
                        <a:rPr lang="es-ES" sz="14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s-MX" sz="14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70</a:t>
                      </a:r>
                      <a:r>
                        <a:rPr lang="es-MX" sz="14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, 60*, 50** µg/m³</a:t>
                      </a:r>
                      <a:endParaRPr lang="es-MX" sz="14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150 </a:t>
                      </a:r>
                      <a:r>
                        <a:rPr lang="es-MX" sz="14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µg/m³</a:t>
                      </a:r>
                      <a:endParaRPr lang="es-MX" sz="14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06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MX" sz="1500" b="0" dirty="0">
                          <a:latin typeface="Montserrat Medium" panose="00000600000000000000" pitchFamily="2" charset="0"/>
                        </a:rPr>
                        <a:t>Anual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36</a:t>
                      </a: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, 28*, 20** µg/m³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40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Partículas PM</a:t>
                      </a:r>
                      <a:r>
                        <a:rPr lang="es-ES" sz="1500" b="1" baseline="-2500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2.5</a:t>
                      </a:r>
                      <a:endParaRPr lang="es-MX" sz="150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24 horas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41</a:t>
                      </a: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, 33*, 25** µg/m³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35 </a:t>
                      </a:r>
                      <a:r>
                        <a:rPr lang="es-MX" sz="14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µg/m³</a:t>
                      </a:r>
                      <a:endParaRPr lang="es-MX" sz="14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09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Anual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10 µg/m³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12 </a:t>
                      </a: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µg/m³</a:t>
                      </a: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4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Ozono (O</a:t>
                      </a:r>
                      <a:r>
                        <a:rPr lang="es-ES" sz="1500" b="1" baseline="-2500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3) </a:t>
                      </a:r>
                      <a:endParaRPr lang="es-MX" sz="150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1 hora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0.090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80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8 horas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0.065</a:t>
                      </a: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, 0.060*, 0.051** 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0.070 ppm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Dióxido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en-US" sz="1500" b="1" dirty="0" err="1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azufre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 (SO</a:t>
                      </a:r>
                      <a:r>
                        <a:rPr lang="en-US" sz="1500" b="1" baseline="-2500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)</a:t>
                      </a:r>
                      <a:endParaRPr lang="es-MX" sz="150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1 hora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0.075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0.075 ppm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21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24 horas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0.04</a:t>
                      </a:r>
                      <a:r>
                        <a:rPr lang="es-ES" sz="1500" b="0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03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Dióxido de nitrógeno (NO</a:t>
                      </a:r>
                      <a:r>
                        <a:rPr lang="es-MX" sz="1500" b="1" baseline="-2500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s-MX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)</a:t>
                      </a:r>
                      <a:endParaRPr lang="es-MX" sz="150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1 hora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0.106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0.100 ppm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03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Anual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kern="120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0.021 ppm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0.053 ppm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728804"/>
                  </a:ext>
                </a:extLst>
              </a:tr>
              <a:tr h="40480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Monóxido de carbono (CO)</a:t>
                      </a:r>
                      <a:endParaRPr lang="es-MX" sz="150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1 hora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26 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35 ppm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09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  <a:latin typeface="Montserrat" panose="00000500000000000000" pitchFamily="50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8 horas 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9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9 ppm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539236"/>
                  </a:ext>
                </a:extLst>
              </a:tr>
              <a:tr h="25205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1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Plomo (Pb)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Anual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1.5 </a:t>
                      </a: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µg/m³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774428"/>
                  </a:ext>
                </a:extLst>
              </a:tr>
              <a:tr h="311581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400" b="1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Tres meses</a:t>
                      </a: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500" b="0" dirty="0">
                          <a:effectLst/>
                          <a:latin typeface="Montserrat Medium" panose="00000600000000000000" pitchFamily="2" charset="0"/>
                          <a:ea typeface="Calibri"/>
                          <a:cs typeface="Times New Roman"/>
                        </a:rPr>
                        <a:t>0.015 </a:t>
                      </a:r>
                      <a:r>
                        <a:rPr lang="es-MX" sz="1500" b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0"/>
                          <a:ea typeface="Times New Roman"/>
                          <a:cs typeface="Times New Roman"/>
                        </a:rPr>
                        <a:t>µg/m³</a:t>
                      </a:r>
                      <a:endParaRPr lang="es-MX" sz="1500" b="0" dirty="0">
                        <a:effectLst/>
                        <a:latin typeface="Montserrat Medium" panose="000006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57072" marR="570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757531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77AC6E1-AAA6-4E40-8A46-0E528B9AA0CA}"/>
              </a:ext>
            </a:extLst>
          </p:cNvPr>
          <p:cNvSpPr txBox="1"/>
          <p:nvPr/>
        </p:nvSpPr>
        <p:spPr>
          <a:xfrm>
            <a:off x="1632470" y="6177180"/>
            <a:ext cx="9647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Límites que entran en vigor en: * 27 de diciembre de 2023, **27 de diciembre de 2025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AA61EF-356D-4D10-91E1-EDF30F5092A1}"/>
              </a:ext>
            </a:extLst>
          </p:cNvPr>
          <p:cNvSpPr txBox="1"/>
          <p:nvPr/>
        </p:nvSpPr>
        <p:spPr>
          <a:xfrm>
            <a:off x="7834488" y="3007275"/>
            <a:ext cx="4357512" cy="1778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2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Fuente</a:t>
            </a:r>
            <a:r>
              <a:rPr lang="es-MX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es-MX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Partículas suspendidas: NOM-025-SSA1-2021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es-MX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Ozono: NOM-020-SSA1-2021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es-MX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Dióxido de azufre: NOM-022-SSA1-2019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es-MX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Dióxido de nitrógeno: NOM-023- SSA1-2021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Monóxido de carbono: NOM-021-SSA1-2021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64712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E11DA16E-6990-800E-99E9-984B8B8D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546" y="11146"/>
            <a:ext cx="4984279" cy="682337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46051FE-DC74-4C88-8242-E1B7ACD4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35617"/>
            <a:ext cx="6841067" cy="1029144"/>
          </a:xfrm>
        </p:spPr>
        <p:txBody>
          <a:bodyPr>
            <a:noAutofit/>
          </a:bodyPr>
          <a:lstStyle/>
          <a:p>
            <a:pPr algn="ctr"/>
            <a:r>
              <a:rPr lang="es-MX" sz="3600" dirty="0"/>
              <a:t>Métodos de medición de calidad del aire</a:t>
            </a:r>
          </a:p>
        </p:txBody>
      </p:sp>
      <p:graphicFrame>
        <p:nvGraphicFramePr>
          <p:cNvPr id="4" name="2 Tabla">
            <a:extLst>
              <a:ext uri="{FF2B5EF4-FFF2-40B4-BE49-F238E27FC236}">
                <a16:creationId xmlns:a16="http://schemas.microsoft.com/office/drawing/2014/main" id="{6E85026F-BFEB-44E2-85B5-C5715B9B544E}"/>
              </a:ext>
            </a:extLst>
          </p:cNvPr>
          <p:cNvGraphicFramePr>
            <a:graphicFrameLocks noGrp="1"/>
          </p:cNvGraphicFramePr>
          <p:nvPr/>
        </p:nvGraphicFramePr>
        <p:xfrm>
          <a:off x="585586" y="1308204"/>
          <a:ext cx="10720038" cy="4974136"/>
        </p:xfrm>
        <a:graphic>
          <a:graphicData uri="http://schemas.openxmlformats.org/drawingml/2006/table">
            <a:tbl>
              <a:tblPr/>
              <a:tblGrid>
                <a:gridCol w="1831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3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6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53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Contaminante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NOM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Publicación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Descripción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Dióxido de azufre (SO</a:t>
                      </a:r>
                      <a:r>
                        <a:rPr lang="es-MX" sz="1400" b="1" baseline="-50000" dirty="0">
                          <a:effectLst/>
                          <a:latin typeface="+mn-lt"/>
                        </a:rPr>
                        <a:t>2</a:t>
                      </a:r>
                      <a:r>
                        <a:rPr lang="es-MX" sz="1400" b="1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u="none" strike="noStrike" dirty="0">
                          <a:solidFill>
                            <a:srgbClr val="336699"/>
                          </a:solidFill>
                          <a:effectLst/>
                          <a:latin typeface="+mn-lt"/>
                          <a:hlinkClick r:id="rId3"/>
                        </a:rPr>
                        <a:t>NOM-038-SEMARNAT-1993</a:t>
                      </a:r>
                      <a:endParaRPr lang="es-MX" sz="1400" dirty="0">
                        <a:effectLst/>
                        <a:latin typeface="+mn-lt"/>
                      </a:endParaRP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>
                          <a:effectLst/>
                          <a:latin typeface="+mn-lt"/>
                        </a:rPr>
                        <a:t>18 de octubre de 1993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Método equivalente: fluorescencia ultravioleta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14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Monóxido de carbono (CO)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u="none" strike="noStrike" dirty="0">
                          <a:solidFill>
                            <a:srgbClr val="336699"/>
                          </a:solidFill>
                          <a:effectLst/>
                          <a:latin typeface="+mn-lt"/>
                          <a:hlinkClick r:id="rId4"/>
                        </a:rPr>
                        <a:t>NOM-034-SEMARNAT-1993</a:t>
                      </a:r>
                      <a:endParaRPr lang="es-MX" sz="1400" dirty="0">
                        <a:effectLst/>
                        <a:latin typeface="+mn-lt"/>
                      </a:endParaRP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18 de octubre de 1993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Método de referencia: absorción en el infrarrojo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7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Dióxido de nitrógeno (NO</a:t>
                      </a:r>
                      <a:r>
                        <a:rPr lang="es-MX" sz="1400" b="1" baseline="-50000" dirty="0">
                          <a:effectLst/>
                          <a:latin typeface="+mn-lt"/>
                        </a:rPr>
                        <a:t>2</a:t>
                      </a:r>
                      <a:r>
                        <a:rPr lang="es-MX" sz="1400" b="1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u="none" strike="noStrike" dirty="0">
                          <a:solidFill>
                            <a:srgbClr val="336699"/>
                          </a:solidFill>
                          <a:effectLst/>
                          <a:latin typeface="+mn-lt"/>
                          <a:hlinkClick r:id="rId5"/>
                        </a:rPr>
                        <a:t>NOM-037-SEMARNAT-1993</a:t>
                      </a:r>
                      <a:endParaRPr lang="es-MX" sz="1400" dirty="0">
                        <a:effectLst/>
                        <a:latin typeface="+mn-lt"/>
                      </a:endParaRP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18 de octubre de 1993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>
                          <a:effectLst/>
                          <a:latin typeface="+mn-lt"/>
                        </a:rPr>
                        <a:t>Método de referencia: quimioluminiscencia en fase gaseosa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544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Ozono (O</a:t>
                      </a:r>
                      <a:r>
                        <a:rPr lang="es-MX" sz="1400" b="1" baseline="-50000" dirty="0">
                          <a:effectLst/>
                          <a:latin typeface="+mn-lt"/>
                        </a:rPr>
                        <a:t>3</a:t>
                      </a:r>
                      <a:r>
                        <a:rPr lang="es-MX" sz="1400" b="1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u="none" strike="noStrike" dirty="0">
                          <a:solidFill>
                            <a:srgbClr val="336699"/>
                          </a:solidFill>
                          <a:effectLst/>
                          <a:latin typeface="+mn-lt"/>
                          <a:hlinkClick r:id="rId6"/>
                        </a:rPr>
                        <a:t>NOM-036-SEMARNAT-1993</a:t>
                      </a:r>
                      <a:endParaRPr lang="es-MX" sz="1400" dirty="0">
                        <a:effectLst/>
                        <a:latin typeface="+mn-lt"/>
                      </a:endParaRP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18 de octubre de 1993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Método equivalente: fotometría ultravioleta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544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>
                          <a:effectLst/>
                          <a:latin typeface="+mn-lt"/>
                        </a:rPr>
                        <a:t>Partículas suspendidas totales (PST)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u="none" strike="noStrike" dirty="0">
                          <a:solidFill>
                            <a:srgbClr val="336699"/>
                          </a:solidFill>
                          <a:effectLst/>
                          <a:latin typeface="+mn-lt"/>
                          <a:hlinkClick r:id="rId7"/>
                        </a:rPr>
                        <a:t>NOM-035-SEMARNAT-1993</a:t>
                      </a:r>
                      <a:endParaRPr lang="es-MX" sz="1400" dirty="0">
                        <a:effectLst/>
                        <a:latin typeface="+mn-lt"/>
                      </a:endParaRP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18 de octubre de 1993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Muestreo: alto volumen</a:t>
                      </a:r>
                      <a:br>
                        <a:rPr lang="es-MX" sz="1400" dirty="0">
                          <a:effectLst/>
                          <a:latin typeface="+mn-lt"/>
                        </a:rPr>
                      </a:br>
                      <a:r>
                        <a:rPr lang="es-MX" sz="1400" dirty="0">
                          <a:effectLst/>
                          <a:latin typeface="+mn-lt"/>
                        </a:rPr>
                        <a:t>Análisis: gravimetría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Partículas menores a 10 micrómetros (PM</a:t>
                      </a:r>
                      <a:r>
                        <a:rPr lang="es-MX" sz="1400" b="1" baseline="-50000" dirty="0">
                          <a:effectLst/>
                          <a:latin typeface="+mn-lt"/>
                        </a:rPr>
                        <a:t>10</a:t>
                      </a:r>
                      <a:r>
                        <a:rPr lang="es-MX" sz="1400" b="1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No se cuenta con una NOM de métodos de medición, sin embargo, se considera el método equivalente que recomienda la US EPA.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Gravimetría o atenuación de radiación beta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300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Partículas menores a 2.5 micrómetros (PM</a:t>
                      </a:r>
                      <a:r>
                        <a:rPr lang="es-MX" sz="1400" b="1" baseline="-50000" dirty="0">
                          <a:effectLst/>
                          <a:latin typeface="+mn-lt"/>
                        </a:rPr>
                        <a:t>2.5</a:t>
                      </a:r>
                      <a:r>
                        <a:rPr lang="es-MX" sz="1400" b="1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No se cuenta con una NOM de métodos de medición, sin embargo, se considera el método equivalente que recomienda la US EPA.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Gravimetría o atenuación de radiación beta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0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400" b="1" dirty="0">
                          <a:effectLst/>
                          <a:latin typeface="+mn-lt"/>
                        </a:rPr>
                        <a:t>Plomo (Pb)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s-MX" sz="1400" dirty="0">
                          <a:effectLst/>
                          <a:latin typeface="+mn-lt"/>
                        </a:rPr>
                        <a:t>No se cuenta con una NOM de métodos de medición.</a:t>
                      </a:r>
                    </a:p>
                  </a:txBody>
                  <a:tcPr marL="11680" marR="11680" marT="8760" marB="8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C9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4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701F5C-A251-7D41-B722-5DB282B5A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7" y="3252206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Gracias!</a:t>
            </a:r>
          </a:p>
          <a:p>
            <a:endParaRPr lang="es-MX" dirty="0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D1CF66BB-FFD7-4F2A-E23B-EDF261154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154" y="5370940"/>
            <a:ext cx="6987003" cy="9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7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3967944-2323-FEE6-477C-B4857A32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21" y="171151"/>
            <a:ext cx="4984279" cy="682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FD60D5D-F583-44D8-85FF-76A4F50B99A9}"/>
              </a:ext>
            </a:extLst>
          </p:cNvPr>
          <p:cNvSpPr txBox="1">
            <a:spLocks/>
          </p:cNvSpPr>
          <p:nvPr/>
        </p:nvSpPr>
        <p:spPr>
          <a:xfrm>
            <a:off x="140700" y="171151"/>
            <a:ext cx="6124633" cy="93516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3200" dirty="0">
                <a:solidFill>
                  <a:srgbClr val="245C4F"/>
                </a:solidFill>
                <a:latin typeface="Montserrat SemiBold" panose="00000700000000000000" pitchFamily="2" charset="0"/>
              </a:rPr>
              <a:t>Aseguramiento y control de calidad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02FAC0-6BE1-477D-8A69-020FF5BB5A22}"/>
              </a:ext>
            </a:extLst>
          </p:cNvPr>
          <p:cNvPicPr/>
          <p:nvPr/>
        </p:nvPicPr>
        <p:blipFill rotWithShape="1">
          <a:blip r:embed="rId3"/>
          <a:srcRect l="15615" t="40072" r="38221" b="7303"/>
          <a:stretch/>
        </p:blipFill>
        <p:spPr bwMode="auto">
          <a:xfrm>
            <a:off x="936979" y="1391267"/>
            <a:ext cx="4745144" cy="319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313B023-1CBF-4000-BECE-39D1F30BABA5}"/>
              </a:ext>
            </a:extLst>
          </p:cNvPr>
          <p:cNvSpPr txBox="1"/>
          <p:nvPr/>
        </p:nvSpPr>
        <p:spPr>
          <a:xfrm>
            <a:off x="6848546" y="1908199"/>
            <a:ext cx="4984279" cy="304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Garantía de calidad (QA) 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de calidad (QC) 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dos términos que a menudo se usan indistintamente. Aunque similares, existen claras diferencias entre los dos conceptos. Así, mientras el 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aseguramiento de calidad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está orientado a 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procesos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se enfoca en la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prevención de defectos, 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control de calidad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está orientado a 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productos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se enfoca en la </a:t>
            </a:r>
            <a:r>
              <a:rPr lang="es-MX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identificación de defectos</a:t>
            </a:r>
            <a:r>
              <a:rPr lang="es-MX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3BD92E-61C6-40B8-A361-6ACDA9B536AF}"/>
              </a:ext>
            </a:extLst>
          </p:cNvPr>
          <p:cNvSpPr txBox="1"/>
          <p:nvPr/>
        </p:nvSpPr>
        <p:spPr>
          <a:xfrm>
            <a:off x="1332088" y="6511447"/>
            <a:ext cx="9866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srgbClr val="090909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US" sz="14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ISO 9000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definitions from </a:t>
            </a:r>
            <a:r>
              <a:rPr lang="en-US" sz="14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ISO 9000:2015: Quality management systems - Fundamentals and Vocabulary</a:t>
            </a:r>
            <a:endParaRPr lang="es-MX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86A6EB-3A17-4837-9C9E-343BC38FAB91}"/>
              </a:ext>
            </a:extLst>
          </p:cNvPr>
          <p:cNvSpPr txBox="1"/>
          <p:nvPr/>
        </p:nvSpPr>
        <p:spPr>
          <a:xfrm>
            <a:off x="711200" y="5087158"/>
            <a:ext cx="538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Conjunto de actividades que garantizan que la medición cumple normas definidas y apropiadas de calidad con un determinado nivel de confianza.</a:t>
            </a:r>
          </a:p>
        </p:txBody>
      </p:sp>
    </p:spTree>
    <p:extLst>
      <p:ext uri="{BB962C8B-B14F-4D97-AF65-F5344CB8AC3E}">
        <p14:creationId xmlns:p14="http://schemas.microsoft.com/office/powerpoint/2010/main" val="166105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EC60AC-BE64-4067-9648-CA9FC3284AE8}"/>
              </a:ext>
            </a:extLst>
          </p:cNvPr>
          <p:cNvSpPr txBox="1"/>
          <p:nvPr/>
        </p:nvSpPr>
        <p:spPr>
          <a:xfrm>
            <a:off x="437352" y="2262664"/>
            <a:ext cx="51364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/>
              <a:t>• Mediciones precisas y confiables </a:t>
            </a:r>
          </a:p>
          <a:p>
            <a:r>
              <a:rPr lang="es-MX" sz="2400" dirty="0"/>
              <a:t>• Datos representativos de las condiciones ambientales </a:t>
            </a:r>
          </a:p>
          <a:p>
            <a:r>
              <a:rPr lang="es-MX" sz="2400" dirty="0"/>
              <a:t>• Resultados comparables y trazables </a:t>
            </a:r>
          </a:p>
          <a:p>
            <a:r>
              <a:rPr lang="es-MX" sz="2400" dirty="0"/>
              <a:t>• Mediciones consistentes en el tiempo </a:t>
            </a:r>
          </a:p>
          <a:p>
            <a:r>
              <a:rPr lang="es-MX" sz="2400" dirty="0"/>
              <a:t>• Tasa de captación de datos alta con distribución continua </a:t>
            </a:r>
          </a:p>
          <a:p>
            <a:r>
              <a:rPr lang="es-MX" sz="2400" dirty="0"/>
              <a:t>• Recursos empleados de manera óptima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60C7A1FC-4414-4D52-879B-31B1B5930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21" y="171151"/>
            <a:ext cx="4984279" cy="68233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76354CB-4B64-49F5-BD20-EFA00A5267D7}"/>
              </a:ext>
            </a:extLst>
          </p:cNvPr>
          <p:cNvSpPr txBox="1"/>
          <p:nvPr/>
        </p:nvSpPr>
        <p:spPr>
          <a:xfrm>
            <a:off x="248356" y="185810"/>
            <a:ext cx="6959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245C4F"/>
                </a:solidFill>
                <a:latin typeface="Montserrat SemiBold" panose="00000700000000000000" pitchFamily="2" charset="0"/>
              </a:rPr>
              <a:t>Objetivos generales del aseguramiento y control de calidad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5F30E8-3439-46E3-AA38-2B15012DED1A}"/>
              </a:ext>
            </a:extLst>
          </p:cNvPr>
          <p:cNvSpPr txBox="1"/>
          <p:nvPr/>
        </p:nvSpPr>
        <p:spPr>
          <a:xfrm>
            <a:off x="7320610" y="1590966"/>
            <a:ext cx="44986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dirty="0"/>
              <a:t>• Objetivos del monitoreo</a:t>
            </a:r>
          </a:p>
          <a:p>
            <a:r>
              <a:rPr lang="es-MX" sz="2400" dirty="0"/>
              <a:t>• Contaminantes que se requiere monitorear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Selección de sitios de monitoreo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Tipo de datos que se necesitan</a:t>
            </a:r>
          </a:p>
          <a:p>
            <a:pPr marL="800089" lvl="1" indent="-342900">
              <a:buFont typeface="Wingdings" panose="05000000000000000000" pitchFamily="2" charset="2"/>
              <a:buChar char="ü"/>
            </a:pPr>
            <a:r>
              <a:rPr lang="es-MX" sz="2400" dirty="0"/>
              <a:t>Resolución temporal</a:t>
            </a:r>
          </a:p>
          <a:p>
            <a:pPr marL="800089" lvl="1" indent="-342900">
              <a:buFont typeface="Wingdings" panose="05000000000000000000" pitchFamily="2" charset="2"/>
              <a:buChar char="ü"/>
            </a:pPr>
            <a:r>
              <a:rPr lang="es-MX" sz="2400" dirty="0"/>
              <a:t>Exactitud y precisión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Método de monitoreo y equipamiento que se requiere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Organización operativa</a:t>
            </a: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02DA7840-C14D-4946-8DAF-3728F157D835}"/>
              </a:ext>
            </a:extLst>
          </p:cNvPr>
          <p:cNvSpPr/>
          <p:nvPr/>
        </p:nvSpPr>
        <p:spPr>
          <a:xfrm>
            <a:off x="5813778" y="1687559"/>
            <a:ext cx="1003688" cy="41994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D92834-A480-495C-BA0A-AE61DECC104C}"/>
              </a:ext>
            </a:extLst>
          </p:cNvPr>
          <p:cNvSpPr txBox="1"/>
          <p:nvPr/>
        </p:nvSpPr>
        <p:spPr>
          <a:xfrm>
            <a:off x="2196395" y="1687559"/>
            <a:ext cx="1589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274320" algn="ctr">
              <a:spcAft>
                <a:spcPts val="400"/>
              </a:spcAft>
            </a:pPr>
            <a:r>
              <a:rPr lang="es-MX" sz="2400" b="1" u="sng" dirty="0">
                <a:solidFill>
                  <a:schemeClr val="accent6">
                    <a:lumMod val="75000"/>
                  </a:schemeClr>
                </a:solidFill>
              </a:rPr>
              <a:t>Objetivos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1DD367E-E055-4AFA-8769-1DDCC73A7649}"/>
              </a:ext>
            </a:extLst>
          </p:cNvPr>
          <p:cNvSpPr txBox="1"/>
          <p:nvPr/>
        </p:nvSpPr>
        <p:spPr>
          <a:xfrm>
            <a:off x="7929064" y="1151111"/>
            <a:ext cx="281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274320" algn="ctr">
              <a:spcAft>
                <a:spcPts val="400"/>
              </a:spcAft>
            </a:pPr>
            <a:r>
              <a:rPr lang="es-MX" sz="2400" b="1" u="sng" dirty="0">
                <a:solidFill>
                  <a:schemeClr val="accent6">
                    <a:lumMod val="75000"/>
                  </a:schemeClr>
                </a:solidFill>
              </a:rPr>
              <a:t>Aspectos a atender</a:t>
            </a:r>
          </a:p>
        </p:txBody>
      </p:sp>
    </p:spTree>
    <p:extLst>
      <p:ext uri="{BB962C8B-B14F-4D97-AF65-F5344CB8AC3E}">
        <p14:creationId xmlns:p14="http://schemas.microsoft.com/office/powerpoint/2010/main" val="388340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83C5FEF1-8056-9869-7121-89A35165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021" y="174143"/>
            <a:ext cx="4984279" cy="6823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1F1BA72-7B23-4D35-BEAC-3C3E56068CCA}"/>
              </a:ext>
            </a:extLst>
          </p:cNvPr>
          <p:cNvSpPr txBox="1">
            <a:spLocks/>
          </p:cNvSpPr>
          <p:nvPr/>
        </p:nvSpPr>
        <p:spPr>
          <a:xfrm>
            <a:off x="589567" y="174143"/>
            <a:ext cx="5506433" cy="102718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r>
              <a:rPr lang="es-MX" sz="3200" dirty="0">
                <a:solidFill>
                  <a:srgbClr val="245C4F"/>
                </a:solidFill>
                <a:latin typeface="Montserrat SemiBold" panose="00000700000000000000" pitchFamily="2" charset="0"/>
              </a:rPr>
              <a:t>Monitoreo de calidad del aire en México  </a:t>
            </a:r>
          </a:p>
        </p:txBody>
      </p:sp>
      <p:sp>
        <p:nvSpPr>
          <p:cNvPr id="12" name="Rectángulo 1">
            <a:extLst>
              <a:ext uri="{FF2B5EF4-FFF2-40B4-BE49-F238E27FC236}">
                <a16:creationId xmlns:a16="http://schemas.microsoft.com/office/drawing/2014/main" id="{19B81AA5-47E7-42FB-BA3A-B117B28F66D6}"/>
              </a:ext>
            </a:extLst>
          </p:cNvPr>
          <p:cNvSpPr/>
          <p:nvPr/>
        </p:nvSpPr>
        <p:spPr>
          <a:xfrm>
            <a:off x="271368" y="1382286"/>
            <a:ext cx="11672275" cy="513986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Ley General del Equilibrio Ecológico y de la Protección al Ambiente.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ARTÍCULO 111</a:t>
            </a:r>
            <a:r>
              <a:rPr lang="es-MX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.- </a:t>
            </a:r>
            <a:r>
              <a:rPr lang="es-MX" dirty="0"/>
              <a:t>Para controlar, reducir o evitar la contaminación de la atmósfera, la Secretaría tendrá las siguientes facultades: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00089" lvl="1" indent="-342900" algn="just">
              <a:buFont typeface="Wingdings" panose="05000000000000000000" pitchFamily="2" charset="2"/>
              <a:buChar char="ü"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VII.- Expedir las normas oficiales mexicanas para el establecimiento y operación de los sistemas de monitoreo de la calidad del aire;</a:t>
            </a:r>
          </a:p>
          <a:p>
            <a:pPr marL="800089" lvl="1" indent="-342900" algn="just">
              <a:buFont typeface="Wingdings" panose="05000000000000000000" pitchFamily="2" charset="2"/>
              <a:buChar char="ü"/>
            </a:pPr>
            <a:endParaRPr lang="es-MX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ARTÍCULO 112. </a:t>
            </a:r>
            <a:r>
              <a:rPr lang="es-MX" dirty="0"/>
              <a:t>En materia de prevención y control de la contaminación atmosférica ….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00089" lvl="1" indent="-342900" algn="just"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VI.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“…los gobiernos de las entidades federativas, los municipios y las demarcaciones territoriales de la Ciudad de México, establecerán y operarán, con el apoyo técnico, en su caso, de la Secretaría, sistemas de monitoreo de la calidad del aire…”</a:t>
            </a:r>
          </a:p>
          <a:p>
            <a:pPr marL="800089" lvl="1" indent="-342900" algn="just">
              <a:buFont typeface="Wingdings" panose="05000000000000000000" pitchFamily="2" charset="2"/>
              <a:buChar char="ü"/>
            </a:pPr>
            <a:endParaRPr lang="es-MX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Reglamento de la Ley General del Equilibrio Ecológico y de la Protección al Ambiente, en materia de prevención y control de la contaminación de la Atmósfera..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ARTICULO 43</a:t>
            </a:r>
            <a:r>
              <a:rPr lang="es-MX" dirty="0"/>
              <a:t>.- 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 establecimiento y operación de los Sistemas de Monitoreo de la Calidad del Aire, deberán sujetarse a las normas técnicas ecológicas que al efecto expida la Secretaría, en coordinación con la Secretaría de Salud</a:t>
            </a:r>
          </a:p>
          <a:p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en lo referente a la salud humana. </a:t>
            </a:r>
          </a:p>
        </p:txBody>
      </p:sp>
    </p:spTree>
    <p:extLst>
      <p:ext uri="{BB962C8B-B14F-4D97-AF65-F5344CB8AC3E}">
        <p14:creationId xmlns:p14="http://schemas.microsoft.com/office/powerpoint/2010/main" val="166363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F07E7ED-0FCB-4205-90D1-2EBFA267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25" y="-90311"/>
            <a:ext cx="11124964" cy="1185333"/>
          </a:xfrm>
        </p:spPr>
        <p:txBody>
          <a:bodyPr>
            <a:normAutofit/>
          </a:bodyPr>
          <a:lstStyle/>
          <a:p>
            <a:pPr algn="l"/>
            <a:r>
              <a:rPr lang="es-MX" sz="3200" dirty="0"/>
              <a:t>NOM-156-SEMARNAT-2012: </a:t>
            </a:r>
            <a:r>
              <a:rPr lang="es-MX" sz="2800" dirty="0"/>
              <a:t>Establecimiento y operación de sistemas de monitoreo de calidad del aire</a:t>
            </a:r>
            <a:endParaRPr lang="es-MX" sz="3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D582DFE-4806-4DF7-8748-C5E7851D708C}"/>
              </a:ext>
            </a:extLst>
          </p:cNvPr>
          <p:cNvSpPr txBox="1"/>
          <p:nvPr/>
        </p:nvSpPr>
        <p:spPr>
          <a:xfrm>
            <a:off x="316168" y="2469363"/>
            <a:ext cx="7247467" cy="4042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578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MX" sz="2400" dirty="0"/>
              <a:t>Campo de aplicación</a:t>
            </a:r>
          </a:p>
          <a:p>
            <a:pPr marL="52578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MX" sz="2400" dirty="0"/>
              <a:t>Diseño de los sistemas de monitoreo de la calidad del aire.</a:t>
            </a:r>
          </a:p>
          <a:p>
            <a:pPr marL="52578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MX" sz="2400" dirty="0"/>
              <a:t>Características básicas de los sistemas de monitoreo de la calidad del aire.</a:t>
            </a:r>
          </a:p>
          <a:p>
            <a:pPr marL="52578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MX" sz="2400" dirty="0"/>
              <a:t>Instalación de estaciones, operación, mantenimiento y calibración de equipos.</a:t>
            </a:r>
          </a:p>
          <a:p>
            <a:pPr marL="52578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70C0"/>
                </a:solidFill>
              </a:rPr>
              <a:t>Gestión, aseguramiento y control de la calidad en los sistemas de monitoreo de la calidad del aire.</a:t>
            </a:r>
          </a:p>
          <a:p>
            <a:pPr marL="52578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MX" sz="2400" dirty="0"/>
              <a:t>Manejo de datos de la calidad del aire.</a:t>
            </a:r>
          </a:p>
        </p:txBody>
      </p:sp>
      <p:pic>
        <p:nvPicPr>
          <p:cNvPr id="1026" name="Picture 2" descr="Nom 156-semarnat-2012">
            <a:extLst>
              <a:ext uri="{FF2B5EF4-FFF2-40B4-BE49-F238E27FC236}">
                <a16:creationId xmlns:a16="http://schemas.microsoft.com/office/drawing/2014/main" id="{E65B2A80-8CB7-4237-AC2F-99AE6D1A6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10780" b="7430"/>
          <a:stretch/>
        </p:blipFill>
        <p:spPr bwMode="auto">
          <a:xfrm>
            <a:off x="8568267" y="1463321"/>
            <a:ext cx="2720622" cy="413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99C178-DC19-4170-AEC7-F00BC19EBBC0}"/>
              </a:ext>
            </a:extLst>
          </p:cNvPr>
          <p:cNvSpPr txBox="1"/>
          <p:nvPr/>
        </p:nvSpPr>
        <p:spPr>
          <a:xfrm>
            <a:off x="575734" y="1320799"/>
            <a:ext cx="7100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Objetivo</a:t>
            </a:r>
            <a:r>
              <a:rPr lang="es-MX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: especificar las condiciones mínimas que deben ser observadas para el establecimiento y operación de sistemas de monitoreo de la calidad del aire.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417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C90AE44-69E1-4664-AFA7-BED79265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74" y="101600"/>
            <a:ext cx="5966826" cy="76528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Campo de aplicación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2B9A556-F968-4233-83FE-884965CC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546" y="11146"/>
            <a:ext cx="4984279" cy="6823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D1998D0-F451-4372-BE03-5E679C4BD80D}"/>
              </a:ext>
            </a:extLst>
          </p:cNvPr>
          <p:cNvSpPr txBox="1"/>
          <p:nvPr/>
        </p:nvSpPr>
        <p:spPr>
          <a:xfrm>
            <a:off x="129174" y="1028070"/>
            <a:ext cx="113001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s-MX" sz="2000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Esta norma oficial mexicana rige en todo el territorio nacional y es de observancia obligatoria para los gobiernos locales, según corresponda, en aquellas zonas o centros de población que cuenten con alguna de las condiciones siguientes:</a:t>
            </a:r>
          </a:p>
          <a:p>
            <a:pPr marL="0" indent="182880" algn="just">
              <a:spcAft>
                <a:spcPts val="400"/>
              </a:spcAft>
            </a:pPr>
            <a:endParaRPr lang="es-MX" sz="2000" b="0" i="0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  <a:p>
            <a:pPr marL="411480" indent="-228600" algn="just">
              <a:spcAft>
                <a:spcPts val="400"/>
              </a:spcAft>
            </a:pPr>
            <a:r>
              <a:rPr lang="es-MX" sz="2000" b="0" i="0" dirty="0">
                <a:solidFill>
                  <a:srgbClr val="2F2F2F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Asentamientos humanos con más de quinientos mil habitantes;</a:t>
            </a:r>
            <a:endParaRPr lang="es-MX" sz="2000" b="0" i="0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  <a:p>
            <a:pPr marL="411480" indent="-228600" algn="just">
              <a:spcAft>
                <a:spcPts val="400"/>
              </a:spcAft>
            </a:pPr>
            <a:r>
              <a:rPr lang="es-MX" sz="2000" b="0" i="0" dirty="0">
                <a:solidFill>
                  <a:srgbClr val="2F2F2F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Zonas metropolitanas;</a:t>
            </a:r>
            <a:endParaRPr lang="es-MX" sz="2000" b="0" i="0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  <a:p>
            <a:pPr marL="411480" indent="-228600" algn="just">
              <a:spcAft>
                <a:spcPts val="400"/>
              </a:spcAft>
            </a:pPr>
            <a:r>
              <a:rPr lang="es-MX" sz="2000" b="0" i="0" dirty="0">
                <a:solidFill>
                  <a:srgbClr val="2F2F2F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Asentamientos humanos con emisiones superiores a veinte mil toneladas anuales de contaminantes criterio primarios a la atmósfera;</a:t>
            </a:r>
            <a:endParaRPr lang="es-MX" sz="2000" b="0" i="0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  <a:p>
            <a:pPr marL="411480" indent="-228600" algn="just">
              <a:spcAft>
                <a:spcPts val="400"/>
              </a:spcAft>
            </a:pPr>
            <a:r>
              <a:rPr lang="es-MX" sz="2000" b="0" i="0" dirty="0">
                <a:solidFill>
                  <a:srgbClr val="2F2F2F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Conurbaciones; y</a:t>
            </a:r>
            <a:endParaRPr lang="es-MX" sz="2000" b="0" i="0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  <a:p>
            <a:pPr marL="411480" indent="-228600" algn="just">
              <a:spcAft>
                <a:spcPts val="505"/>
              </a:spcAft>
            </a:pPr>
            <a:r>
              <a:rPr lang="es-MX" sz="2000" b="0" i="0" dirty="0">
                <a:solidFill>
                  <a:srgbClr val="2F2F2F"/>
                </a:solidFill>
                <a:effectLst/>
                <a:latin typeface="Symbol" panose="05050102010706020507" pitchFamily="18" charset="2"/>
              </a:rPr>
              <a:t>·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es-MX" sz="2000" b="0" i="0" dirty="0">
                <a:solidFill>
                  <a:srgbClr val="2F2F2F"/>
                </a:solidFill>
                <a:effectLst/>
                <a:latin typeface="Helvetica" panose="020B0604020202020204" pitchFamily="34" charset="0"/>
              </a:rPr>
              <a:t>Actividad industrial que por sus características se requiera del establecimiento de estaciones de monitoreo de calidad del aire y/o de muestreo de contaminantes atmosféricos.</a:t>
            </a:r>
            <a:endParaRPr lang="es-MX" sz="2000" b="0" i="0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625A2DC-D19F-4EBC-A02A-A4DFE13281D8}"/>
              </a:ext>
            </a:extLst>
          </p:cNvPr>
          <p:cNvGrpSpPr/>
          <p:nvPr/>
        </p:nvGrpSpPr>
        <p:grpSpPr>
          <a:xfrm>
            <a:off x="722489" y="4939411"/>
            <a:ext cx="9427626" cy="1526187"/>
            <a:chOff x="722489" y="4939411"/>
            <a:chExt cx="9427626" cy="1526187"/>
          </a:xfrm>
        </p:grpSpPr>
        <p:pic>
          <p:nvPicPr>
            <p:cNvPr id="1026" name="Picture 2" descr="Cities Safer By Design">
              <a:extLst>
                <a:ext uri="{FF2B5EF4-FFF2-40B4-BE49-F238E27FC236}">
                  <a16:creationId xmlns:a16="http://schemas.microsoft.com/office/drawing/2014/main" id="{0514DF8D-028A-4912-82E5-C6406FDC2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89" y="4974906"/>
              <a:ext cx="2250185" cy="1487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Los parques industriales se vuelven sustentables">
              <a:extLst>
                <a:ext uri="{FF2B5EF4-FFF2-40B4-BE49-F238E27FC236}">
                  <a16:creationId xmlns:a16="http://schemas.microsoft.com/office/drawing/2014/main" id="{E8A4D39B-31DE-4538-A0EF-4C6760334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587" y="4958765"/>
              <a:ext cx="2077064" cy="1487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¿Qué es Conurbación? » Su Definición y Significado [2022]">
              <a:extLst>
                <a:ext uri="{FF2B5EF4-FFF2-40B4-BE49-F238E27FC236}">
                  <a16:creationId xmlns:a16="http://schemas.microsoft.com/office/drawing/2014/main" id="{987B55F6-AE2C-4C87-8EC2-6DDD5FC04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564" y="4974906"/>
              <a:ext cx="2417339" cy="1490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esultado de imagen de zona industrial imágenes">
              <a:extLst>
                <a:ext uri="{FF2B5EF4-FFF2-40B4-BE49-F238E27FC236}">
                  <a16:creationId xmlns:a16="http://schemas.microsoft.com/office/drawing/2014/main" id="{FBCE831D-E1AD-4B77-9685-8AAE7A880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816" y="4939411"/>
              <a:ext cx="2263299" cy="150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001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C90AE44-69E1-4664-AFA7-BED79265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74" y="101600"/>
            <a:ext cx="5966826" cy="765286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Diseño de SMCA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2B9A556-F968-4233-83FE-884965CC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546" y="11146"/>
            <a:ext cx="4984279" cy="68233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5874594-DA93-4093-B933-09064B22133F}"/>
              </a:ext>
            </a:extLst>
          </p:cNvPr>
          <p:cNvSpPr txBox="1"/>
          <p:nvPr/>
        </p:nvSpPr>
        <p:spPr>
          <a:xfrm>
            <a:off x="129174" y="1040290"/>
            <a:ext cx="1143064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Establecer los objetivos del monitoreo de la calidad del aire;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Definir los contaminantes a monitorear en cada estación y la ubicación de cada estación, usando como información de apoyo: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Inventario de emisiones a la atmósfera;</a:t>
            </a: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Modelos de calidad del aire;</a:t>
            </a: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Información meteorológica de la región;</a:t>
            </a: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Características geográficas locales;</a:t>
            </a: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Información fisiográfica urbana;</a:t>
            </a: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Localización de asentamientos humanos, y</a:t>
            </a:r>
          </a:p>
          <a:p>
            <a:pPr marL="1200127" lvl="2" indent="-285750" algn="just">
              <a:buFont typeface="Wingdings" panose="05000000000000000000" pitchFamily="2" charset="2"/>
              <a:buChar char="ü"/>
            </a:pP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Estudios preliminares de calidad del aire.</a:t>
            </a:r>
          </a:p>
          <a:p>
            <a:pPr algn="just"/>
            <a:endParaRPr lang="es-MX" sz="18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Seleccionar los instrumentos/equipos de medición, en función de los objetivos del monitoreo y la calidad de datos que se requiere;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Determinar la metodología a emplear para el diseño del monitoreo de la calidad del aire;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Determinar la escala de representatividad espacial de cada estación de monitoreo;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s-MX" sz="18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Determinar el número de estaciones necesarias para cumplir con el o los objetivos planteados</a:t>
            </a:r>
          </a:p>
          <a:p>
            <a:pPr marL="271463" algn="just"/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monitoreo de la calidad del aire;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1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05373C0-C3E0-8C62-E900-B048E741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258" y="154880"/>
            <a:ext cx="4984279" cy="68233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9D154B5-7B8B-4F28-986B-01DC7543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97" y="281289"/>
            <a:ext cx="5966826" cy="1111856"/>
          </a:xfrm>
        </p:spPr>
        <p:txBody>
          <a:bodyPr>
            <a:normAutofit/>
          </a:bodyPr>
          <a:lstStyle/>
          <a:p>
            <a:pPr algn="ctr"/>
            <a:r>
              <a:rPr lang="es-MX" sz="3600" dirty="0"/>
              <a:t>Características básicas de un SMCA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DB7122-43E2-433A-85D6-F51AB88EB9EA}"/>
              </a:ext>
            </a:extLst>
          </p:cNvPr>
          <p:cNvSpPr txBox="1"/>
          <p:nvPr/>
        </p:nvSpPr>
        <p:spPr>
          <a:xfrm>
            <a:off x="194409" y="1671883"/>
            <a:ext cx="1180318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 sistemas de monitoreo de la calidad del aire se integrarán por los siguientes elementos:</a:t>
            </a: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Estaciones de medición (fijas, semifijas o móviles);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Sistemas de acopio y transmisión continua de datos;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Centro de cómputo/control (los cuales deberán contar con los sistemas de seguridad necesarios, para evitar pérdidas de información);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Oficinas administrativas,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Personal capacitado, 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Información meteorológica apropiada, </a:t>
            </a: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Laboratorios: analítico, de calibración y de los patrones de transferencia (u obtendrán estos servicios de forma externa con laboratorios acreditados). </a:t>
            </a: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Área para mantenimiento y almacén de refacciones.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 área responsable del SMCA realizará cuando menos las siguientes actividades: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Soporte técnico, mantenimiento y calibración de equipos;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Análisis estadístico, interpretación de datos de la calidad del aire y meteorología;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Control y aseguramiento de la calidad; y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2313" indent="-360363" algn="just">
              <a:buFont typeface="Arial" panose="020B0604020202020204" pitchFamily="34" charset="0"/>
              <a:buChar char="•"/>
            </a:pPr>
            <a:r>
              <a:rPr lang="es-MX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Comunicación social.</a:t>
            </a:r>
            <a:endParaRPr lang="es-MX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0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605373C0-C3E0-8C62-E900-B048E7419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644" y="154880"/>
            <a:ext cx="4171893" cy="68233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2A68840-B16F-44FB-834C-D81A8272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" y="-785263"/>
            <a:ext cx="7834489" cy="1829927"/>
          </a:xfrm>
        </p:spPr>
        <p:txBody>
          <a:bodyPr>
            <a:normAutofit/>
          </a:bodyPr>
          <a:lstStyle/>
          <a:p>
            <a:pPr algn="ctr"/>
            <a:r>
              <a:rPr lang="es-MX" sz="2800" dirty="0"/>
              <a:t>Instalación de estaciones, operación, mantenimiento y calibración de equipos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5759CD-E123-44D0-90EC-5F9A1B17BBDC}"/>
              </a:ext>
            </a:extLst>
          </p:cNvPr>
          <p:cNvSpPr txBox="1"/>
          <p:nvPr/>
        </p:nvSpPr>
        <p:spPr>
          <a:xfrm>
            <a:off x="558800" y="1286609"/>
            <a:ext cx="77554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Instalación de estaciones de monitoreo/muestreo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Operación de estaciones y redes de monitoreo</a:t>
            </a:r>
          </a:p>
          <a:p>
            <a:pPr marL="722313" indent="-360363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Operación de equipos de monitoreo</a:t>
            </a:r>
          </a:p>
          <a:p>
            <a:pPr marL="722313" indent="-360363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Mantenimiento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Calibración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Laboratorio de calibraciones y transferencia de estándares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Certificación de estándares de transferencia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Seguridad y planes de emergencia</a:t>
            </a:r>
          </a:p>
          <a:p>
            <a:pPr marL="704850" indent="-342900" algn="just">
              <a:buFont typeface="Arial" panose="020B0604020202020204" pitchFamily="34" charset="0"/>
              <a:buChar char="•"/>
            </a:pPr>
            <a:endParaRPr lang="es-MX" sz="20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Estación de monitoreo mide la calidad del aire que respiran soledeños">
            <a:extLst>
              <a:ext uri="{FF2B5EF4-FFF2-40B4-BE49-F238E27FC236}">
                <a16:creationId xmlns:a16="http://schemas.microsoft.com/office/drawing/2014/main" id="{F43D232D-93D8-4C6A-B84B-F5BA572D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55" y="1286609"/>
            <a:ext cx="2952045" cy="191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quot;Trabaja municipio en rehabilitación de Monitoreo Atmosférico ...">
            <a:extLst>
              <a:ext uri="{FF2B5EF4-FFF2-40B4-BE49-F238E27FC236}">
                <a16:creationId xmlns:a16="http://schemas.microsoft.com/office/drawing/2014/main" id="{AEA2AE53-C362-43BA-BA0C-526F887A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55" y="3429000"/>
            <a:ext cx="2952045" cy="19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57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4000</TotalTime>
  <Words>1922</Words>
  <Application>Microsoft Office PowerPoint</Application>
  <PresentationFormat>Panorámica</PresentationFormat>
  <Paragraphs>256</Paragraphs>
  <Slides>15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Montserrat SemiBold</vt:lpstr>
      <vt:lpstr>Arial</vt:lpstr>
      <vt:lpstr>Montserrat</vt:lpstr>
      <vt:lpstr>Symbol</vt:lpstr>
      <vt:lpstr>Times New Roman</vt:lpstr>
      <vt:lpstr>Wingdings</vt:lpstr>
      <vt:lpstr>Montserrat Medium</vt:lpstr>
      <vt:lpstr>Helvetica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NOM-156-SEMARNAT-2012: Establecimiento y operación de sistemas de monitoreo de calidad del aire</vt:lpstr>
      <vt:lpstr>Campo de aplicación</vt:lpstr>
      <vt:lpstr>Diseño de SMCA</vt:lpstr>
      <vt:lpstr>Características básicas de un SMCA</vt:lpstr>
      <vt:lpstr>Instalación de estaciones, operación, mantenimiento y calibración de equipos</vt:lpstr>
      <vt:lpstr>Aseguramiento y control de la calidad en los SMCA</vt:lpstr>
      <vt:lpstr>Aseguramiento y control de la calidad en los SMCA</vt:lpstr>
      <vt:lpstr>Manejo de datos de la calidad del aire </vt:lpstr>
      <vt:lpstr>Presentación de PowerPoint</vt:lpstr>
      <vt:lpstr>Métodos de medición de calidad del aire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rodol</cp:lastModifiedBy>
  <cp:revision>129</cp:revision>
  <dcterms:created xsi:type="dcterms:W3CDTF">2018-12-04T03:27:02Z</dcterms:created>
  <dcterms:modified xsi:type="dcterms:W3CDTF">2023-01-18T18:38:35Z</dcterms:modified>
</cp:coreProperties>
</file>