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424" r:id="rId3"/>
    <p:sldId id="1711" r:id="rId4"/>
    <p:sldId id="1708" r:id="rId5"/>
    <p:sldId id="455" r:id="rId6"/>
    <p:sldId id="478" r:id="rId7"/>
    <p:sldId id="479" r:id="rId8"/>
    <p:sldId id="480" r:id="rId9"/>
    <p:sldId id="485" r:id="rId10"/>
    <p:sldId id="568" r:id="rId11"/>
    <p:sldId id="509" r:id="rId12"/>
    <p:sldId id="569" r:id="rId13"/>
    <p:sldId id="1712" r:id="rId14"/>
    <p:sldId id="1713" r:id="rId15"/>
    <p:sldId id="1714" r:id="rId16"/>
    <p:sldId id="537" r:id="rId17"/>
    <p:sldId id="1707" r:id="rId18"/>
    <p:sldId id="614" r:id="rId19"/>
    <p:sldId id="382" r:id="rId20"/>
    <p:sldId id="333" r:id="rId21"/>
    <p:sldId id="415" r:id="rId22"/>
    <p:sldId id="341" r:id="rId23"/>
    <p:sldId id="584" r:id="rId24"/>
    <p:sldId id="411" r:id="rId25"/>
    <p:sldId id="346" r:id="rId26"/>
    <p:sldId id="425" r:id="rId27"/>
    <p:sldId id="399" r:id="rId28"/>
    <p:sldId id="263" r:id="rId29"/>
    <p:sldId id="26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94"/>
  </p:normalViewPr>
  <p:slideViewPr>
    <p:cSldViewPr snapToGrid="0" snapToObjects="1">
      <p:cViewPr varScale="1">
        <p:scale>
          <a:sx n="156" d="100"/>
          <a:sy n="15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B8DA9-5B4B-5F40-83B5-DED7014D93C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A460B-81F5-0143-9955-45A2E3C8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A460B-81F5-0143-9955-45A2E3C8D9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8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7F8DD14-5084-9B4B-8E3D-4F46360F7B1D}" type="slidenum">
              <a:rPr lang="en-US" altLang="en-US" sz="1200">
                <a:latin typeface="Calibri" charset="0"/>
              </a:rPr>
              <a:pPr eaLnBrk="1" hangingPunct="1"/>
              <a:t>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5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32F2146-B65C-7644-AD41-CA7514FB0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F4DDB0-F19B-D04B-AA58-199E3302836C}" type="slidenum">
              <a:rPr lang="en-US" altLang="en-US" sz="1200"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FD3C20C0-9B17-F749-A0E0-4ED9040F0C8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403A840-CADD-F848-A8F8-583DCF8DE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82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8FE78A1-674B-034F-B59F-E603B64CD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0E5B18-5FE8-6540-8CF5-C31921E0C61C}" type="slidenum">
              <a:rPr lang="en-US" altLang="en-US" sz="1200"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E0A5E60-3978-804B-B5E3-83FF080EACB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8F44DAE-6924-8C40-9334-1CF201823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32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937BF3-FBB1-CE46-9DEC-3F93F82578C1}" type="slidenum">
              <a:rPr lang="en-US" sz="1200">
                <a:cs typeface="Arial" charset="0"/>
              </a:rPr>
              <a:pPr eaLnBrk="1" hangingPunct="1"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6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1ED5F-1865-6E4A-BAC2-74806EB0399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3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A460B-81F5-0143-9955-45A2E3C8D9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A460B-81F5-0143-9955-45A2E3C8D9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9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0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C9B5B-3817-6A49-A2E1-50D996951802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FEFC-A0B0-4A49-A7B9-013564A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dnightmediamusings.wordpress.com/2014/07/06/plato-the-republic-and-why-philosophers-should-rul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466003-045A-2F42-A7FB-C7E8DD8E9E2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F64062-56EF-204B-9497-E1B45E169B7C}"/>
              </a:ext>
            </a:extLst>
          </p:cNvPr>
          <p:cNvGrpSpPr/>
          <p:nvPr/>
        </p:nvGrpSpPr>
        <p:grpSpPr>
          <a:xfrm>
            <a:off x="0" y="233082"/>
            <a:ext cx="9144000" cy="4502770"/>
            <a:chOff x="0" y="224119"/>
            <a:chExt cx="9144000" cy="4502770"/>
          </a:xfrm>
        </p:grpSpPr>
        <p:pic>
          <p:nvPicPr>
            <p:cNvPr id="8" name="Picture 7" descr="A large building&#10;&#10;Description automatically generated">
              <a:extLst>
                <a:ext uri="{FF2B5EF4-FFF2-40B4-BE49-F238E27FC236}">
                  <a16:creationId xmlns:a16="http://schemas.microsoft.com/office/drawing/2014/main" id="{BAA217B1-A1DA-494F-81B3-99A782B7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2219"/>
              <a:ext cx="9144000" cy="31161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70398D-8669-7C48-8112-94DC30C43DA9}"/>
                </a:ext>
              </a:extLst>
            </p:cNvPr>
            <p:cNvSpPr txBox="1"/>
            <p:nvPr/>
          </p:nvSpPr>
          <p:spPr>
            <a:xfrm>
              <a:off x="292095" y="224119"/>
              <a:ext cx="487813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/>
                <a:t>New Chemical Approaches for</a:t>
              </a:r>
            </a:p>
            <a:p>
              <a:pPr algn="ctr"/>
              <a:r>
                <a:rPr lang="en-US" sz="3000" dirty="0"/>
                <a:t>Air Quality Modeling</a:t>
              </a:r>
              <a:endParaRPr lang="en-US" sz="900" dirty="0"/>
            </a:p>
            <a:p>
              <a:pPr algn="ctr"/>
              <a:r>
                <a:rPr lang="en-US" sz="2100" dirty="0"/>
                <a:t>– TCEQ Presentation August, 22, 2023 –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D13F1C-5205-B34C-89F9-B147DD3C9DA9}"/>
                </a:ext>
              </a:extLst>
            </p:cNvPr>
            <p:cNvSpPr txBox="1"/>
            <p:nvPr/>
          </p:nvSpPr>
          <p:spPr>
            <a:xfrm>
              <a:off x="2692768" y="3526560"/>
              <a:ext cx="37584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William R. Stockwell</a:t>
              </a:r>
            </a:p>
            <a:p>
              <a:pPr algn="ctr"/>
              <a:r>
                <a:rPr lang="en-US" sz="2400" dirty="0"/>
                <a:t>Rosa M. Fitzgerald</a:t>
              </a:r>
            </a:p>
            <a:p>
              <a:pPr algn="ctr"/>
              <a:r>
                <a:rPr lang="en-US" sz="2400" dirty="0"/>
                <a:t>University of Texas at El Paso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F4173A4-26F4-8446-B040-A822DD8EC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3" y="4172258"/>
            <a:ext cx="1201271" cy="9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D3E65-0156-76C2-D2CB-024B6802AA7F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1143000" y="0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charset="0"/>
              </a:rPr>
              <a:t>Photolysis of Ozone, Nitrogen Dioxide and Reactions of Organic Gases are Key to Ozone and Aerosol Production</a:t>
            </a:r>
          </a:p>
        </p:txBody>
      </p:sp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3086100" y="1085850"/>
            <a:ext cx="3200400" cy="3657600"/>
            <a:chOff x="2590800" y="1752600"/>
            <a:chExt cx="4267200" cy="4876800"/>
          </a:xfrm>
        </p:grpSpPr>
        <p:pic>
          <p:nvPicPr>
            <p:cNvPr id="215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46"/>
            <a:stretch>
              <a:fillRect/>
            </a:stretch>
          </p:blipFill>
          <p:spPr bwMode="auto">
            <a:xfrm>
              <a:off x="2590800" y="1752600"/>
              <a:ext cx="4267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4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494152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50">
                  <a:latin typeface="Helvetica" charset="0"/>
                </a:rPr>
                <a:t>h</a:t>
              </a:r>
              <a:r>
                <a:rPr lang="en-US" sz="1350">
                  <a:latin typeface="Helvetica" charset="0"/>
                  <a:sym typeface="Symbol" charset="0"/>
                </a:rPr>
                <a:t></a:t>
              </a:r>
              <a:endParaRPr lang="en-US" sz="1350">
                <a:latin typeface="Helvetica" charset="0"/>
              </a:endParaRPr>
            </a:p>
          </p:txBody>
        </p:sp>
        <p:sp>
          <p:nvSpPr>
            <p:cNvPr id="21522" name="Text Box 4"/>
            <p:cNvSpPr txBox="1">
              <a:spLocks noChangeArrowheads="1"/>
            </p:cNvSpPr>
            <p:nvPr/>
          </p:nvSpPr>
          <p:spPr bwMode="auto">
            <a:xfrm>
              <a:off x="4070351" y="5305425"/>
              <a:ext cx="494152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50">
                  <a:latin typeface="Helvetica" charset="0"/>
                </a:rPr>
                <a:t>h</a:t>
              </a:r>
              <a:r>
                <a:rPr lang="en-US" sz="1350">
                  <a:latin typeface="Helvetica" charset="0"/>
                  <a:sym typeface="Symbol" charset="0"/>
                </a:rPr>
                <a:t></a:t>
              </a:r>
              <a:endParaRPr lang="en-US" sz="1350">
                <a:latin typeface="Helvetica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113234" y="1939528"/>
            <a:ext cx="6766616" cy="1179059"/>
            <a:chOff x="-38777" y="2586335"/>
            <a:chExt cx="9020731" cy="1571776"/>
          </a:xfrm>
        </p:grpSpPr>
        <p:sp>
          <p:nvSpPr>
            <p:cNvPr id="7" name="Oval 6"/>
            <p:cNvSpPr/>
            <p:nvPr/>
          </p:nvSpPr>
          <p:spPr>
            <a:xfrm>
              <a:off x="2210356" y="3048208"/>
              <a:ext cx="1219008" cy="60948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5867378" y="2641886"/>
              <a:ext cx="1219008" cy="60948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086386" y="2970436"/>
              <a:ext cx="457128" cy="158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8815" y="3656104"/>
              <a:ext cx="990444" cy="158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219912" y="3351363"/>
              <a:ext cx="990444" cy="158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14" name="TextBox 16"/>
            <p:cNvSpPr txBox="1">
              <a:spLocks noChangeArrowheads="1"/>
            </p:cNvSpPr>
            <p:nvPr/>
          </p:nvSpPr>
          <p:spPr bwMode="auto">
            <a:xfrm>
              <a:off x="-38777" y="3022616"/>
              <a:ext cx="1400932" cy="8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</a:rPr>
                <a:t>Inorganic</a:t>
              </a:r>
            </a:p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</a:rPr>
                <a:t>Aerosol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067536" y="2897425"/>
              <a:ext cx="2361827" cy="22696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16" name="TextBox 21"/>
            <p:cNvSpPr txBox="1">
              <a:spLocks noChangeArrowheads="1"/>
            </p:cNvSpPr>
            <p:nvPr/>
          </p:nvSpPr>
          <p:spPr bwMode="auto">
            <a:xfrm>
              <a:off x="1295400" y="3500735"/>
              <a:ext cx="966351" cy="49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</a:rPr>
                <a:t>+ NH</a:t>
              </a:r>
              <a:r>
                <a:rPr lang="en-US" sz="1800" baseline="-25000">
                  <a:solidFill>
                    <a:srgbClr val="FF0000"/>
                  </a:solidFill>
                  <a:latin typeface="Calibri" charset="0"/>
                </a:rPr>
                <a:t>3</a:t>
              </a:r>
            </a:p>
          </p:txBody>
        </p:sp>
        <p:sp>
          <p:nvSpPr>
            <p:cNvPr id="21517" name="TextBox 22"/>
            <p:cNvSpPr txBox="1">
              <a:spLocks noChangeArrowheads="1"/>
            </p:cNvSpPr>
            <p:nvPr/>
          </p:nvSpPr>
          <p:spPr bwMode="auto">
            <a:xfrm>
              <a:off x="1295400" y="2586335"/>
              <a:ext cx="919338" cy="49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</a:rPr>
                <a:t>+ SO</a:t>
              </a:r>
              <a:r>
                <a:rPr lang="en-US" sz="1800" baseline="-25000">
                  <a:solidFill>
                    <a:srgbClr val="FF0000"/>
                  </a:solidFill>
                  <a:latin typeface="Calibri" charset="0"/>
                </a:rPr>
                <a:t>2</a:t>
              </a:r>
            </a:p>
          </p:txBody>
        </p:sp>
        <p:sp>
          <p:nvSpPr>
            <p:cNvPr id="21518" name="TextBox 23"/>
            <p:cNvSpPr txBox="1">
              <a:spLocks noChangeArrowheads="1"/>
            </p:cNvSpPr>
            <p:nvPr/>
          </p:nvSpPr>
          <p:spPr bwMode="auto">
            <a:xfrm>
              <a:off x="7521955" y="2738735"/>
              <a:ext cx="1459999" cy="49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</a:rPr>
                <a:t>Aq. Chem</a:t>
              </a:r>
            </a:p>
          </p:txBody>
        </p:sp>
        <p:sp>
          <p:nvSpPr>
            <p:cNvPr id="21519" name="TextBox 24"/>
            <p:cNvSpPr txBox="1">
              <a:spLocks noChangeArrowheads="1"/>
            </p:cNvSpPr>
            <p:nvPr/>
          </p:nvSpPr>
          <p:spPr bwMode="auto">
            <a:xfrm>
              <a:off x="6477581" y="3296502"/>
              <a:ext cx="2220856" cy="8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</a:rPr>
                <a:t>Secondary</a:t>
              </a:r>
            </a:p>
            <a:p>
              <a:pPr algn="ctr" eaLnBrk="1" hangingPunct="1"/>
              <a:r>
                <a:rPr lang="en-US" sz="1800">
                  <a:solidFill>
                    <a:srgbClr val="FF0000"/>
                  </a:solidFill>
                  <a:latin typeface="Calibri" charset="0"/>
                </a:rPr>
                <a:t>Organic Aerosol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EC896-2707-75E2-5CF9-7281334156E6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4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0FA13-78B7-B1FC-D9E8-63CA266319C1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grpSp>
        <p:nvGrpSpPr>
          <p:cNvPr id="75777" name="Group 5">
            <a:extLst>
              <a:ext uri="{FF2B5EF4-FFF2-40B4-BE49-F238E27FC236}">
                <a16:creationId xmlns:a16="http://schemas.microsoft.com/office/drawing/2014/main" id="{AD8E5E3E-8C56-EC42-BBD0-EB33E507716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00050"/>
            <a:ext cx="6858000" cy="4743450"/>
            <a:chOff x="0" y="144"/>
            <a:chExt cx="5760" cy="3984"/>
          </a:xfrm>
        </p:grpSpPr>
        <p:sp>
          <p:nvSpPr>
            <p:cNvPr id="75780" name="Rectangle 2">
              <a:extLst>
                <a:ext uri="{FF2B5EF4-FFF2-40B4-BE49-F238E27FC236}">
                  <a16:creationId xmlns:a16="http://schemas.microsoft.com/office/drawing/2014/main" id="{2724467F-A141-E74B-8CBD-0BEBA3055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5760" cy="39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350">
                <a:latin typeface="Calibri" panose="020F0502020204030204" pitchFamily="34" charset="0"/>
              </a:endParaRPr>
            </a:p>
          </p:txBody>
        </p:sp>
        <p:pic>
          <p:nvPicPr>
            <p:cNvPr id="75781" name="Picture 3">
              <a:extLst>
                <a:ext uri="{FF2B5EF4-FFF2-40B4-BE49-F238E27FC236}">
                  <a16:creationId xmlns:a16="http://schemas.microsoft.com/office/drawing/2014/main" id="{4EDD37CB-7FF5-A94F-B18E-ADB35DC42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7"/>
              <a:ext cx="5616" cy="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59" name="Rectangle 4">
            <a:extLst>
              <a:ext uri="{FF2B5EF4-FFF2-40B4-BE49-F238E27FC236}">
                <a16:creationId xmlns:a16="http://schemas.microsoft.com/office/drawing/2014/main" id="{C90D44C4-41EB-C049-B646-538E001D1D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05372" y="0"/>
            <a:ext cx="3733256" cy="400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>
                <a:latin typeface="Helvetica" charset="0"/>
                <a:ea typeface="ＭＳ Ｐゴシック" charset="0"/>
                <a:cs typeface="Arial" charset="0"/>
              </a:rPr>
              <a:t>NO</a:t>
            </a:r>
            <a:r>
              <a:rPr lang="en-US" sz="2400" b="1" baseline="-25000" dirty="0">
                <a:latin typeface="Helvetica" charset="0"/>
                <a:ea typeface="ＭＳ Ｐゴシック" charset="0"/>
                <a:cs typeface="Arial" charset="0"/>
              </a:rPr>
              <a:t>x</a:t>
            </a:r>
            <a:r>
              <a:rPr lang="en-US" sz="2400" b="1" dirty="0">
                <a:latin typeface="Helvetica" charset="0"/>
                <a:ea typeface="ＭＳ Ｐゴシック" charset="0"/>
                <a:cs typeface="Arial" charset="0"/>
              </a:rPr>
              <a:t> and VOC Dependence</a:t>
            </a:r>
            <a:endParaRPr lang="en-US" sz="3000" dirty="0">
              <a:ea typeface="ＭＳ Ｐゴシック" charset="0"/>
              <a:cs typeface="Arial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6A78036-2CB8-4DC7-2254-97C315E5E606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11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887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D97436-B59F-BE0F-0A67-B173081EBB16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F349E36D-4261-1343-95B4-EAFD47B4E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551420"/>
            <a:ext cx="1371600" cy="3231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000"/>
                </a:solidFill>
                <a:latin typeface="+mn-lt"/>
              </a:rPr>
              <a:t>26-Fullerene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0C1F5-7DC7-844E-B40F-FD5906693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829701"/>
            <a:ext cx="3886200" cy="2370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493FCB-44A5-134C-8163-8CBA1BD0DDBB}"/>
              </a:ext>
            </a:extLst>
          </p:cNvPr>
          <p:cNvSpPr txBox="1"/>
          <p:nvPr/>
        </p:nvSpPr>
        <p:spPr>
          <a:xfrm>
            <a:off x="1143000" y="4933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Soot and Secondary Organic Aerosol (SOA)</a:t>
            </a:r>
          </a:p>
          <a:p>
            <a:pPr algn="ctr"/>
            <a:r>
              <a:rPr lang="en-US" sz="2400" dirty="0"/>
              <a:t>are Major Health Concerns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C8243-B67B-074B-9225-E7D4ED3B4E13}"/>
              </a:ext>
            </a:extLst>
          </p:cNvPr>
          <p:cNvSpPr txBox="1"/>
          <p:nvPr/>
        </p:nvSpPr>
        <p:spPr>
          <a:xfrm>
            <a:off x="3038328" y="2343150"/>
            <a:ext cx="752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Soot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E5F57780-54AB-244A-B042-CA742AF9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14650"/>
            <a:ext cx="4572000" cy="3231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000"/>
                </a:solidFill>
                <a:latin typeface="+mn-lt"/>
              </a:rPr>
              <a:t>Note the similarity to carbon nanostructures. 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8305D444-693C-5C48-8065-7D4977CED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47458"/>
            <a:ext cx="5200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000"/>
                </a:solidFill>
                <a:latin typeface="+mn-lt"/>
              </a:rPr>
              <a:t>Polanco, Ramos, Fitzgerald and Stockwell, An Improved Method for Optical Characterization of Mineral Dust and Soot Particles at the El Paso-Juárez Airshed, </a:t>
            </a:r>
            <a:r>
              <a:rPr lang="en-US" altLang="en-US" sz="1500" i="1" dirty="0">
                <a:solidFill>
                  <a:srgbClr val="000000"/>
                </a:solidFill>
                <a:latin typeface="+mn-lt"/>
              </a:rPr>
              <a:t>Atmosphere, 11</a:t>
            </a:r>
            <a:r>
              <a:rPr lang="en-US" altLang="en-US" sz="1500" dirty="0">
                <a:solidFill>
                  <a:srgbClr val="000000"/>
                </a:solidFill>
                <a:latin typeface="+mn-lt"/>
              </a:rPr>
              <a:t>, 866, 2020. https://</a:t>
            </a:r>
            <a:r>
              <a:rPr lang="en-US" altLang="en-US" sz="1500" dirty="0" err="1">
                <a:solidFill>
                  <a:srgbClr val="000000"/>
                </a:solidFill>
                <a:latin typeface="+mn-lt"/>
              </a:rPr>
              <a:t>doi.org</a:t>
            </a:r>
            <a:r>
              <a:rPr lang="en-US" altLang="en-US" sz="1500" dirty="0">
                <a:solidFill>
                  <a:srgbClr val="000000"/>
                </a:solidFill>
                <a:latin typeface="+mn-lt"/>
              </a:rPr>
              <a:t>/10.3390/atmos11080866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99C84-A20D-D443-8727-8E4AB97B7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72" y="524826"/>
            <a:ext cx="1858879" cy="2275524"/>
          </a:xfrm>
          <a:prstGeom prst="rect">
            <a:avLst/>
          </a:prstGeom>
        </p:spPr>
      </p:pic>
      <p:sp>
        <p:nvSpPr>
          <p:cNvPr id="14" name="Text Box 21">
            <a:extLst>
              <a:ext uri="{FF2B5EF4-FFF2-40B4-BE49-F238E27FC236}">
                <a16:creationId xmlns:a16="http://schemas.microsoft.com/office/drawing/2014/main" id="{4207A6FA-7E4B-3243-B49F-ED457CB5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571159"/>
            <a:ext cx="14342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000"/>
                </a:solidFill>
                <a:latin typeface="+mn-lt"/>
              </a:rPr>
              <a:t>Computational Models of Soot</a:t>
            </a:r>
          </a:p>
          <a:p>
            <a:pPr eaLnBrk="1" hangingPunct="1"/>
            <a:endParaRPr lang="en-US" altLang="en-US" sz="1500" dirty="0">
              <a:solidFill>
                <a:srgbClr val="000000"/>
              </a:solidFill>
              <a:latin typeface="+mn-lt"/>
            </a:endParaRPr>
          </a:p>
          <a:p>
            <a:pPr eaLnBrk="1" hangingPunct="1"/>
            <a:r>
              <a:rPr lang="en-US" altLang="en-US" sz="1500" dirty="0">
                <a:solidFill>
                  <a:srgbClr val="000000"/>
                </a:solidFill>
                <a:latin typeface="+mn-lt"/>
              </a:rPr>
              <a:t>Note reactive sites (Red and Blue) that may influence health effects.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C23F0-49D4-C045-B9D6-9460E0C94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97400"/>
            <a:ext cx="1805393" cy="21603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FBAF20-F69A-C54F-9FC5-228CDB089F1C}"/>
              </a:ext>
            </a:extLst>
          </p:cNvPr>
          <p:cNvCxnSpPr/>
          <p:nvPr/>
        </p:nvCxnSpPr>
        <p:spPr>
          <a:xfrm flipH="1">
            <a:off x="6400800" y="753426"/>
            <a:ext cx="171450" cy="56102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EF4DAC-C841-2F47-8379-0999AABC6D1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001518" y="2510151"/>
            <a:ext cx="287849" cy="461649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6DB48F6-6D19-B64A-BD2C-C2712791A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0531">
            <a:off x="2491069" y="3155019"/>
            <a:ext cx="1048233" cy="109288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003E07D-043C-F24C-9D93-3BAB23899D78}"/>
              </a:ext>
            </a:extLst>
          </p:cNvPr>
          <p:cNvCxnSpPr>
            <a:cxnSpLocks/>
          </p:cNvCxnSpPr>
          <p:nvPr/>
        </p:nvCxnSpPr>
        <p:spPr>
          <a:xfrm flipH="1">
            <a:off x="3639673" y="3701461"/>
            <a:ext cx="2117438" cy="0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472DFC-276E-0D7B-63C0-9C9AC6A066A7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12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9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866973-A8DF-4343-92BF-83B27D6CD955}"/>
              </a:ext>
            </a:extLst>
          </p:cNvPr>
          <p:cNvSpPr/>
          <p:nvPr/>
        </p:nvSpPr>
        <p:spPr>
          <a:xfrm>
            <a:off x="8710" y="6681"/>
            <a:ext cx="9144000" cy="51301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81E1C030-BA19-DD44-B6F9-3D72D5D96F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89215" y="70140"/>
            <a:ext cx="7165571" cy="31484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  <a:ea typeface="Arial" charset="0"/>
                <a:cs typeface="+mj-cs"/>
              </a:rPr>
              <a:t>Eulerian Air Quality </a:t>
            </a:r>
            <a:r>
              <a:rPr lang="en-US" sz="2400" dirty="0">
                <a:latin typeface="+mn-lt"/>
                <a:ea typeface="Arial" charset="0"/>
              </a:rPr>
              <a:t>Models, Meteorology and Processes</a:t>
            </a:r>
            <a:endParaRPr lang="en-US" sz="2400" dirty="0">
              <a:latin typeface="+mn-lt"/>
              <a:ea typeface="Arial" charset="0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2B27C-1D0C-F547-BB20-4BFEA9414DAD}"/>
              </a:ext>
            </a:extLst>
          </p:cNvPr>
          <p:cNvSpPr/>
          <p:nvPr/>
        </p:nvSpPr>
        <p:spPr>
          <a:xfrm>
            <a:off x="2796514" y="384985"/>
            <a:ext cx="432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Examples of Widely Used Models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7CA15E-2D95-E266-E4EE-1A0BC66C4EF5}"/>
              </a:ext>
            </a:extLst>
          </p:cNvPr>
          <p:cNvSpPr/>
          <p:nvPr/>
        </p:nvSpPr>
        <p:spPr>
          <a:xfrm>
            <a:off x="212376" y="766642"/>
            <a:ext cx="31906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+mn-lt"/>
                <a:ea typeface="Arial" charset="0"/>
              </a:rPr>
              <a:t>Meteorological Models</a:t>
            </a:r>
          </a:p>
          <a:p>
            <a:endParaRPr lang="en-US" sz="900" dirty="0"/>
          </a:p>
          <a:p>
            <a:r>
              <a:rPr lang="en-US" sz="2400" dirty="0"/>
              <a:t>WRF: Weather Research</a:t>
            </a:r>
          </a:p>
          <a:p>
            <a:r>
              <a:rPr lang="en-US" sz="2400" dirty="0"/>
              <a:t>&amp; Forecasting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613A1-C579-92C5-A7C2-2E93BC52DB51}"/>
              </a:ext>
            </a:extLst>
          </p:cNvPr>
          <p:cNvSpPr/>
          <p:nvPr/>
        </p:nvSpPr>
        <p:spPr>
          <a:xfrm>
            <a:off x="4714247" y="766642"/>
            <a:ext cx="39594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ea typeface="Arial" charset="0"/>
              </a:rPr>
              <a:t>Emissions Modeling Platforms</a:t>
            </a:r>
          </a:p>
          <a:p>
            <a:endParaRPr lang="en-US" sz="900" dirty="0">
              <a:latin typeface="+mn-lt"/>
              <a:ea typeface="Arial" charset="0"/>
            </a:endParaRPr>
          </a:p>
          <a:p>
            <a:r>
              <a:rPr lang="en-US" sz="2400" dirty="0">
                <a:ea typeface="Arial" charset="0"/>
              </a:rPr>
              <a:t>SMOKE: </a:t>
            </a:r>
            <a:r>
              <a:rPr lang="en-US" sz="2400" dirty="0">
                <a:latin typeface="+mn-lt"/>
                <a:ea typeface="Arial" charset="0"/>
              </a:rPr>
              <a:t>Sparse Matrix Operator Kernel Emissions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5AFD8-EEA8-61E9-77A6-F2B9D5E5F52D}"/>
              </a:ext>
            </a:extLst>
          </p:cNvPr>
          <p:cNvSpPr/>
          <p:nvPr/>
        </p:nvSpPr>
        <p:spPr>
          <a:xfrm>
            <a:off x="212376" y="2179542"/>
            <a:ext cx="4487511" cy="272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ea typeface="Arial" charset="0"/>
              </a:rPr>
              <a:t>Air Quality Models</a:t>
            </a:r>
            <a:endParaRPr lang="en-US" sz="2400" u="sng" dirty="0">
              <a:latin typeface="+mn-lt"/>
              <a:ea typeface="Arial" charset="0"/>
            </a:endParaRPr>
          </a:p>
          <a:p>
            <a:endParaRPr lang="en-US" sz="900" dirty="0"/>
          </a:p>
          <a:p>
            <a:r>
              <a:rPr lang="en-US" sz="2400" dirty="0"/>
              <a:t>CMAQ: The Community Multiscale</a:t>
            </a:r>
          </a:p>
          <a:p>
            <a:r>
              <a:rPr lang="en-US" sz="2400" dirty="0"/>
              <a:t>Air Quality Modeling System</a:t>
            </a:r>
          </a:p>
          <a:p>
            <a:endParaRPr lang="en-US" sz="900" dirty="0"/>
          </a:p>
          <a:p>
            <a:r>
              <a:rPr lang="en-US" sz="2400" dirty="0" err="1"/>
              <a:t>CAMx</a:t>
            </a:r>
            <a:r>
              <a:rPr lang="en-US" sz="2400" dirty="0"/>
              <a:t>: Comprehensive Air Quality</a:t>
            </a:r>
          </a:p>
          <a:p>
            <a:r>
              <a:rPr lang="en-US" sz="2400" dirty="0"/>
              <a:t>Model with Extensions (</a:t>
            </a:r>
            <a:r>
              <a:rPr lang="en-US" sz="2400" dirty="0" err="1"/>
              <a:t>CAMx</a:t>
            </a:r>
            <a:r>
              <a:rPr lang="en-US" sz="2400" dirty="0"/>
              <a:t>)</a:t>
            </a:r>
          </a:p>
          <a:p>
            <a:endParaRPr lang="en-US" sz="900" dirty="0"/>
          </a:p>
          <a:p>
            <a:r>
              <a:rPr lang="en-US" sz="2400" dirty="0"/>
              <a:t>WRF-Chem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59082-C330-B264-D3B0-D16DC912D88C}"/>
              </a:ext>
            </a:extLst>
          </p:cNvPr>
          <p:cNvSpPr/>
          <p:nvPr/>
        </p:nvSpPr>
        <p:spPr>
          <a:xfrm>
            <a:off x="4714247" y="2282784"/>
            <a:ext cx="442790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ea typeface="Arial" charset="0"/>
              </a:rPr>
              <a:t>Health / </a:t>
            </a:r>
            <a:r>
              <a:rPr lang="en-US" sz="2400" u="sng" dirty="0" err="1">
                <a:ea typeface="Arial" charset="0"/>
              </a:rPr>
              <a:t>Ecomomic</a:t>
            </a:r>
            <a:r>
              <a:rPr lang="en-US" sz="2400" u="sng" dirty="0">
                <a:ea typeface="Arial" charset="0"/>
              </a:rPr>
              <a:t> Effects Models</a:t>
            </a:r>
          </a:p>
          <a:p>
            <a:endParaRPr lang="en-US" sz="900" dirty="0">
              <a:latin typeface="+mn-lt"/>
              <a:ea typeface="Arial" charset="0"/>
            </a:endParaRPr>
          </a:p>
          <a:p>
            <a:r>
              <a:rPr lang="en-US" sz="2400" dirty="0"/>
              <a:t>BINMAP-CE: Environmental Benefits Mapping and Analysis Program - Community Edition (</a:t>
            </a:r>
            <a:r>
              <a:rPr lang="en-US" sz="2400" dirty="0" err="1"/>
              <a:t>BenMAP</a:t>
            </a:r>
            <a:r>
              <a:rPr lang="en-US" sz="2400" dirty="0"/>
              <a:t>-CE)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F9121E1-CFF3-794A-0D86-69FB92DA03A2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13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207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E42F0D-8EF1-D94E-B974-2864ADF47E4C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3E1C1-0014-804F-ABD7-C81D1BA64CC4}"/>
              </a:ext>
            </a:extLst>
          </p:cNvPr>
          <p:cNvSpPr txBox="1">
            <a:spLocks noChangeArrowheads="1"/>
          </p:cNvSpPr>
          <p:nvPr/>
        </p:nvSpPr>
        <p:spPr>
          <a:xfrm>
            <a:off x="-32656" y="149184"/>
            <a:ext cx="9218815" cy="781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Balance the Treatment of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Meteorological and Chemical Processes in Eulerian Air Quality Models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6106D8-63AF-BA4E-AA19-FDCBD9A39680}"/>
              </a:ext>
            </a:extLst>
          </p:cNvPr>
          <p:cNvSpPr txBox="1">
            <a:spLocks noChangeArrowheads="1"/>
          </p:cNvSpPr>
          <p:nvPr/>
        </p:nvSpPr>
        <p:spPr>
          <a:xfrm>
            <a:off x="236144" y="1273082"/>
            <a:ext cx="8746526" cy="3413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>
                <a:latin typeface="+mn-lt"/>
                <a:ea typeface="Arial" charset="0"/>
              </a:rPr>
              <a:t>Use Practical Mechanisms for Modeling Air Quality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400" b="1" dirty="0">
              <a:latin typeface="+mn-lt"/>
              <a:ea typeface="Arial" charset="0"/>
            </a:endParaRPr>
          </a:p>
          <a:p>
            <a:pPr marL="746125" indent="-282575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 complete enough chemistry to describe the air quality situation but multi-million reaction mechanisms will not improve the accuracy of air quality simulations.</a:t>
            </a:r>
          </a:p>
          <a:p>
            <a:endParaRPr lang="en-US" sz="2400" dirty="0"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latin typeface="+mn-lt"/>
                <a:ea typeface="Arial" charset="0"/>
              </a:rPr>
              <a:t>Multi-Phase Chemistry</a:t>
            </a:r>
            <a:endParaRPr lang="en-US" sz="2400" b="1" dirty="0">
              <a:latin typeface="+mn-lt"/>
            </a:endParaRPr>
          </a:p>
          <a:p>
            <a:pPr marL="746125" indent="-282575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 closer coupling of gas-phase and aerosol processes in models should improve gas-phase &amp; secondary particulate matter simulations. </a:t>
            </a:r>
            <a:endParaRPr lang="en-US" sz="2400" dirty="0">
              <a:latin typeface="+mn-lt"/>
              <a:ea typeface="Arial" charset="0"/>
            </a:endParaRPr>
          </a:p>
          <a:p>
            <a:pPr>
              <a:defRPr/>
            </a:pPr>
            <a:endParaRPr lang="en-US" sz="1800" dirty="0">
              <a:latin typeface="+mn-lt"/>
              <a:ea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41665B1-6081-1141-BFA3-171AB0FC8C9E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9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E42F0D-8EF1-D94E-B974-2864ADF47E4C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3E1C1-0014-804F-ABD7-C81D1BA64CC4}"/>
              </a:ext>
            </a:extLst>
          </p:cNvPr>
          <p:cNvSpPr txBox="1">
            <a:spLocks noChangeArrowheads="1"/>
          </p:cNvSpPr>
          <p:nvPr/>
        </p:nvSpPr>
        <p:spPr>
          <a:xfrm>
            <a:off x="-76202" y="821387"/>
            <a:ext cx="9218815" cy="69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1990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Regional Acid Deposition Mechanism, version 2 (RADM2)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41665B1-6081-1141-BFA3-171AB0FC8C9E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12400E-D980-A067-ED75-CA740021891C}"/>
              </a:ext>
            </a:extLst>
          </p:cNvPr>
          <p:cNvSpPr txBox="1">
            <a:spLocks noChangeArrowheads="1"/>
          </p:cNvSpPr>
          <p:nvPr/>
        </p:nvSpPr>
        <p:spPr>
          <a:xfrm>
            <a:off x="-76202" y="1675612"/>
            <a:ext cx="9218815" cy="69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1997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Regional Atmospheric Chemistry Mechanism (RACM)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695254-6F72-E2E0-B8F4-D76F4197FE5D}"/>
              </a:ext>
            </a:extLst>
          </p:cNvPr>
          <p:cNvSpPr txBox="1">
            <a:spLocks noChangeArrowheads="1"/>
          </p:cNvSpPr>
          <p:nvPr/>
        </p:nvSpPr>
        <p:spPr>
          <a:xfrm>
            <a:off x="-76202" y="2529837"/>
            <a:ext cx="9218815" cy="69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2013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Regional Atmospheric Chemistry Mechanism, version 2 (RACM2)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0A182C1-10D8-7301-5CC8-DB2E5DCD1C24}"/>
              </a:ext>
            </a:extLst>
          </p:cNvPr>
          <p:cNvSpPr txBox="1">
            <a:spLocks noChangeArrowheads="1"/>
          </p:cNvSpPr>
          <p:nvPr/>
        </p:nvSpPr>
        <p:spPr>
          <a:xfrm>
            <a:off x="-76202" y="3384063"/>
            <a:ext cx="9218815" cy="932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2023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Arial" charset="0"/>
              </a:rPr>
              <a:t>Community Regional Atmospheric Chemistry Multiphase Mechanism (CRACMM)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DDC59-E31C-911C-7703-089162EAF1F9}"/>
              </a:ext>
            </a:extLst>
          </p:cNvPr>
          <p:cNvSpPr txBox="1"/>
          <p:nvPr/>
        </p:nvSpPr>
        <p:spPr>
          <a:xfrm>
            <a:off x="1858192" y="124142"/>
            <a:ext cx="5427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RADM / RACM / CRACMM Series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129CFB-F8F4-2797-8B86-B83987CA3860}"/>
              </a:ext>
            </a:extLst>
          </p:cNvPr>
          <p:cNvGrpSpPr/>
          <p:nvPr/>
        </p:nvGrpSpPr>
        <p:grpSpPr>
          <a:xfrm>
            <a:off x="0" y="4044903"/>
            <a:ext cx="4723013" cy="1050091"/>
            <a:chOff x="0" y="4044903"/>
            <a:chExt cx="4723013" cy="1050091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CDE5E5A1-94C0-00D0-602A-9662F4207DB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0" y="4397604"/>
              <a:ext cx="4723013" cy="6973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+mn-lt"/>
                  <a:ea typeface="Arial" charset="0"/>
                </a:rPr>
                <a:t>Expected to Become CMAQ Default</a:t>
              </a:r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A1156F1A-5CFC-3DC2-2E5A-56B8558006AD}"/>
                </a:ext>
              </a:extLst>
            </p:cNvPr>
            <p:cNvSpPr/>
            <p:nvPr/>
          </p:nvSpPr>
          <p:spPr>
            <a:xfrm>
              <a:off x="1114702" y="4044903"/>
              <a:ext cx="673826" cy="513805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5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CE88B3-022C-5443-AF6C-48D01C833AE3}"/>
              </a:ext>
            </a:extLst>
          </p:cNvPr>
          <p:cNvSpPr/>
          <p:nvPr/>
        </p:nvSpPr>
        <p:spPr>
          <a:xfrm>
            <a:off x="-1305" y="6052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6A05E-BF8D-F647-8BBD-D784EBB79855}"/>
              </a:ext>
            </a:extLst>
          </p:cNvPr>
          <p:cNvSpPr txBox="1"/>
          <p:nvPr/>
        </p:nvSpPr>
        <p:spPr>
          <a:xfrm>
            <a:off x="2561097" y="87872"/>
            <a:ext cx="4021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RADM / RACM / CRACMM</a:t>
            </a:r>
          </a:p>
          <a:p>
            <a:pPr algn="ctr"/>
            <a:r>
              <a:rPr lang="en-US" sz="2800" dirty="0"/>
              <a:t>Series Design Philosophy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5CFAE4F-6C6D-D349-BA52-3B68910247F3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16</a:t>
            </a:fld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7DEAF-D9BA-4E42-9394-18087A8D05B5}"/>
              </a:ext>
            </a:extLst>
          </p:cNvPr>
          <p:cNvSpPr txBox="1"/>
          <p:nvPr/>
        </p:nvSpPr>
        <p:spPr>
          <a:xfrm>
            <a:off x="2447446" y="959739"/>
            <a:ext cx="645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Provide a more detailed description of background and low NO</a:t>
            </a:r>
            <a:r>
              <a:rPr lang="en-US" sz="2000" baseline="-25000" dirty="0"/>
              <a:t>x</a:t>
            </a:r>
            <a:r>
              <a:rPr lang="en-US" sz="2000" dirty="0"/>
              <a:t> atmospheric chemistry than available in urban scale mechanisms during the early 1980s. Example: avoid operator approaches to peroxy-radicals.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4D1739-646C-2C44-A1A1-C47453B1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2420471" cy="2075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E0E41B-4049-DC4F-A94E-8A700049D12A}"/>
              </a:ext>
            </a:extLst>
          </p:cNvPr>
          <p:cNvSpPr txBox="1"/>
          <p:nvPr/>
        </p:nvSpPr>
        <p:spPr>
          <a:xfrm>
            <a:off x="79378" y="2275133"/>
            <a:ext cx="903903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Multi-day scenarios need to be simulated. Day/Nighttime chemistry important.</a:t>
            </a:r>
          </a:p>
          <a:p>
            <a:endParaRPr lang="en-US" sz="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Limit VOC detail to describe VOCs in the emissions inventories. Why have many more stable VOC species in the mechanism than available in the inventory?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Provide a chemical mechanism compact enough (numbers of reactions and species)  so that it can run in Eulerian Air Quality Models. But size may range toward the upper bound.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Use sensitivity and uncertainty analysis as guides in mechanism development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73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E42F0D-8EF1-D94E-B974-2864ADF47E4C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3E1C1-0014-804F-ABD7-C81D1BA64CC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4692"/>
            <a:ext cx="9218815" cy="69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>
                <a:latin typeface="+mn-lt"/>
                <a:ea typeface="Arial" charset="0"/>
              </a:rPr>
              <a:t>New CRACMM in CMAQ vs Older Mechanisms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41665B1-6081-1141-BFA3-171AB0FC8C9E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17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4E676-285F-156D-EEB8-327B1525A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99" y="946773"/>
            <a:ext cx="8327602" cy="3486357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5DB4212-BB7B-3973-9D35-D8A27171CED1}"/>
              </a:ext>
            </a:extLst>
          </p:cNvPr>
          <p:cNvSpPr txBox="1">
            <a:spLocks noChangeArrowheads="1"/>
          </p:cNvSpPr>
          <p:nvPr/>
        </p:nvSpPr>
        <p:spPr>
          <a:xfrm>
            <a:off x="408199" y="946773"/>
            <a:ext cx="2757770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latin typeface="+mn-lt"/>
                <a:ea typeface="Arial" charset="0"/>
              </a:rPr>
              <a:t>CRACMMv1.0 Average Summer O</a:t>
            </a:r>
            <a:r>
              <a:rPr lang="en-US" sz="1200" baseline="-25000" dirty="0">
                <a:latin typeface="+mn-lt"/>
                <a:ea typeface="Arial" charset="0"/>
              </a:rPr>
              <a:t>3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EF3949C-F597-B30C-0296-C2904E858F58}"/>
              </a:ext>
            </a:extLst>
          </p:cNvPr>
          <p:cNvSpPr txBox="1">
            <a:spLocks noChangeArrowheads="1"/>
          </p:cNvSpPr>
          <p:nvPr/>
        </p:nvSpPr>
        <p:spPr>
          <a:xfrm>
            <a:off x="3215195" y="946773"/>
            <a:ext cx="2715241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latin typeface="+mn-lt"/>
                <a:ea typeface="Arial" charset="0"/>
              </a:rPr>
              <a:t>CRACMMv1.0 – CB6r3 Average O</a:t>
            </a:r>
            <a:r>
              <a:rPr lang="en-US" sz="1200" baseline="-25000" dirty="0">
                <a:latin typeface="+mn-lt"/>
                <a:ea typeface="Arial" charset="0"/>
              </a:rPr>
              <a:t>3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A0B3F6D-F1AD-AC64-72B1-DA9CE030B8FC}"/>
              </a:ext>
            </a:extLst>
          </p:cNvPr>
          <p:cNvSpPr txBox="1">
            <a:spLocks noChangeArrowheads="1"/>
          </p:cNvSpPr>
          <p:nvPr/>
        </p:nvSpPr>
        <p:spPr>
          <a:xfrm>
            <a:off x="5979661" y="946773"/>
            <a:ext cx="2691074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latin typeface="+mn-lt"/>
                <a:ea typeface="Arial" charset="0"/>
              </a:rPr>
              <a:t>CRACMMv1.0 – RACM2 Average O</a:t>
            </a:r>
            <a:r>
              <a:rPr lang="en-US" sz="1200" baseline="-25000" dirty="0">
                <a:latin typeface="+mn-lt"/>
                <a:ea typeface="Arial" charset="0"/>
              </a:rPr>
              <a:t>3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765CEC-C2D3-003F-9A32-5374EAB5DE59}"/>
              </a:ext>
            </a:extLst>
          </p:cNvPr>
          <p:cNvSpPr txBox="1">
            <a:spLocks noChangeArrowheads="1"/>
          </p:cNvSpPr>
          <p:nvPr/>
        </p:nvSpPr>
        <p:spPr>
          <a:xfrm>
            <a:off x="519529" y="4310468"/>
            <a:ext cx="2356266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latin typeface="+mn-lt"/>
                <a:ea typeface="Arial" charset="0"/>
              </a:rPr>
              <a:t>Average O</a:t>
            </a:r>
            <a:r>
              <a:rPr lang="en-US" sz="1200" baseline="-25000" dirty="0">
                <a:latin typeface="+mn-lt"/>
                <a:ea typeface="Arial" charset="0"/>
              </a:rPr>
              <a:t>3</a:t>
            </a:r>
            <a:r>
              <a:rPr lang="en-US" sz="1200" dirty="0">
                <a:latin typeface="+mn-lt"/>
                <a:ea typeface="Arial" charset="0"/>
              </a:rPr>
              <a:t> Concentration (ppb)</a:t>
            </a:r>
            <a:endParaRPr lang="en-US" sz="1200" baseline="-25000" dirty="0">
              <a:latin typeface="+mn-lt"/>
              <a:ea typeface="Arial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0B8882C-0D9B-8499-A081-261C3D3EE3DD}"/>
              </a:ext>
            </a:extLst>
          </p:cNvPr>
          <p:cNvSpPr txBox="1">
            <a:spLocks noChangeArrowheads="1"/>
          </p:cNvSpPr>
          <p:nvPr/>
        </p:nvSpPr>
        <p:spPr>
          <a:xfrm>
            <a:off x="408199" y="4090307"/>
            <a:ext cx="2909710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dirty="0">
                <a:latin typeface="+mn-lt"/>
                <a:ea typeface="Arial" charset="0"/>
              </a:rPr>
              <a:t>16             20             24              28             32</a:t>
            </a:r>
            <a:endParaRPr lang="en-US" sz="1200" baseline="-25000" dirty="0">
              <a:latin typeface="+mn-lt"/>
              <a:ea typeface="Arial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1CFF7C99-F066-DDF0-C051-D382048C7DCC}"/>
              </a:ext>
            </a:extLst>
          </p:cNvPr>
          <p:cNvSpPr txBox="1">
            <a:spLocks noChangeArrowheads="1"/>
          </p:cNvSpPr>
          <p:nvPr/>
        </p:nvSpPr>
        <p:spPr>
          <a:xfrm>
            <a:off x="3371951" y="4310468"/>
            <a:ext cx="2356266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latin typeface="+mn-lt"/>
                <a:ea typeface="Arial" charset="0"/>
              </a:rPr>
              <a:t>Average O</a:t>
            </a:r>
            <a:r>
              <a:rPr lang="en-US" sz="1200" baseline="-25000" dirty="0">
                <a:latin typeface="+mn-lt"/>
                <a:ea typeface="Arial" charset="0"/>
              </a:rPr>
              <a:t>3</a:t>
            </a:r>
            <a:r>
              <a:rPr lang="en-US" sz="1200" dirty="0">
                <a:latin typeface="+mn-lt"/>
                <a:ea typeface="Arial" charset="0"/>
              </a:rPr>
              <a:t> Difference (ppb)</a:t>
            </a:r>
            <a:endParaRPr lang="en-US" sz="1200" baseline="-25000" dirty="0">
              <a:latin typeface="+mn-lt"/>
              <a:ea typeface="Arial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4F70AE4-8EEF-B0EE-0AF7-3011E62F63C1}"/>
              </a:ext>
            </a:extLst>
          </p:cNvPr>
          <p:cNvSpPr txBox="1">
            <a:spLocks noChangeArrowheads="1"/>
          </p:cNvSpPr>
          <p:nvPr/>
        </p:nvSpPr>
        <p:spPr>
          <a:xfrm>
            <a:off x="6136416" y="4310468"/>
            <a:ext cx="2537018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latin typeface="+mn-lt"/>
                <a:ea typeface="Arial" charset="0"/>
              </a:rPr>
              <a:t>Average O</a:t>
            </a:r>
            <a:r>
              <a:rPr lang="en-US" sz="1200" baseline="-25000" dirty="0">
                <a:latin typeface="+mn-lt"/>
                <a:ea typeface="Arial" charset="0"/>
              </a:rPr>
              <a:t>3</a:t>
            </a:r>
            <a:r>
              <a:rPr lang="en-US" sz="1200" dirty="0">
                <a:latin typeface="+mn-lt"/>
                <a:ea typeface="Arial" charset="0"/>
              </a:rPr>
              <a:t> Difference (ppb)</a:t>
            </a:r>
            <a:endParaRPr lang="en-US" sz="1200" baseline="-25000" dirty="0">
              <a:latin typeface="+mn-lt"/>
              <a:ea typeface="Arial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88B6356-9335-D73E-9E9C-B873592FA158}"/>
              </a:ext>
            </a:extLst>
          </p:cNvPr>
          <p:cNvSpPr txBox="1">
            <a:spLocks noChangeArrowheads="1"/>
          </p:cNvSpPr>
          <p:nvPr/>
        </p:nvSpPr>
        <p:spPr>
          <a:xfrm>
            <a:off x="3283994" y="4090307"/>
            <a:ext cx="2909710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dirty="0">
                <a:latin typeface="+mn-lt"/>
                <a:ea typeface="Arial" charset="0"/>
              </a:rPr>
              <a:t>-4             -2               0             + 2             +4</a:t>
            </a:r>
            <a:endParaRPr lang="en-US" sz="1200" baseline="-25000" dirty="0">
              <a:latin typeface="+mn-lt"/>
              <a:ea typeface="Arial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E8B1712-E1A2-C50B-3AB4-F34F21925C30}"/>
              </a:ext>
            </a:extLst>
          </p:cNvPr>
          <p:cNvSpPr txBox="1">
            <a:spLocks noChangeArrowheads="1"/>
          </p:cNvSpPr>
          <p:nvPr/>
        </p:nvSpPr>
        <p:spPr>
          <a:xfrm>
            <a:off x="6098826" y="4090307"/>
            <a:ext cx="2909710" cy="2616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dirty="0">
                <a:latin typeface="+mn-lt"/>
                <a:ea typeface="Arial" charset="0"/>
              </a:rPr>
              <a:t>-4             -2               0             + 2             +4</a:t>
            </a:r>
            <a:endParaRPr lang="en-US" sz="1200" baseline="-25000" dirty="0">
              <a:latin typeface="+mn-lt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0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0FEC9-66F0-1DAF-68EC-1C6A794A56FF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357051" y="1833086"/>
            <a:ext cx="8429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Example of Using Models to</a:t>
            </a:r>
          </a:p>
          <a:p>
            <a:pPr algn="ctr" eaLnBrk="1" hangingPunct="1"/>
            <a:r>
              <a:rPr lang="en-US" sz="3000" dirty="0"/>
              <a:t>Evaluate Control </a:t>
            </a:r>
            <a:r>
              <a:rPr lang="en-US" sz="3000" dirty="0" err="1"/>
              <a:t>Stratagies</a:t>
            </a:r>
            <a:endParaRPr lang="en-US" sz="3000" dirty="0"/>
          </a:p>
          <a:p>
            <a:pPr algn="ctr" eaLnBrk="1" hangingPunct="1"/>
            <a:r>
              <a:rPr lang="en-US" sz="3000" dirty="0"/>
              <a:t>The Los Angeles South Coast Air Basin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B9104B9-C555-95A7-4595-979315E2BCB3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18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44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07ACC-54BE-BA5B-1936-09B0C870A94A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sp>
        <p:nvSpPr>
          <p:cNvPr id="6" name="TextBox 5"/>
          <p:cNvSpPr txBox="1"/>
          <p:nvPr/>
        </p:nvSpPr>
        <p:spPr>
          <a:xfrm>
            <a:off x="1102178" y="1022804"/>
            <a:ext cx="69396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California Air Resources Board (ARB) and the South Coast Air Quality Management District (SCAQMD) have developed Emissions Reduction Plans for the South Coast Air Basin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to reduce Ozone and Particulate Matter Concentrations by the year 2030.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plan focuses heavily on the reduction of nitrogen oxide (NO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emissions.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the plan work for Particulate Matter?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Community Multi-scale Air Quality model was used to simulate two high PM episodes for 2008 and 2030.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632" y="171450"/>
            <a:ext cx="7192736" cy="71699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Arial"/>
              </a:rPr>
              <a:t>Key Research Questions for</a:t>
            </a:r>
            <a:br>
              <a:rPr lang="en-US" sz="2400" dirty="0">
                <a:solidFill>
                  <a:srgbClr val="000000"/>
                </a:solidFill>
                <a:latin typeface="+mn-lt"/>
                <a:ea typeface="ＭＳ Ｐゴシック" charset="0"/>
                <a:cs typeface="Arial"/>
              </a:rPr>
            </a:br>
            <a:r>
              <a:rPr lang="en-US" sz="2400" dirty="0">
                <a:solidFill>
                  <a:srgbClr val="1A1A1A"/>
                </a:solidFill>
                <a:latin typeface="+mn-lt"/>
              </a:rPr>
              <a:t>Coordinating Research Council Los Angeles Study</a:t>
            </a:r>
            <a:endParaRPr lang="en-US" sz="2400" dirty="0">
              <a:solidFill>
                <a:srgbClr val="000000"/>
              </a:solidFill>
              <a:latin typeface="+mn-lt"/>
              <a:ea typeface="ＭＳ Ｐゴシック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888F6-6A49-59DC-4729-DE6E4D46DEDD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8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51FF3C-82E0-4388-DBCC-B2435BA8A2D7}"/>
              </a:ext>
            </a:extLst>
          </p:cNvPr>
          <p:cNvSpPr/>
          <p:nvPr/>
        </p:nvSpPr>
        <p:spPr>
          <a:xfrm>
            <a:off x="0" y="-3673"/>
            <a:ext cx="9144000" cy="51435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-2080426" y="245626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498" flipH="1">
            <a:off x="1418605" y="126956"/>
            <a:ext cx="1604963" cy="19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7" y="17418"/>
            <a:ext cx="3573066" cy="204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2" y="1924800"/>
            <a:ext cx="3715941" cy="32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2028206" y="2861821"/>
            <a:ext cx="729853" cy="784622"/>
          </a:xfrm>
          <a:custGeom>
            <a:avLst/>
            <a:gdLst/>
            <a:ahLst/>
            <a:cxnLst/>
            <a:rect l="0" t="0" r="r" b="b"/>
            <a:pathLst>
              <a:path w="973666" h="1046324">
                <a:moveTo>
                  <a:pt x="220133" y="8466"/>
                </a:moveTo>
                <a:cubicBezTo>
                  <a:pt x="219160" y="17220"/>
                  <a:pt x="217222" y="50165"/>
                  <a:pt x="211666" y="63500"/>
                </a:cubicBezTo>
                <a:cubicBezTo>
                  <a:pt x="200994" y="89113"/>
                  <a:pt x="198293" y="92026"/>
                  <a:pt x="186266" y="110066"/>
                </a:cubicBezTo>
                <a:cubicBezTo>
                  <a:pt x="173121" y="149505"/>
                  <a:pt x="196352" y="76575"/>
                  <a:pt x="177800" y="169333"/>
                </a:cubicBezTo>
                <a:cubicBezTo>
                  <a:pt x="176586" y="175404"/>
                  <a:pt x="158325" y="204613"/>
                  <a:pt x="156633" y="207433"/>
                </a:cubicBezTo>
                <a:cubicBezTo>
                  <a:pt x="145768" y="250896"/>
                  <a:pt x="160536" y="197026"/>
                  <a:pt x="143933" y="241300"/>
                </a:cubicBezTo>
                <a:cubicBezTo>
                  <a:pt x="141890" y="246748"/>
                  <a:pt x="141298" y="252639"/>
                  <a:pt x="139700" y="258233"/>
                </a:cubicBezTo>
                <a:cubicBezTo>
                  <a:pt x="127553" y="300744"/>
                  <a:pt x="144466" y="234932"/>
                  <a:pt x="131233" y="287866"/>
                </a:cubicBezTo>
                <a:cubicBezTo>
                  <a:pt x="131089" y="291178"/>
                  <a:pt x="126724" y="416520"/>
                  <a:pt x="122766" y="440266"/>
                </a:cubicBezTo>
                <a:cubicBezTo>
                  <a:pt x="121517" y="447762"/>
                  <a:pt x="116258" y="454090"/>
                  <a:pt x="114300" y="461433"/>
                </a:cubicBezTo>
                <a:cubicBezTo>
                  <a:pt x="102778" y="504642"/>
                  <a:pt x="113066" y="493224"/>
                  <a:pt x="97366" y="520700"/>
                </a:cubicBezTo>
                <a:cubicBezTo>
                  <a:pt x="94842" y="525117"/>
                  <a:pt x="91722" y="529167"/>
                  <a:pt x="88900" y="533400"/>
                </a:cubicBezTo>
                <a:cubicBezTo>
                  <a:pt x="87489" y="540455"/>
                  <a:pt x="86227" y="547542"/>
                  <a:pt x="84666" y="554566"/>
                </a:cubicBezTo>
                <a:cubicBezTo>
                  <a:pt x="77874" y="585131"/>
                  <a:pt x="82581" y="557571"/>
                  <a:pt x="76200" y="592666"/>
                </a:cubicBezTo>
                <a:cubicBezTo>
                  <a:pt x="66825" y="644227"/>
                  <a:pt x="77249" y="590598"/>
                  <a:pt x="67733" y="647700"/>
                </a:cubicBezTo>
                <a:cubicBezTo>
                  <a:pt x="66550" y="654797"/>
                  <a:pt x="64622" y="661759"/>
                  <a:pt x="63500" y="668866"/>
                </a:cubicBezTo>
                <a:cubicBezTo>
                  <a:pt x="60388" y="688578"/>
                  <a:pt x="61343" y="709201"/>
                  <a:pt x="55033" y="728133"/>
                </a:cubicBezTo>
                <a:cubicBezTo>
                  <a:pt x="53622" y="732366"/>
                  <a:pt x="51768" y="736477"/>
                  <a:pt x="50800" y="740833"/>
                </a:cubicBezTo>
                <a:cubicBezTo>
                  <a:pt x="46633" y="759582"/>
                  <a:pt x="47954" y="766304"/>
                  <a:pt x="42333" y="783166"/>
                </a:cubicBezTo>
                <a:cubicBezTo>
                  <a:pt x="38520" y="794604"/>
                  <a:pt x="33753" y="805702"/>
                  <a:pt x="29633" y="817033"/>
                </a:cubicBezTo>
                <a:cubicBezTo>
                  <a:pt x="28108" y="821227"/>
                  <a:pt x="27614" y="825859"/>
                  <a:pt x="25400" y="829733"/>
                </a:cubicBezTo>
                <a:cubicBezTo>
                  <a:pt x="21900" y="835859"/>
                  <a:pt x="16933" y="841022"/>
                  <a:pt x="12700" y="846666"/>
                </a:cubicBezTo>
                <a:lnTo>
                  <a:pt x="4233" y="872066"/>
                </a:lnTo>
                <a:lnTo>
                  <a:pt x="0" y="884766"/>
                </a:lnTo>
                <a:cubicBezTo>
                  <a:pt x="1411" y="897466"/>
                  <a:pt x="2132" y="910262"/>
                  <a:pt x="4233" y="922866"/>
                </a:cubicBezTo>
                <a:cubicBezTo>
                  <a:pt x="4967" y="927268"/>
                  <a:pt x="5678" y="932081"/>
                  <a:pt x="8466" y="935566"/>
                </a:cubicBezTo>
                <a:cubicBezTo>
                  <a:pt x="11644" y="939539"/>
                  <a:pt x="16933" y="941211"/>
                  <a:pt x="21166" y="944033"/>
                </a:cubicBezTo>
                <a:cubicBezTo>
                  <a:pt x="22577" y="948266"/>
                  <a:pt x="22612" y="953248"/>
                  <a:pt x="25400" y="956733"/>
                </a:cubicBezTo>
                <a:cubicBezTo>
                  <a:pt x="31369" y="964194"/>
                  <a:pt x="42433" y="966644"/>
                  <a:pt x="50800" y="969433"/>
                </a:cubicBezTo>
                <a:cubicBezTo>
                  <a:pt x="83995" y="991564"/>
                  <a:pt x="56057" y="976025"/>
                  <a:pt x="135466" y="982133"/>
                </a:cubicBezTo>
                <a:cubicBezTo>
                  <a:pt x="148207" y="983113"/>
                  <a:pt x="160895" y="984713"/>
                  <a:pt x="173566" y="986366"/>
                </a:cubicBezTo>
                <a:cubicBezTo>
                  <a:pt x="193355" y="988947"/>
                  <a:pt x="232833" y="994833"/>
                  <a:pt x="232833" y="994833"/>
                </a:cubicBezTo>
                <a:cubicBezTo>
                  <a:pt x="265758" y="1005807"/>
                  <a:pt x="234711" y="996625"/>
                  <a:pt x="304800" y="1003300"/>
                </a:cubicBezTo>
                <a:cubicBezTo>
                  <a:pt x="314733" y="1004246"/>
                  <a:pt x="324555" y="1006122"/>
                  <a:pt x="334433" y="1007533"/>
                </a:cubicBezTo>
                <a:cubicBezTo>
                  <a:pt x="338666" y="1008944"/>
                  <a:pt x="342671" y="1011766"/>
                  <a:pt x="347133" y="1011766"/>
                </a:cubicBezTo>
                <a:cubicBezTo>
                  <a:pt x="367758" y="1011766"/>
                  <a:pt x="371976" y="1004550"/>
                  <a:pt x="389466" y="994833"/>
                </a:cubicBezTo>
                <a:cubicBezTo>
                  <a:pt x="394983" y="991768"/>
                  <a:pt x="400921" y="989497"/>
                  <a:pt x="406400" y="986366"/>
                </a:cubicBezTo>
                <a:cubicBezTo>
                  <a:pt x="410817" y="983842"/>
                  <a:pt x="414424" y="979904"/>
                  <a:pt x="419100" y="977900"/>
                </a:cubicBezTo>
                <a:cubicBezTo>
                  <a:pt x="424448" y="975608"/>
                  <a:pt x="430460" y="975338"/>
                  <a:pt x="436033" y="973666"/>
                </a:cubicBezTo>
                <a:cubicBezTo>
                  <a:pt x="444581" y="971102"/>
                  <a:pt x="461433" y="965200"/>
                  <a:pt x="461433" y="965200"/>
                </a:cubicBezTo>
                <a:lnTo>
                  <a:pt x="681566" y="969433"/>
                </a:lnTo>
                <a:cubicBezTo>
                  <a:pt x="686025" y="969595"/>
                  <a:pt x="689961" y="972492"/>
                  <a:pt x="694266" y="973666"/>
                </a:cubicBezTo>
                <a:cubicBezTo>
                  <a:pt x="705492" y="976728"/>
                  <a:pt x="728133" y="982133"/>
                  <a:pt x="728133" y="982133"/>
                </a:cubicBezTo>
                <a:cubicBezTo>
                  <a:pt x="732366" y="984955"/>
                  <a:pt x="736156" y="988596"/>
                  <a:pt x="740833" y="990600"/>
                </a:cubicBezTo>
                <a:cubicBezTo>
                  <a:pt x="746181" y="992892"/>
                  <a:pt x="752086" y="993571"/>
                  <a:pt x="757766" y="994833"/>
                </a:cubicBezTo>
                <a:cubicBezTo>
                  <a:pt x="784739" y="1000827"/>
                  <a:pt x="774950" y="997791"/>
                  <a:pt x="804333" y="1003300"/>
                </a:cubicBezTo>
                <a:cubicBezTo>
                  <a:pt x="810302" y="1004419"/>
                  <a:pt x="845648" y="1009764"/>
                  <a:pt x="859366" y="1016000"/>
                </a:cubicBezTo>
                <a:cubicBezTo>
                  <a:pt x="870856" y="1021223"/>
                  <a:pt x="881259" y="1028942"/>
                  <a:pt x="893233" y="1032933"/>
                </a:cubicBezTo>
                <a:lnTo>
                  <a:pt x="918633" y="1041400"/>
                </a:lnTo>
                <a:lnTo>
                  <a:pt x="931333" y="1045633"/>
                </a:lnTo>
                <a:cubicBezTo>
                  <a:pt x="942622" y="1044222"/>
                  <a:pt x="957996" y="1050205"/>
                  <a:pt x="965200" y="1041400"/>
                </a:cubicBezTo>
                <a:cubicBezTo>
                  <a:pt x="974180" y="1030424"/>
                  <a:pt x="967428" y="1013105"/>
                  <a:pt x="969433" y="999066"/>
                </a:cubicBezTo>
                <a:cubicBezTo>
                  <a:pt x="970256" y="993306"/>
                  <a:pt x="972255" y="987777"/>
                  <a:pt x="973666" y="982133"/>
                </a:cubicBezTo>
                <a:cubicBezTo>
                  <a:pt x="972255" y="900289"/>
                  <a:pt x="972072" y="818414"/>
                  <a:pt x="969433" y="736600"/>
                </a:cubicBezTo>
                <a:cubicBezTo>
                  <a:pt x="969245" y="730785"/>
                  <a:pt x="966798" y="725260"/>
                  <a:pt x="965200" y="719666"/>
                </a:cubicBezTo>
                <a:cubicBezTo>
                  <a:pt x="962446" y="710028"/>
                  <a:pt x="959919" y="701685"/>
                  <a:pt x="952500" y="694266"/>
                </a:cubicBezTo>
                <a:cubicBezTo>
                  <a:pt x="948902" y="690668"/>
                  <a:pt x="943940" y="688757"/>
                  <a:pt x="939800" y="685800"/>
                </a:cubicBezTo>
                <a:cubicBezTo>
                  <a:pt x="934058" y="681699"/>
                  <a:pt x="928607" y="677201"/>
                  <a:pt x="922866" y="673100"/>
                </a:cubicBezTo>
                <a:cubicBezTo>
                  <a:pt x="918726" y="670143"/>
                  <a:pt x="914075" y="667890"/>
                  <a:pt x="910166" y="664633"/>
                </a:cubicBezTo>
                <a:cubicBezTo>
                  <a:pt x="905567" y="660800"/>
                  <a:pt x="901972" y="655875"/>
                  <a:pt x="897466" y="651933"/>
                </a:cubicBezTo>
                <a:cubicBezTo>
                  <a:pt x="890666" y="645983"/>
                  <a:pt x="882689" y="641389"/>
                  <a:pt x="876300" y="635000"/>
                </a:cubicBezTo>
                <a:cubicBezTo>
                  <a:pt x="871311" y="630011"/>
                  <a:pt x="868192" y="623423"/>
                  <a:pt x="863600" y="618066"/>
                </a:cubicBezTo>
                <a:cubicBezTo>
                  <a:pt x="859704" y="613520"/>
                  <a:pt x="854733" y="609965"/>
                  <a:pt x="850900" y="605366"/>
                </a:cubicBezTo>
                <a:cubicBezTo>
                  <a:pt x="847643" y="601457"/>
                  <a:pt x="846031" y="596264"/>
                  <a:pt x="842433" y="592666"/>
                </a:cubicBezTo>
                <a:cubicBezTo>
                  <a:pt x="822549" y="572782"/>
                  <a:pt x="828929" y="588003"/>
                  <a:pt x="812800" y="567266"/>
                </a:cubicBezTo>
                <a:cubicBezTo>
                  <a:pt x="806553" y="559234"/>
                  <a:pt x="795866" y="541866"/>
                  <a:pt x="795866" y="541866"/>
                </a:cubicBezTo>
                <a:cubicBezTo>
                  <a:pt x="793044" y="533399"/>
                  <a:pt x="794826" y="521416"/>
                  <a:pt x="787400" y="516466"/>
                </a:cubicBezTo>
                <a:cubicBezTo>
                  <a:pt x="783167" y="513644"/>
                  <a:pt x="778609" y="511257"/>
                  <a:pt x="774700" y="508000"/>
                </a:cubicBezTo>
                <a:cubicBezTo>
                  <a:pt x="770101" y="504167"/>
                  <a:pt x="766981" y="498621"/>
                  <a:pt x="762000" y="495300"/>
                </a:cubicBezTo>
                <a:cubicBezTo>
                  <a:pt x="758287" y="492825"/>
                  <a:pt x="753533" y="492477"/>
                  <a:pt x="749300" y="491066"/>
                </a:cubicBezTo>
                <a:cubicBezTo>
                  <a:pt x="745439" y="485275"/>
                  <a:pt x="732071" y="464714"/>
                  <a:pt x="728133" y="461433"/>
                </a:cubicBezTo>
                <a:cubicBezTo>
                  <a:pt x="724705" y="458576"/>
                  <a:pt x="719789" y="458168"/>
                  <a:pt x="715433" y="457200"/>
                </a:cubicBezTo>
                <a:cubicBezTo>
                  <a:pt x="707054" y="455338"/>
                  <a:pt x="698500" y="454377"/>
                  <a:pt x="690033" y="452966"/>
                </a:cubicBezTo>
                <a:cubicBezTo>
                  <a:pt x="685800" y="448733"/>
                  <a:pt x="682531" y="443236"/>
                  <a:pt x="677333" y="440266"/>
                </a:cubicBezTo>
                <a:cubicBezTo>
                  <a:pt x="672282" y="437379"/>
                  <a:pt x="665994" y="437631"/>
                  <a:pt x="660400" y="436033"/>
                </a:cubicBezTo>
                <a:cubicBezTo>
                  <a:pt x="656109" y="434807"/>
                  <a:pt x="651802" y="433558"/>
                  <a:pt x="647700" y="431800"/>
                </a:cubicBezTo>
                <a:cubicBezTo>
                  <a:pt x="641899" y="429314"/>
                  <a:pt x="636533" y="425896"/>
                  <a:pt x="630766" y="423333"/>
                </a:cubicBezTo>
                <a:cubicBezTo>
                  <a:pt x="623822" y="420247"/>
                  <a:pt x="616397" y="418264"/>
                  <a:pt x="609600" y="414866"/>
                </a:cubicBezTo>
                <a:cubicBezTo>
                  <a:pt x="605049" y="412591"/>
                  <a:pt x="601317" y="408924"/>
                  <a:pt x="596900" y="406400"/>
                </a:cubicBezTo>
                <a:cubicBezTo>
                  <a:pt x="591421" y="403269"/>
                  <a:pt x="585101" y="401601"/>
                  <a:pt x="579966" y="397933"/>
                </a:cubicBezTo>
                <a:cubicBezTo>
                  <a:pt x="568434" y="389696"/>
                  <a:pt x="566536" y="383364"/>
                  <a:pt x="558800" y="372533"/>
                </a:cubicBezTo>
                <a:cubicBezTo>
                  <a:pt x="554699" y="366792"/>
                  <a:pt x="550333" y="361244"/>
                  <a:pt x="546100" y="355600"/>
                </a:cubicBezTo>
                <a:cubicBezTo>
                  <a:pt x="541857" y="342874"/>
                  <a:pt x="542517" y="341140"/>
                  <a:pt x="533400" y="330200"/>
                </a:cubicBezTo>
                <a:cubicBezTo>
                  <a:pt x="520967" y="315280"/>
                  <a:pt x="512997" y="312364"/>
                  <a:pt x="495300" y="300566"/>
                </a:cubicBezTo>
                <a:cubicBezTo>
                  <a:pt x="491067" y="297744"/>
                  <a:pt x="486198" y="295698"/>
                  <a:pt x="482600" y="292100"/>
                </a:cubicBezTo>
                <a:cubicBezTo>
                  <a:pt x="476955" y="286455"/>
                  <a:pt x="470861" y="281227"/>
                  <a:pt x="465666" y="275166"/>
                </a:cubicBezTo>
                <a:cubicBezTo>
                  <a:pt x="462355" y="271303"/>
                  <a:pt x="461029" y="265816"/>
                  <a:pt x="457200" y="262466"/>
                </a:cubicBezTo>
                <a:cubicBezTo>
                  <a:pt x="449542" y="255765"/>
                  <a:pt x="431800" y="245533"/>
                  <a:pt x="431800" y="245533"/>
                </a:cubicBezTo>
                <a:cubicBezTo>
                  <a:pt x="426155" y="237066"/>
                  <a:pt x="418084" y="229787"/>
                  <a:pt x="414866" y="220133"/>
                </a:cubicBezTo>
                <a:cubicBezTo>
                  <a:pt x="413455" y="215900"/>
                  <a:pt x="412629" y="211424"/>
                  <a:pt x="410633" y="207433"/>
                </a:cubicBezTo>
                <a:cubicBezTo>
                  <a:pt x="406953" y="200073"/>
                  <a:pt x="401613" y="193626"/>
                  <a:pt x="397933" y="186266"/>
                </a:cubicBezTo>
                <a:cubicBezTo>
                  <a:pt x="395937" y="182275"/>
                  <a:pt x="395867" y="177467"/>
                  <a:pt x="393700" y="173566"/>
                </a:cubicBezTo>
                <a:cubicBezTo>
                  <a:pt x="388758" y="164671"/>
                  <a:pt x="376766" y="148166"/>
                  <a:pt x="376766" y="148166"/>
                </a:cubicBezTo>
                <a:cubicBezTo>
                  <a:pt x="375355" y="143933"/>
                  <a:pt x="372863" y="139916"/>
                  <a:pt x="372533" y="135466"/>
                </a:cubicBezTo>
                <a:cubicBezTo>
                  <a:pt x="370029" y="101663"/>
                  <a:pt x="373454" y="67368"/>
                  <a:pt x="368300" y="33866"/>
                </a:cubicBezTo>
                <a:cubicBezTo>
                  <a:pt x="367526" y="28837"/>
                  <a:pt x="360249" y="27466"/>
                  <a:pt x="355600" y="25400"/>
                </a:cubicBezTo>
                <a:cubicBezTo>
                  <a:pt x="347444" y="21775"/>
                  <a:pt x="330200" y="16933"/>
                  <a:pt x="330200" y="16933"/>
                </a:cubicBezTo>
                <a:cubicBezTo>
                  <a:pt x="325967" y="14111"/>
                  <a:pt x="322149" y="10532"/>
                  <a:pt x="317500" y="8466"/>
                </a:cubicBezTo>
                <a:cubicBezTo>
                  <a:pt x="309345" y="4841"/>
                  <a:pt x="292100" y="0"/>
                  <a:pt x="292100" y="0"/>
                </a:cubicBezTo>
                <a:cubicBezTo>
                  <a:pt x="281182" y="1559"/>
                  <a:pt x="261587" y="2556"/>
                  <a:pt x="249766" y="8466"/>
                </a:cubicBezTo>
                <a:cubicBezTo>
                  <a:pt x="245215" y="10741"/>
                  <a:pt x="241299" y="14111"/>
                  <a:pt x="237066" y="16933"/>
                </a:cubicBezTo>
                <a:cubicBezTo>
                  <a:pt x="221628" y="63249"/>
                  <a:pt x="246249" y="-6905"/>
                  <a:pt x="224366" y="42333"/>
                </a:cubicBezTo>
                <a:cubicBezTo>
                  <a:pt x="220741" y="50488"/>
                  <a:pt x="218722" y="59266"/>
                  <a:pt x="215900" y="67733"/>
                </a:cubicBezTo>
                <a:cubicBezTo>
                  <a:pt x="214489" y="71966"/>
                  <a:pt x="211666" y="75971"/>
                  <a:pt x="211666" y="80433"/>
                </a:cubicBezTo>
                <a:lnTo>
                  <a:pt x="211666" y="97366"/>
                </a:lnTo>
              </a:path>
            </a:pathLst>
          </a:custGeom>
          <a:solidFill>
            <a:srgbClr val="D99694"/>
          </a:solidFill>
          <a:ln w="38100" cap="flat" cmpd="sng">
            <a:solidFill>
              <a:srgbClr val="C0504D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215133" y="3103519"/>
            <a:ext cx="523875" cy="517922"/>
          </a:xfrm>
          <a:custGeom>
            <a:avLst/>
            <a:gdLst>
              <a:gd name="T0" fmla="*/ 257943 w 699289"/>
              <a:gd name="T1" fmla="*/ 16961 h 690048"/>
              <a:gd name="T2" fmla="*/ 219886 w 699289"/>
              <a:gd name="T3" fmla="*/ 72036 h 690048"/>
              <a:gd name="T4" fmla="*/ 198743 w 699289"/>
              <a:gd name="T5" fmla="*/ 101691 h 690048"/>
              <a:gd name="T6" fmla="*/ 186057 w 699289"/>
              <a:gd name="T7" fmla="*/ 118636 h 690048"/>
              <a:gd name="T8" fmla="*/ 169143 w 699289"/>
              <a:gd name="T9" fmla="*/ 144055 h 690048"/>
              <a:gd name="T10" fmla="*/ 156457 w 699289"/>
              <a:gd name="T11" fmla="*/ 165238 h 690048"/>
              <a:gd name="T12" fmla="*/ 139542 w 699289"/>
              <a:gd name="T13" fmla="*/ 182184 h 690048"/>
              <a:gd name="T14" fmla="*/ 126857 w 699289"/>
              <a:gd name="T15" fmla="*/ 207603 h 690048"/>
              <a:gd name="T16" fmla="*/ 101485 w 699289"/>
              <a:gd name="T17" fmla="*/ 224549 h 690048"/>
              <a:gd name="T18" fmla="*/ 76114 w 699289"/>
              <a:gd name="T19" fmla="*/ 241495 h 690048"/>
              <a:gd name="T20" fmla="*/ 63428 w 699289"/>
              <a:gd name="T21" fmla="*/ 266914 h 690048"/>
              <a:gd name="T22" fmla="*/ 46514 w 699289"/>
              <a:gd name="T23" fmla="*/ 317752 h 690048"/>
              <a:gd name="T24" fmla="*/ 33829 w 699289"/>
              <a:gd name="T25" fmla="*/ 360117 h 690048"/>
              <a:gd name="T26" fmla="*/ 21143 w 699289"/>
              <a:gd name="T27" fmla="*/ 394009 h 690048"/>
              <a:gd name="T28" fmla="*/ 8457 w 699289"/>
              <a:gd name="T29" fmla="*/ 440611 h 690048"/>
              <a:gd name="T30" fmla="*/ 4229 w 699289"/>
              <a:gd name="T31" fmla="*/ 538049 h 690048"/>
              <a:gd name="T32" fmla="*/ 0 w 699289"/>
              <a:gd name="T33" fmla="*/ 567705 h 690048"/>
              <a:gd name="T34" fmla="*/ 4229 w 699289"/>
              <a:gd name="T35" fmla="*/ 627016 h 690048"/>
              <a:gd name="T36" fmla="*/ 16915 w 699289"/>
              <a:gd name="T37" fmla="*/ 665144 h 690048"/>
              <a:gd name="T38" fmla="*/ 63428 w 699289"/>
              <a:gd name="T39" fmla="*/ 669381 h 690048"/>
              <a:gd name="T40" fmla="*/ 148000 w 699289"/>
              <a:gd name="T41" fmla="*/ 665144 h 690048"/>
              <a:gd name="T42" fmla="*/ 186057 w 699289"/>
              <a:gd name="T43" fmla="*/ 656672 h 690048"/>
              <a:gd name="T44" fmla="*/ 224114 w 699289"/>
              <a:gd name="T45" fmla="*/ 652435 h 690048"/>
              <a:gd name="T46" fmla="*/ 338285 w 699289"/>
              <a:gd name="T47" fmla="*/ 648198 h 690048"/>
              <a:gd name="T48" fmla="*/ 359428 w 699289"/>
              <a:gd name="T49" fmla="*/ 639725 h 690048"/>
              <a:gd name="T50" fmla="*/ 418627 w 699289"/>
              <a:gd name="T51" fmla="*/ 648198 h 690048"/>
              <a:gd name="T52" fmla="*/ 435542 w 699289"/>
              <a:gd name="T53" fmla="*/ 652435 h 690048"/>
              <a:gd name="T54" fmla="*/ 617370 w 699289"/>
              <a:gd name="T55" fmla="*/ 656672 h 690048"/>
              <a:gd name="T56" fmla="*/ 634284 w 699289"/>
              <a:gd name="T57" fmla="*/ 665144 h 690048"/>
              <a:gd name="T58" fmla="*/ 638513 w 699289"/>
              <a:gd name="T59" fmla="*/ 677854 h 690048"/>
              <a:gd name="T60" fmla="*/ 651198 w 699289"/>
              <a:gd name="T61" fmla="*/ 682091 h 690048"/>
              <a:gd name="T62" fmla="*/ 693484 w 699289"/>
              <a:gd name="T63" fmla="*/ 690563 h 690048"/>
              <a:gd name="T64" fmla="*/ 693484 w 699289"/>
              <a:gd name="T65" fmla="*/ 610070 h 690048"/>
              <a:gd name="T66" fmla="*/ 689255 w 699289"/>
              <a:gd name="T67" fmla="*/ 398245 h 690048"/>
              <a:gd name="T68" fmla="*/ 685026 w 699289"/>
              <a:gd name="T69" fmla="*/ 385536 h 690048"/>
              <a:gd name="T70" fmla="*/ 672341 w 699289"/>
              <a:gd name="T71" fmla="*/ 368590 h 690048"/>
              <a:gd name="T72" fmla="*/ 668112 w 699289"/>
              <a:gd name="T73" fmla="*/ 355880 h 690048"/>
              <a:gd name="T74" fmla="*/ 655427 w 699289"/>
              <a:gd name="T75" fmla="*/ 330461 h 690048"/>
              <a:gd name="T76" fmla="*/ 625827 w 699289"/>
              <a:gd name="T77" fmla="*/ 296569 h 690048"/>
              <a:gd name="T78" fmla="*/ 600456 w 699289"/>
              <a:gd name="T79" fmla="*/ 279624 h 690048"/>
              <a:gd name="T80" fmla="*/ 587770 w 699289"/>
              <a:gd name="T81" fmla="*/ 266914 h 690048"/>
              <a:gd name="T82" fmla="*/ 570855 w 699289"/>
              <a:gd name="T83" fmla="*/ 241495 h 690048"/>
              <a:gd name="T84" fmla="*/ 558170 w 699289"/>
              <a:gd name="T85" fmla="*/ 233022 h 690048"/>
              <a:gd name="T86" fmla="*/ 524342 w 699289"/>
              <a:gd name="T87" fmla="*/ 211840 h 690048"/>
              <a:gd name="T88" fmla="*/ 482055 w 699289"/>
              <a:gd name="T89" fmla="*/ 165238 h 690048"/>
              <a:gd name="T90" fmla="*/ 443998 w 699289"/>
              <a:gd name="T91" fmla="*/ 148293 h 690048"/>
              <a:gd name="T92" fmla="*/ 435542 w 699289"/>
              <a:gd name="T93" fmla="*/ 135583 h 690048"/>
              <a:gd name="T94" fmla="*/ 422856 w 699289"/>
              <a:gd name="T95" fmla="*/ 127110 h 690048"/>
              <a:gd name="T96" fmla="*/ 405941 w 699289"/>
              <a:gd name="T97" fmla="*/ 101691 h 690048"/>
              <a:gd name="T98" fmla="*/ 393256 w 699289"/>
              <a:gd name="T99" fmla="*/ 76272 h 690048"/>
              <a:gd name="T100" fmla="*/ 355199 w 699289"/>
              <a:gd name="T101" fmla="*/ 55089 h 690048"/>
              <a:gd name="T102" fmla="*/ 342513 w 699289"/>
              <a:gd name="T103" fmla="*/ 59326 h 690048"/>
              <a:gd name="T104" fmla="*/ 321371 w 699289"/>
              <a:gd name="T105" fmla="*/ 38143 h 690048"/>
              <a:gd name="T106" fmla="*/ 308685 w 699289"/>
              <a:gd name="T107" fmla="*/ 25434 h 690048"/>
              <a:gd name="T108" fmla="*/ 304456 w 699289"/>
              <a:gd name="T109" fmla="*/ 12724 h 690048"/>
              <a:gd name="T110" fmla="*/ 279085 w 699289"/>
              <a:gd name="T111" fmla="*/ 15 h 690048"/>
              <a:gd name="T112" fmla="*/ 257943 w 699289"/>
              <a:gd name="T113" fmla="*/ 16961 h 69004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99289" h="690048">
                <a:moveTo>
                  <a:pt x="258234" y="16948"/>
                </a:moveTo>
                <a:cubicBezTo>
                  <a:pt x="248356" y="28943"/>
                  <a:pt x="232929" y="53703"/>
                  <a:pt x="220134" y="71982"/>
                </a:cubicBezTo>
                <a:cubicBezTo>
                  <a:pt x="213173" y="81926"/>
                  <a:pt x="206107" y="91798"/>
                  <a:pt x="198967" y="101615"/>
                </a:cubicBezTo>
                <a:cubicBezTo>
                  <a:pt x="194817" y="107321"/>
                  <a:pt x="190181" y="112677"/>
                  <a:pt x="186267" y="118548"/>
                </a:cubicBezTo>
                <a:cubicBezTo>
                  <a:pt x="180623" y="127015"/>
                  <a:pt x="174797" y="135363"/>
                  <a:pt x="169334" y="143948"/>
                </a:cubicBezTo>
                <a:cubicBezTo>
                  <a:pt x="164917" y="150890"/>
                  <a:pt x="161686" y="158620"/>
                  <a:pt x="156634" y="165115"/>
                </a:cubicBezTo>
                <a:cubicBezTo>
                  <a:pt x="151733" y="171416"/>
                  <a:pt x="145345" y="176404"/>
                  <a:pt x="139700" y="182048"/>
                </a:cubicBezTo>
                <a:cubicBezTo>
                  <a:pt x="136680" y="191108"/>
                  <a:pt x="134725" y="200689"/>
                  <a:pt x="127000" y="207448"/>
                </a:cubicBezTo>
                <a:cubicBezTo>
                  <a:pt x="119342" y="214149"/>
                  <a:pt x="108795" y="217187"/>
                  <a:pt x="101600" y="224382"/>
                </a:cubicBezTo>
                <a:cubicBezTo>
                  <a:pt x="85745" y="240237"/>
                  <a:pt x="94580" y="235189"/>
                  <a:pt x="76200" y="241315"/>
                </a:cubicBezTo>
                <a:cubicBezTo>
                  <a:pt x="71967" y="249782"/>
                  <a:pt x="66931" y="257893"/>
                  <a:pt x="63500" y="266715"/>
                </a:cubicBezTo>
                <a:cubicBezTo>
                  <a:pt x="57031" y="283351"/>
                  <a:pt x="46567" y="317515"/>
                  <a:pt x="46567" y="317515"/>
                </a:cubicBezTo>
                <a:cubicBezTo>
                  <a:pt x="37949" y="369228"/>
                  <a:pt x="48634" y="320468"/>
                  <a:pt x="33867" y="359848"/>
                </a:cubicBezTo>
                <a:cubicBezTo>
                  <a:pt x="16575" y="405959"/>
                  <a:pt x="44740" y="346572"/>
                  <a:pt x="21167" y="393715"/>
                </a:cubicBezTo>
                <a:cubicBezTo>
                  <a:pt x="11618" y="431911"/>
                  <a:pt x="16380" y="416543"/>
                  <a:pt x="8467" y="440282"/>
                </a:cubicBezTo>
                <a:cubicBezTo>
                  <a:pt x="7056" y="472737"/>
                  <a:pt x="6395" y="505234"/>
                  <a:pt x="4234" y="537648"/>
                </a:cubicBezTo>
                <a:cubicBezTo>
                  <a:pt x="3570" y="547604"/>
                  <a:pt x="0" y="557304"/>
                  <a:pt x="0" y="567282"/>
                </a:cubicBezTo>
                <a:cubicBezTo>
                  <a:pt x="0" y="587088"/>
                  <a:pt x="2263" y="606841"/>
                  <a:pt x="4234" y="626548"/>
                </a:cubicBezTo>
                <a:cubicBezTo>
                  <a:pt x="4466" y="628872"/>
                  <a:pt x="6573" y="661460"/>
                  <a:pt x="16934" y="664648"/>
                </a:cubicBezTo>
                <a:cubicBezTo>
                  <a:pt x="31831" y="669232"/>
                  <a:pt x="47978" y="667471"/>
                  <a:pt x="63500" y="668882"/>
                </a:cubicBezTo>
                <a:cubicBezTo>
                  <a:pt x="91722" y="667471"/>
                  <a:pt x="119993" y="666815"/>
                  <a:pt x="148167" y="664648"/>
                </a:cubicBezTo>
                <a:cubicBezTo>
                  <a:pt x="222613" y="658921"/>
                  <a:pt x="142214" y="663524"/>
                  <a:pt x="186267" y="656182"/>
                </a:cubicBezTo>
                <a:cubicBezTo>
                  <a:pt x="198871" y="654081"/>
                  <a:pt x="211608" y="652657"/>
                  <a:pt x="224367" y="651948"/>
                </a:cubicBezTo>
                <a:cubicBezTo>
                  <a:pt x="262434" y="649833"/>
                  <a:pt x="300567" y="649126"/>
                  <a:pt x="338667" y="647715"/>
                </a:cubicBezTo>
                <a:cubicBezTo>
                  <a:pt x="345723" y="644893"/>
                  <a:pt x="352235" y="639248"/>
                  <a:pt x="359834" y="639248"/>
                </a:cubicBezTo>
                <a:cubicBezTo>
                  <a:pt x="379790" y="639248"/>
                  <a:pt x="399740" y="642876"/>
                  <a:pt x="419100" y="647715"/>
                </a:cubicBezTo>
                <a:cubicBezTo>
                  <a:pt x="424745" y="649126"/>
                  <a:pt x="430221" y="651701"/>
                  <a:pt x="436034" y="651948"/>
                </a:cubicBezTo>
                <a:cubicBezTo>
                  <a:pt x="496673" y="654528"/>
                  <a:pt x="557389" y="654771"/>
                  <a:pt x="618067" y="656182"/>
                </a:cubicBezTo>
                <a:cubicBezTo>
                  <a:pt x="623711" y="659004"/>
                  <a:pt x="630538" y="660186"/>
                  <a:pt x="635000" y="664648"/>
                </a:cubicBezTo>
                <a:cubicBezTo>
                  <a:pt x="638155" y="667803"/>
                  <a:pt x="636079" y="674193"/>
                  <a:pt x="639234" y="677348"/>
                </a:cubicBezTo>
                <a:cubicBezTo>
                  <a:pt x="642389" y="680503"/>
                  <a:pt x="647643" y="680356"/>
                  <a:pt x="651934" y="681582"/>
                </a:cubicBezTo>
                <a:cubicBezTo>
                  <a:pt x="669612" y="686633"/>
                  <a:pt x="674315" y="686723"/>
                  <a:pt x="694267" y="690048"/>
                </a:cubicBezTo>
                <a:cubicBezTo>
                  <a:pt x="704252" y="650105"/>
                  <a:pt x="696672" y="687781"/>
                  <a:pt x="694267" y="609615"/>
                </a:cubicBezTo>
                <a:cubicBezTo>
                  <a:pt x="692097" y="539079"/>
                  <a:pt x="692695" y="468468"/>
                  <a:pt x="690034" y="397948"/>
                </a:cubicBezTo>
                <a:cubicBezTo>
                  <a:pt x="689866" y="393489"/>
                  <a:pt x="688014" y="389122"/>
                  <a:pt x="685800" y="385248"/>
                </a:cubicBezTo>
                <a:cubicBezTo>
                  <a:pt x="682299" y="379122"/>
                  <a:pt x="677333" y="373959"/>
                  <a:pt x="673100" y="368315"/>
                </a:cubicBezTo>
                <a:cubicBezTo>
                  <a:pt x="671689" y="364082"/>
                  <a:pt x="670679" y="359693"/>
                  <a:pt x="668867" y="355615"/>
                </a:cubicBezTo>
                <a:cubicBezTo>
                  <a:pt x="665023" y="346965"/>
                  <a:pt x="661037" y="338332"/>
                  <a:pt x="656167" y="330215"/>
                </a:cubicBezTo>
                <a:cubicBezTo>
                  <a:pt x="649877" y="319732"/>
                  <a:pt x="635784" y="303749"/>
                  <a:pt x="626534" y="296348"/>
                </a:cubicBezTo>
                <a:cubicBezTo>
                  <a:pt x="618588" y="289991"/>
                  <a:pt x="608329" y="286610"/>
                  <a:pt x="601134" y="279415"/>
                </a:cubicBezTo>
                <a:cubicBezTo>
                  <a:pt x="596901" y="275182"/>
                  <a:pt x="592110" y="271441"/>
                  <a:pt x="588434" y="266715"/>
                </a:cubicBezTo>
                <a:cubicBezTo>
                  <a:pt x="582187" y="258683"/>
                  <a:pt x="579967" y="246960"/>
                  <a:pt x="571500" y="241315"/>
                </a:cubicBezTo>
                <a:cubicBezTo>
                  <a:pt x="567267" y="238493"/>
                  <a:pt x="563218" y="235372"/>
                  <a:pt x="558800" y="232848"/>
                </a:cubicBezTo>
                <a:cubicBezTo>
                  <a:pt x="543150" y="223905"/>
                  <a:pt x="538425" y="225174"/>
                  <a:pt x="524934" y="211682"/>
                </a:cubicBezTo>
                <a:cubicBezTo>
                  <a:pt x="510798" y="197545"/>
                  <a:pt x="503473" y="172073"/>
                  <a:pt x="482600" y="165115"/>
                </a:cubicBezTo>
                <a:cubicBezTo>
                  <a:pt x="452373" y="155039"/>
                  <a:pt x="464626" y="161598"/>
                  <a:pt x="444500" y="148182"/>
                </a:cubicBezTo>
                <a:cubicBezTo>
                  <a:pt x="441678" y="143949"/>
                  <a:pt x="439631" y="139080"/>
                  <a:pt x="436034" y="135482"/>
                </a:cubicBezTo>
                <a:cubicBezTo>
                  <a:pt x="432436" y="131884"/>
                  <a:pt x="426684" y="130844"/>
                  <a:pt x="423334" y="127015"/>
                </a:cubicBezTo>
                <a:cubicBezTo>
                  <a:pt x="416633" y="119357"/>
                  <a:pt x="406400" y="101615"/>
                  <a:pt x="406400" y="101615"/>
                </a:cubicBezTo>
                <a:cubicBezTo>
                  <a:pt x="403380" y="92555"/>
                  <a:pt x="401425" y="82974"/>
                  <a:pt x="393700" y="76215"/>
                </a:cubicBezTo>
                <a:cubicBezTo>
                  <a:pt x="375786" y="60540"/>
                  <a:pt x="373042" y="60863"/>
                  <a:pt x="355600" y="55048"/>
                </a:cubicBezTo>
                <a:cubicBezTo>
                  <a:pt x="351367" y="56459"/>
                  <a:pt x="347302" y="60016"/>
                  <a:pt x="342900" y="59282"/>
                </a:cubicBezTo>
                <a:cubicBezTo>
                  <a:pt x="330883" y="57279"/>
                  <a:pt x="328107" y="45762"/>
                  <a:pt x="321734" y="38115"/>
                </a:cubicBezTo>
                <a:cubicBezTo>
                  <a:pt x="317901" y="33516"/>
                  <a:pt x="313267" y="29648"/>
                  <a:pt x="309034" y="25415"/>
                </a:cubicBezTo>
                <a:cubicBezTo>
                  <a:pt x="307623" y="21182"/>
                  <a:pt x="307588" y="16200"/>
                  <a:pt x="304800" y="12715"/>
                </a:cubicBezTo>
                <a:cubicBezTo>
                  <a:pt x="299626" y="6247"/>
                  <a:pt x="287070" y="1932"/>
                  <a:pt x="279400" y="15"/>
                </a:cubicBezTo>
                <a:cubicBezTo>
                  <a:pt x="278031" y="-327"/>
                  <a:pt x="268112" y="4953"/>
                  <a:pt x="258234" y="16948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291334" y="3290447"/>
            <a:ext cx="178594" cy="285750"/>
          </a:xfrm>
          <a:custGeom>
            <a:avLst/>
            <a:gdLst>
              <a:gd name="T0" fmla="*/ 164622 w 238816"/>
              <a:gd name="T1" fmla="*/ 741 h 381742"/>
              <a:gd name="T2" fmla="*/ 113969 w 238816"/>
              <a:gd name="T3" fmla="*/ 4966 h 381742"/>
              <a:gd name="T4" fmla="*/ 130853 w 238816"/>
              <a:gd name="T5" fmla="*/ 17642 h 381742"/>
              <a:gd name="T6" fmla="*/ 139296 w 238816"/>
              <a:gd name="T7" fmla="*/ 30317 h 381742"/>
              <a:gd name="T8" fmla="*/ 151959 w 238816"/>
              <a:gd name="T9" fmla="*/ 47217 h 381742"/>
              <a:gd name="T10" fmla="*/ 164622 w 238816"/>
              <a:gd name="T11" fmla="*/ 55668 h 381742"/>
              <a:gd name="T12" fmla="*/ 122412 w 238816"/>
              <a:gd name="T13" fmla="*/ 68343 h 381742"/>
              <a:gd name="T14" fmla="*/ 118190 w 238816"/>
              <a:gd name="T15" fmla="*/ 81018 h 381742"/>
              <a:gd name="T16" fmla="*/ 130853 w 238816"/>
              <a:gd name="T17" fmla="*/ 89468 h 381742"/>
              <a:gd name="T18" fmla="*/ 143517 w 238816"/>
              <a:gd name="T19" fmla="*/ 93694 h 381742"/>
              <a:gd name="T20" fmla="*/ 101306 w 238816"/>
              <a:gd name="T21" fmla="*/ 106369 h 381742"/>
              <a:gd name="T22" fmla="*/ 84422 w 238816"/>
              <a:gd name="T23" fmla="*/ 114818 h 381742"/>
              <a:gd name="T24" fmla="*/ 59096 w 238816"/>
              <a:gd name="T25" fmla="*/ 123269 h 381742"/>
              <a:gd name="T26" fmla="*/ 50653 w 238816"/>
              <a:gd name="T27" fmla="*/ 135944 h 381742"/>
              <a:gd name="T28" fmla="*/ 92864 w 238816"/>
              <a:gd name="T29" fmla="*/ 140169 h 381742"/>
              <a:gd name="T30" fmla="*/ 109749 w 238816"/>
              <a:gd name="T31" fmla="*/ 123269 h 381742"/>
              <a:gd name="T32" fmla="*/ 118190 w 238816"/>
              <a:gd name="T33" fmla="*/ 106369 h 381742"/>
              <a:gd name="T34" fmla="*/ 92864 w 238816"/>
              <a:gd name="T35" fmla="*/ 119044 h 381742"/>
              <a:gd name="T36" fmla="*/ 37990 w 238816"/>
              <a:gd name="T37" fmla="*/ 169745 h 381742"/>
              <a:gd name="T38" fmla="*/ 21106 w 238816"/>
              <a:gd name="T39" fmla="*/ 182421 h 381742"/>
              <a:gd name="T40" fmla="*/ 4221 w 238816"/>
              <a:gd name="T41" fmla="*/ 207771 h 381742"/>
              <a:gd name="T42" fmla="*/ 46432 w 238816"/>
              <a:gd name="T43" fmla="*/ 199321 h 381742"/>
              <a:gd name="T44" fmla="*/ 59096 w 238816"/>
              <a:gd name="T45" fmla="*/ 190870 h 381742"/>
              <a:gd name="T46" fmla="*/ 42211 w 238816"/>
              <a:gd name="T47" fmla="*/ 195096 h 381742"/>
              <a:gd name="T48" fmla="*/ 25327 w 238816"/>
              <a:gd name="T49" fmla="*/ 203546 h 381742"/>
              <a:gd name="T50" fmla="*/ 0 w 238816"/>
              <a:gd name="T51" fmla="*/ 216221 h 381742"/>
              <a:gd name="T52" fmla="*/ 4221 w 238816"/>
              <a:gd name="T53" fmla="*/ 241572 h 381742"/>
              <a:gd name="T54" fmla="*/ 16884 w 238816"/>
              <a:gd name="T55" fmla="*/ 245797 h 381742"/>
              <a:gd name="T56" fmla="*/ 0 w 238816"/>
              <a:gd name="T57" fmla="*/ 266922 h 381742"/>
              <a:gd name="T58" fmla="*/ 12663 w 238816"/>
              <a:gd name="T59" fmla="*/ 279597 h 381742"/>
              <a:gd name="T60" fmla="*/ 25327 w 238816"/>
              <a:gd name="T61" fmla="*/ 304948 h 381742"/>
              <a:gd name="T62" fmla="*/ 29547 w 238816"/>
              <a:gd name="T63" fmla="*/ 326074 h 381742"/>
              <a:gd name="T64" fmla="*/ 25327 w 238816"/>
              <a:gd name="T65" fmla="*/ 338749 h 381742"/>
              <a:gd name="T66" fmla="*/ 54874 w 238816"/>
              <a:gd name="T67" fmla="*/ 342974 h 381742"/>
              <a:gd name="T68" fmla="*/ 80200 w 238816"/>
              <a:gd name="T69" fmla="*/ 347200 h 381742"/>
              <a:gd name="T70" fmla="*/ 84422 w 238816"/>
              <a:gd name="T71" fmla="*/ 368325 h 381742"/>
              <a:gd name="T72" fmla="*/ 109749 w 238816"/>
              <a:gd name="T73" fmla="*/ 381000 h 381742"/>
              <a:gd name="T74" fmla="*/ 122412 w 238816"/>
              <a:gd name="T75" fmla="*/ 334525 h 381742"/>
              <a:gd name="T76" fmla="*/ 143517 w 238816"/>
              <a:gd name="T77" fmla="*/ 330299 h 381742"/>
              <a:gd name="T78" fmla="*/ 181506 w 238816"/>
              <a:gd name="T79" fmla="*/ 326074 h 381742"/>
              <a:gd name="T80" fmla="*/ 185728 w 238816"/>
              <a:gd name="T81" fmla="*/ 262697 h 381742"/>
              <a:gd name="T82" fmla="*/ 198391 w 238816"/>
              <a:gd name="T83" fmla="*/ 254247 h 381742"/>
              <a:gd name="T84" fmla="*/ 194170 w 238816"/>
              <a:gd name="T85" fmla="*/ 216221 h 381742"/>
              <a:gd name="T86" fmla="*/ 198391 w 238816"/>
              <a:gd name="T87" fmla="*/ 203546 h 381742"/>
              <a:gd name="T88" fmla="*/ 223718 w 238816"/>
              <a:gd name="T89" fmla="*/ 195096 h 381742"/>
              <a:gd name="T90" fmla="*/ 227939 w 238816"/>
              <a:gd name="T91" fmla="*/ 169745 h 381742"/>
              <a:gd name="T92" fmla="*/ 236381 w 238816"/>
              <a:gd name="T93" fmla="*/ 157070 h 381742"/>
              <a:gd name="T94" fmla="*/ 232159 w 238816"/>
              <a:gd name="T95" fmla="*/ 34542 h 381742"/>
              <a:gd name="T96" fmla="*/ 206833 w 238816"/>
              <a:gd name="T97" fmla="*/ 26091 h 381742"/>
              <a:gd name="T98" fmla="*/ 194170 w 238816"/>
              <a:gd name="T99" fmla="*/ 21866 h 381742"/>
              <a:gd name="T100" fmla="*/ 164622 w 238816"/>
              <a:gd name="T101" fmla="*/ 13416 h 381742"/>
              <a:gd name="T102" fmla="*/ 151959 w 238816"/>
              <a:gd name="T103" fmla="*/ 4966 h 381742"/>
              <a:gd name="T104" fmla="*/ 164622 w 238816"/>
              <a:gd name="T105" fmla="*/ 741 h 3817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38816" h="381742">
                <a:moveTo>
                  <a:pt x="165100" y="742"/>
                </a:moveTo>
                <a:cubicBezTo>
                  <a:pt x="158750" y="742"/>
                  <a:pt x="129498" y="-2623"/>
                  <a:pt x="114300" y="4976"/>
                </a:cubicBezTo>
                <a:cubicBezTo>
                  <a:pt x="107989" y="8131"/>
                  <a:pt x="126244" y="12687"/>
                  <a:pt x="131233" y="17676"/>
                </a:cubicBezTo>
                <a:cubicBezTo>
                  <a:pt x="134831" y="21274"/>
                  <a:pt x="136743" y="26236"/>
                  <a:pt x="139700" y="30376"/>
                </a:cubicBezTo>
                <a:cubicBezTo>
                  <a:pt x="143801" y="36117"/>
                  <a:pt x="147411" y="42320"/>
                  <a:pt x="152400" y="47309"/>
                </a:cubicBezTo>
                <a:cubicBezTo>
                  <a:pt x="155998" y="50907"/>
                  <a:pt x="160867" y="52954"/>
                  <a:pt x="165100" y="55776"/>
                </a:cubicBezTo>
                <a:cubicBezTo>
                  <a:pt x="152129" y="57629"/>
                  <a:pt x="132704" y="56055"/>
                  <a:pt x="122767" y="68476"/>
                </a:cubicBezTo>
                <a:cubicBezTo>
                  <a:pt x="119979" y="71961"/>
                  <a:pt x="119944" y="76943"/>
                  <a:pt x="118533" y="81176"/>
                </a:cubicBezTo>
                <a:cubicBezTo>
                  <a:pt x="122766" y="83998"/>
                  <a:pt x="126682" y="87367"/>
                  <a:pt x="131233" y="89642"/>
                </a:cubicBezTo>
                <a:cubicBezTo>
                  <a:pt x="135224" y="91638"/>
                  <a:pt x="146408" y="90163"/>
                  <a:pt x="143933" y="93876"/>
                </a:cubicBezTo>
                <a:cubicBezTo>
                  <a:pt x="139650" y="100301"/>
                  <a:pt x="107905" y="105315"/>
                  <a:pt x="101600" y="106576"/>
                </a:cubicBezTo>
                <a:cubicBezTo>
                  <a:pt x="95956" y="109398"/>
                  <a:pt x="90526" y="112698"/>
                  <a:pt x="84667" y="115042"/>
                </a:cubicBezTo>
                <a:cubicBezTo>
                  <a:pt x="76381" y="118357"/>
                  <a:pt x="59267" y="123509"/>
                  <a:pt x="59267" y="123509"/>
                </a:cubicBezTo>
                <a:cubicBezTo>
                  <a:pt x="56445" y="127742"/>
                  <a:pt x="51637" y="131190"/>
                  <a:pt x="50800" y="136209"/>
                </a:cubicBezTo>
                <a:cubicBezTo>
                  <a:pt x="46144" y="164141"/>
                  <a:pt x="88587" y="141452"/>
                  <a:pt x="93133" y="140442"/>
                </a:cubicBezTo>
                <a:cubicBezTo>
                  <a:pt x="98778" y="134798"/>
                  <a:pt x="105277" y="129895"/>
                  <a:pt x="110067" y="123509"/>
                </a:cubicBezTo>
                <a:cubicBezTo>
                  <a:pt x="113853" y="118461"/>
                  <a:pt x="124655" y="108106"/>
                  <a:pt x="118533" y="106576"/>
                </a:cubicBezTo>
                <a:cubicBezTo>
                  <a:pt x="109350" y="104280"/>
                  <a:pt x="100916" y="113888"/>
                  <a:pt x="93133" y="119276"/>
                </a:cubicBezTo>
                <a:cubicBezTo>
                  <a:pt x="67044" y="137338"/>
                  <a:pt x="61070" y="149403"/>
                  <a:pt x="38100" y="170076"/>
                </a:cubicBezTo>
                <a:cubicBezTo>
                  <a:pt x="32856" y="174796"/>
                  <a:pt x="25854" y="177503"/>
                  <a:pt x="21167" y="182776"/>
                </a:cubicBezTo>
                <a:cubicBezTo>
                  <a:pt x="14407" y="190381"/>
                  <a:pt x="-5745" y="210172"/>
                  <a:pt x="4233" y="208176"/>
                </a:cubicBezTo>
                <a:lnTo>
                  <a:pt x="46567" y="199709"/>
                </a:lnTo>
                <a:cubicBezTo>
                  <a:pt x="50800" y="196887"/>
                  <a:pt x="62865" y="194839"/>
                  <a:pt x="59267" y="191242"/>
                </a:cubicBezTo>
                <a:cubicBezTo>
                  <a:pt x="55152" y="187128"/>
                  <a:pt x="47781" y="193433"/>
                  <a:pt x="42333" y="195476"/>
                </a:cubicBezTo>
                <a:cubicBezTo>
                  <a:pt x="36424" y="197692"/>
                  <a:pt x="31200" y="201456"/>
                  <a:pt x="25400" y="203942"/>
                </a:cubicBezTo>
                <a:cubicBezTo>
                  <a:pt x="865" y="214457"/>
                  <a:pt x="24404" y="200374"/>
                  <a:pt x="0" y="216642"/>
                </a:cubicBezTo>
                <a:cubicBezTo>
                  <a:pt x="1411" y="225109"/>
                  <a:pt x="-25" y="234589"/>
                  <a:pt x="4233" y="242042"/>
                </a:cubicBezTo>
                <a:cubicBezTo>
                  <a:pt x="6447" y="245916"/>
                  <a:pt x="14937" y="242285"/>
                  <a:pt x="16933" y="246276"/>
                </a:cubicBezTo>
                <a:cubicBezTo>
                  <a:pt x="22045" y="256501"/>
                  <a:pt x="3924" y="264826"/>
                  <a:pt x="0" y="267442"/>
                </a:cubicBezTo>
                <a:cubicBezTo>
                  <a:pt x="4233" y="271675"/>
                  <a:pt x="11248" y="274334"/>
                  <a:pt x="12700" y="280142"/>
                </a:cubicBezTo>
                <a:cubicBezTo>
                  <a:pt x="20224" y="310238"/>
                  <a:pt x="-8943" y="296957"/>
                  <a:pt x="25400" y="305542"/>
                </a:cubicBezTo>
                <a:cubicBezTo>
                  <a:pt x="52210" y="318948"/>
                  <a:pt x="42505" y="307401"/>
                  <a:pt x="29633" y="326709"/>
                </a:cubicBezTo>
                <a:cubicBezTo>
                  <a:pt x="27158" y="330422"/>
                  <a:pt x="26811" y="335176"/>
                  <a:pt x="25400" y="339409"/>
                </a:cubicBezTo>
                <a:cubicBezTo>
                  <a:pt x="50113" y="355885"/>
                  <a:pt x="24962" y="343642"/>
                  <a:pt x="55033" y="343642"/>
                </a:cubicBezTo>
                <a:cubicBezTo>
                  <a:pt x="63616" y="343642"/>
                  <a:pt x="71966" y="346465"/>
                  <a:pt x="80433" y="347876"/>
                </a:cubicBezTo>
                <a:cubicBezTo>
                  <a:pt x="81844" y="354931"/>
                  <a:pt x="81097" y="362795"/>
                  <a:pt x="84667" y="369042"/>
                </a:cubicBezTo>
                <a:cubicBezTo>
                  <a:pt x="88530" y="375801"/>
                  <a:pt x="103547" y="379569"/>
                  <a:pt x="110067" y="381742"/>
                </a:cubicBezTo>
                <a:cubicBezTo>
                  <a:pt x="150826" y="371553"/>
                  <a:pt x="103038" y="389433"/>
                  <a:pt x="122767" y="335176"/>
                </a:cubicBezTo>
                <a:cubicBezTo>
                  <a:pt x="125226" y="328414"/>
                  <a:pt x="136810" y="331960"/>
                  <a:pt x="143933" y="330942"/>
                </a:cubicBezTo>
                <a:cubicBezTo>
                  <a:pt x="156583" y="329135"/>
                  <a:pt x="169333" y="328120"/>
                  <a:pt x="182033" y="326709"/>
                </a:cubicBezTo>
                <a:cubicBezTo>
                  <a:pt x="183444" y="305542"/>
                  <a:pt x="181408" y="283859"/>
                  <a:pt x="186267" y="263209"/>
                </a:cubicBezTo>
                <a:cubicBezTo>
                  <a:pt x="187432" y="258256"/>
                  <a:pt x="198057" y="259748"/>
                  <a:pt x="198967" y="254742"/>
                </a:cubicBezTo>
                <a:cubicBezTo>
                  <a:pt x="201253" y="242170"/>
                  <a:pt x="196144" y="229342"/>
                  <a:pt x="194733" y="216642"/>
                </a:cubicBezTo>
                <a:cubicBezTo>
                  <a:pt x="196144" y="212409"/>
                  <a:pt x="195336" y="206536"/>
                  <a:pt x="198967" y="203942"/>
                </a:cubicBezTo>
                <a:cubicBezTo>
                  <a:pt x="206229" y="198755"/>
                  <a:pt x="224367" y="195476"/>
                  <a:pt x="224367" y="195476"/>
                </a:cubicBezTo>
                <a:cubicBezTo>
                  <a:pt x="225778" y="187009"/>
                  <a:pt x="225886" y="178219"/>
                  <a:pt x="228600" y="170076"/>
                </a:cubicBezTo>
                <a:cubicBezTo>
                  <a:pt x="230209" y="165249"/>
                  <a:pt x="236908" y="162461"/>
                  <a:pt x="237067" y="157376"/>
                </a:cubicBezTo>
                <a:cubicBezTo>
                  <a:pt x="238346" y="116449"/>
                  <a:pt x="241852" y="74550"/>
                  <a:pt x="232833" y="34609"/>
                </a:cubicBezTo>
                <a:cubicBezTo>
                  <a:pt x="230867" y="25904"/>
                  <a:pt x="215900" y="28964"/>
                  <a:pt x="207433" y="26142"/>
                </a:cubicBezTo>
                <a:cubicBezTo>
                  <a:pt x="203200" y="24731"/>
                  <a:pt x="199062" y="22991"/>
                  <a:pt x="194733" y="21909"/>
                </a:cubicBezTo>
                <a:cubicBezTo>
                  <a:pt x="189301" y="20551"/>
                  <a:pt x="171178" y="16481"/>
                  <a:pt x="165100" y="13442"/>
                </a:cubicBezTo>
                <a:cubicBezTo>
                  <a:pt x="160549" y="11167"/>
                  <a:pt x="156951" y="7251"/>
                  <a:pt x="152400" y="4976"/>
                </a:cubicBezTo>
                <a:cubicBezTo>
                  <a:pt x="142147" y="-151"/>
                  <a:pt x="171450" y="742"/>
                  <a:pt x="165100" y="742"/>
                </a:cubicBezTo>
                <a:close/>
              </a:path>
            </a:pathLst>
          </a:custGeom>
          <a:solidFill>
            <a:srgbClr val="953735"/>
          </a:solidFill>
          <a:ln w="9525" cap="flat" cmpd="sng">
            <a:solidFill>
              <a:srgbClr val="D99694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567558" y="3303544"/>
            <a:ext cx="104775" cy="184547"/>
          </a:xfrm>
          <a:custGeom>
            <a:avLst/>
            <a:gdLst>
              <a:gd name="T0" fmla="*/ 0 w 139744"/>
              <a:gd name="T1" fmla="*/ 0 h 245533"/>
              <a:gd name="T2" fmla="*/ 0 w 139744"/>
              <a:gd name="T3" fmla="*/ 0 h 245533"/>
              <a:gd name="T4" fmla="*/ 33856 w 139744"/>
              <a:gd name="T5" fmla="*/ 38182 h 245533"/>
              <a:gd name="T6" fmla="*/ 29625 w 139744"/>
              <a:gd name="T7" fmla="*/ 50910 h 245533"/>
              <a:gd name="T8" fmla="*/ 29625 w 139744"/>
              <a:gd name="T9" fmla="*/ 123032 h 245533"/>
              <a:gd name="T10" fmla="*/ 21160 w 139744"/>
              <a:gd name="T11" fmla="*/ 135759 h 245533"/>
              <a:gd name="T12" fmla="*/ 33856 w 139744"/>
              <a:gd name="T13" fmla="*/ 207881 h 245533"/>
              <a:gd name="T14" fmla="*/ 46552 w 139744"/>
              <a:gd name="T15" fmla="*/ 212124 h 245533"/>
              <a:gd name="T16" fmla="*/ 71944 w 139744"/>
              <a:gd name="T17" fmla="*/ 229093 h 245533"/>
              <a:gd name="T18" fmla="*/ 84640 w 139744"/>
              <a:gd name="T19" fmla="*/ 237579 h 245533"/>
              <a:gd name="T20" fmla="*/ 110032 w 139744"/>
              <a:gd name="T21" fmla="*/ 246063 h 245533"/>
              <a:gd name="T22" fmla="*/ 122728 w 139744"/>
              <a:gd name="T23" fmla="*/ 229093 h 245533"/>
              <a:gd name="T24" fmla="*/ 139656 w 139744"/>
              <a:gd name="T25" fmla="*/ 212124 h 245533"/>
              <a:gd name="T26" fmla="*/ 122728 w 139744"/>
              <a:gd name="T27" fmla="*/ 182426 h 245533"/>
              <a:gd name="T28" fmla="*/ 118497 w 139744"/>
              <a:gd name="T29" fmla="*/ 169699 h 245533"/>
              <a:gd name="T30" fmla="*/ 110032 w 139744"/>
              <a:gd name="T31" fmla="*/ 156971 h 245533"/>
              <a:gd name="T32" fmla="*/ 105801 w 139744"/>
              <a:gd name="T33" fmla="*/ 63637 h 245533"/>
              <a:gd name="T34" fmla="*/ 84640 w 139744"/>
              <a:gd name="T35" fmla="*/ 46668 h 245533"/>
              <a:gd name="T36" fmla="*/ 46552 w 139744"/>
              <a:gd name="T37" fmla="*/ 33940 h 245533"/>
              <a:gd name="T38" fmla="*/ 38088 w 139744"/>
              <a:gd name="T39" fmla="*/ 21213 h 245533"/>
              <a:gd name="T40" fmla="*/ 25392 w 139744"/>
              <a:gd name="T41" fmla="*/ 16970 h 245533"/>
              <a:gd name="T42" fmla="*/ 0 w 139744"/>
              <a:gd name="T43" fmla="*/ 0 h 2455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744" h="245533">
                <a:moveTo>
                  <a:pt x="0" y="0"/>
                </a:moveTo>
                <a:lnTo>
                  <a:pt x="0" y="0"/>
                </a:lnTo>
                <a:cubicBezTo>
                  <a:pt x="8687" y="7445"/>
                  <a:pt x="33867" y="20212"/>
                  <a:pt x="33867" y="38100"/>
                </a:cubicBezTo>
                <a:cubicBezTo>
                  <a:pt x="33867" y="42562"/>
                  <a:pt x="31045" y="46567"/>
                  <a:pt x="29634" y="50800"/>
                </a:cubicBezTo>
                <a:cubicBezTo>
                  <a:pt x="35767" y="81469"/>
                  <a:pt x="37846" y="81706"/>
                  <a:pt x="29634" y="122767"/>
                </a:cubicBezTo>
                <a:cubicBezTo>
                  <a:pt x="28636" y="127756"/>
                  <a:pt x="23989" y="131234"/>
                  <a:pt x="21167" y="135467"/>
                </a:cubicBezTo>
                <a:cubicBezTo>
                  <a:pt x="45999" y="172713"/>
                  <a:pt x="8336" y="111690"/>
                  <a:pt x="33867" y="207433"/>
                </a:cubicBezTo>
                <a:cubicBezTo>
                  <a:pt x="35017" y="211745"/>
                  <a:pt x="42666" y="209500"/>
                  <a:pt x="46567" y="211667"/>
                </a:cubicBezTo>
                <a:cubicBezTo>
                  <a:pt x="55462" y="216609"/>
                  <a:pt x="63500" y="222956"/>
                  <a:pt x="71967" y="228600"/>
                </a:cubicBezTo>
                <a:cubicBezTo>
                  <a:pt x="76200" y="231422"/>
                  <a:pt x="79840" y="235458"/>
                  <a:pt x="84667" y="237067"/>
                </a:cubicBezTo>
                <a:lnTo>
                  <a:pt x="110067" y="245533"/>
                </a:lnTo>
                <a:cubicBezTo>
                  <a:pt x="114300" y="239889"/>
                  <a:pt x="118121" y="233910"/>
                  <a:pt x="122767" y="228600"/>
                </a:cubicBezTo>
                <a:cubicBezTo>
                  <a:pt x="128023" y="222593"/>
                  <a:pt x="137764" y="219411"/>
                  <a:pt x="139700" y="211667"/>
                </a:cubicBezTo>
                <a:cubicBezTo>
                  <a:pt x="140677" y="207759"/>
                  <a:pt x="125287" y="185813"/>
                  <a:pt x="122767" y="182033"/>
                </a:cubicBezTo>
                <a:cubicBezTo>
                  <a:pt x="121356" y="177800"/>
                  <a:pt x="120530" y="173324"/>
                  <a:pt x="118534" y="169333"/>
                </a:cubicBezTo>
                <a:cubicBezTo>
                  <a:pt x="116259" y="164782"/>
                  <a:pt x="110673" y="161685"/>
                  <a:pt x="110067" y="156633"/>
                </a:cubicBezTo>
                <a:cubicBezTo>
                  <a:pt x="106364" y="125778"/>
                  <a:pt x="109537" y="94355"/>
                  <a:pt x="105834" y="63500"/>
                </a:cubicBezTo>
                <a:cubicBezTo>
                  <a:pt x="104183" y="49738"/>
                  <a:pt x="94045" y="50084"/>
                  <a:pt x="84667" y="46567"/>
                </a:cubicBezTo>
                <a:cubicBezTo>
                  <a:pt x="52782" y="34610"/>
                  <a:pt x="74942" y="40960"/>
                  <a:pt x="46567" y="33867"/>
                </a:cubicBezTo>
                <a:cubicBezTo>
                  <a:pt x="43745" y="29634"/>
                  <a:pt x="42073" y="24345"/>
                  <a:pt x="38100" y="21167"/>
                </a:cubicBezTo>
                <a:cubicBezTo>
                  <a:pt x="34615" y="18379"/>
                  <a:pt x="29543" y="18590"/>
                  <a:pt x="25400" y="16933"/>
                </a:cubicBezTo>
                <a:cubicBezTo>
                  <a:pt x="22471" y="15761"/>
                  <a:pt x="4233" y="2822"/>
                  <a:pt x="0" y="0"/>
                </a:cubicBezTo>
                <a:close/>
              </a:path>
            </a:pathLst>
          </a:custGeom>
          <a:solidFill>
            <a:srgbClr val="953735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 sz="13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87837" y="2737997"/>
            <a:ext cx="1114425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31815" y="3319022"/>
            <a:ext cx="1727597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9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2281">
            <a:off x="1207865" y="1629524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101900" y="1017543"/>
            <a:ext cx="554831" cy="200025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311325" y="699647"/>
            <a:ext cx="904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Brain</a:t>
            </a:r>
          </a:p>
        </p:txBody>
      </p:sp>
      <p:sp>
        <p:nvSpPr>
          <p:cNvPr id="16399" name="TextBox 23"/>
          <p:cNvSpPr txBox="1">
            <a:spLocks noChangeArrowheads="1"/>
          </p:cNvSpPr>
          <p:nvPr/>
        </p:nvSpPr>
        <p:spPr bwMode="auto">
          <a:xfrm>
            <a:off x="3684854" y="2281987"/>
            <a:ext cx="102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/>
              <a:t>Lungs</a:t>
            </a:r>
            <a:endParaRPr lang="en-US" altLang="en-US" sz="3000"/>
          </a:p>
        </p:txBody>
      </p:sp>
      <p:sp>
        <p:nvSpPr>
          <p:cNvPr id="16400" name="TextBox 24"/>
          <p:cNvSpPr txBox="1">
            <a:spLocks noChangeArrowheads="1"/>
          </p:cNvSpPr>
          <p:nvPr/>
        </p:nvSpPr>
        <p:spPr bwMode="auto">
          <a:xfrm>
            <a:off x="3729743" y="2909447"/>
            <a:ext cx="938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/>
              <a:t>Heart</a:t>
            </a:r>
            <a:endParaRPr lang="en-US" altLang="en-US" sz="300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086671" y="1396162"/>
            <a:ext cx="365522" cy="291704"/>
          </a:xfrm>
          <a:prstGeom prst="line">
            <a:avLst/>
          </a:prstGeom>
          <a:ln w="5715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2" name="TextBox 28"/>
          <p:cNvSpPr txBox="1">
            <a:spLocks noChangeArrowheads="1"/>
          </p:cNvSpPr>
          <p:nvPr/>
        </p:nvSpPr>
        <p:spPr bwMode="auto">
          <a:xfrm>
            <a:off x="3437490" y="1442970"/>
            <a:ext cx="2228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, PM</a:t>
            </a:r>
            <a:r>
              <a:rPr lang="en-US" altLang="en-US" baseline="-25000" dirty="0"/>
              <a:t>2.5</a:t>
            </a:r>
            <a:r>
              <a:rPr lang="en-US" altLang="en-US" dirty="0"/>
              <a:t> PM</a:t>
            </a:r>
            <a:r>
              <a:rPr lang="en-US" altLang="en-US" baseline="-25000" dirty="0"/>
              <a:t>10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155602" y="1243762"/>
            <a:ext cx="894160" cy="1397794"/>
          </a:xfrm>
          <a:custGeom>
            <a:avLst/>
            <a:gdLst>
              <a:gd name="T0" fmla="*/ 1192213 w 1193010"/>
              <a:gd name="T1" fmla="*/ 212520 h 1863494"/>
              <a:gd name="T2" fmla="*/ 398993 w 1193010"/>
              <a:gd name="T3" fmla="*/ 28348 h 1863494"/>
              <a:gd name="T4" fmla="*/ 18248 w 1193010"/>
              <a:gd name="T5" fmla="*/ 745986 h 1863494"/>
              <a:gd name="T6" fmla="*/ 56322 w 1193010"/>
              <a:gd name="T7" fmla="*/ 1863725 h 18634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93010" h="1863494">
                <a:moveTo>
                  <a:pt x="1193010" y="212494"/>
                </a:moveTo>
                <a:cubicBezTo>
                  <a:pt x="894031" y="75969"/>
                  <a:pt x="595052" y="-60556"/>
                  <a:pt x="399260" y="28344"/>
                </a:cubicBezTo>
                <a:cubicBezTo>
                  <a:pt x="203468" y="117244"/>
                  <a:pt x="75410" y="440036"/>
                  <a:pt x="18260" y="745894"/>
                </a:cubicBezTo>
                <a:cubicBezTo>
                  <a:pt x="-38890" y="1051752"/>
                  <a:pt x="56360" y="1863494"/>
                  <a:pt x="56360" y="1863494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rot="5984411">
            <a:off x="2232993" y="2618935"/>
            <a:ext cx="197644" cy="288131"/>
          </a:xfrm>
          <a:custGeom>
            <a:avLst/>
            <a:gdLst>
              <a:gd name="T0" fmla="*/ 263525 w 263178"/>
              <a:gd name="T1" fmla="*/ 0 h 383264"/>
              <a:gd name="T2" fmla="*/ 180866 w 263178"/>
              <a:gd name="T3" fmla="*/ 286429 h 383264"/>
              <a:gd name="T4" fmla="*/ 9190 w 263178"/>
              <a:gd name="T5" fmla="*/ 381906 h 383264"/>
              <a:gd name="T6" fmla="*/ 21907 w 263178"/>
              <a:gd name="T7" fmla="*/ 356445 h 383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3178" h="383264">
                <a:moveTo>
                  <a:pt x="263178" y="0"/>
                </a:moveTo>
                <a:cubicBezTo>
                  <a:pt x="243069" y="111125"/>
                  <a:pt x="222961" y="222250"/>
                  <a:pt x="180628" y="285750"/>
                </a:cubicBezTo>
                <a:cubicBezTo>
                  <a:pt x="138295" y="349250"/>
                  <a:pt x="35636" y="369358"/>
                  <a:pt x="9178" y="381000"/>
                </a:cubicBezTo>
                <a:cubicBezTo>
                  <a:pt x="-17280" y="392642"/>
                  <a:pt x="21878" y="355600"/>
                  <a:pt x="21878" y="355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rot="15615589" flipH="1">
            <a:off x="1957959" y="2618935"/>
            <a:ext cx="197644" cy="288131"/>
          </a:xfrm>
          <a:custGeom>
            <a:avLst/>
            <a:gdLst>
              <a:gd name="T0" fmla="*/ 263525 w 263178"/>
              <a:gd name="T1" fmla="*/ 0 h 383264"/>
              <a:gd name="T2" fmla="*/ 180866 w 263178"/>
              <a:gd name="T3" fmla="*/ 286429 h 383264"/>
              <a:gd name="T4" fmla="*/ 9190 w 263178"/>
              <a:gd name="T5" fmla="*/ 381906 h 383264"/>
              <a:gd name="T6" fmla="*/ 21907 w 263178"/>
              <a:gd name="T7" fmla="*/ 356445 h 383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3178" h="383264">
                <a:moveTo>
                  <a:pt x="263178" y="0"/>
                </a:moveTo>
                <a:cubicBezTo>
                  <a:pt x="243069" y="111125"/>
                  <a:pt x="222961" y="222250"/>
                  <a:pt x="180628" y="285750"/>
                </a:cubicBezTo>
                <a:cubicBezTo>
                  <a:pt x="138295" y="349250"/>
                  <a:pt x="35636" y="369358"/>
                  <a:pt x="9178" y="381000"/>
                </a:cubicBezTo>
                <a:cubicBezTo>
                  <a:pt x="-17280" y="392642"/>
                  <a:pt x="21878" y="355600"/>
                  <a:pt x="21878" y="355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6406" name="TextBox 34"/>
          <p:cNvSpPr txBox="1">
            <a:spLocks noChangeArrowheads="1"/>
          </p:cNvSpPr>
          <p:nvPr/>
        </p:nvSpPr>
        <p:spPr bwMode="auto">
          <a:xfrm>
            <a:off x="4023693" y="337374"/>
            <a:ext cx="4038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/>
              <a:t>Why Do We Care?</a:t>
            </a:r>
          </a:p>
        </p:txBody>
      </p:sp>
      <p:sp>
        <p:nvSpPr>
          <p:cNvPr id="16407" name="TextBox 38"/>
          <p:cNvSpPr txBox="1">
            <a:spLocks noChangeArrowheads="1"/>
          </p:cNvSpPr>
          <p:nvPr/>
        </p:nvSpPr>
        <p:spPr bwMode="auto">
          <a:xfrm>
            <a:off x="4856429" y="2077432"/>
            <a:ext cx="4170621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/>
              <a:t>Ozone and Particulate Matter (PM</a:t>
            </a:r>
            <a:r>
              <a:rPr lang="en-US" altLang="en-US" baseline="-25000" dirty="0"/>
              <a:t>2.5</a:t>
            </a:r>
            <a:r>
              <a:rPr lang="en-US" altLang="en-US" dirty="0"/>
              <a:t> and PM</a:t>
            </a:r>
            <a:r>
              <a:rPr lang="en-US" altLang="en-US" baseline="-25000" dirty="0"/>
              <a:t>10</a:t>
            </a:r>
            <a:r>
              <a:rPr lang="en-US" altLang="en-US" dirty="0"/>
              <a:t>) are inhaled. </a:t>
            </a:r>
            <a:endParaRPr lang="en-US" altLang="en-US" sz="3600" baseline="-25000" dirty="0"/>
          </a:p>
          <a:p>
            <a:pPr eaLnBrk="1" hangingPunct="1"/>
            <a:endParaRPr lang="en-US" altLang="en-US" sz="900" dirty="0"/>
          </a:p>
          <a:p>
            <a:pPr eaLnBrk="1" hangingPunct="1"/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 may inflame lung linings.</a:t>
            </a:r>
          </a:p>
          <a:p>
            <a:pPr eaLnBrk="1" hangingPunct="1"/>
            <a:endParaRPr lang="en-US" altLang="en-US" sz="900" dirty="0"/>
          </a:p>
          <a:p>
            <a:pPr eaLnBrk="1" hangingPunct="1"/>
            <a:r>
              <a:rPr lang="en-US" altLang="en-US" dirty="0"/>
              <a:t>PM</a:t>
            </a:r>
            <a:r>
              <a:rPr lang="en-US" altLang="en-US" baseline="-25000" dirty="0"/>
              <a:t>2.5 </a:t>
            </a:r>
            <a:r>
              <a:rPr lang="en-US" altLang="en-US" dirty="0"/>
              <a:t>may lodge in the lungs and may travel to the heart and brain where they can cause more damage</a:t>
            </a:r>
            <a:r>
              <a:rPr lang="en-US" altLang="en-US" sz="2700" dirty="0"/>
              <a:t>. </a:t>
            </a:r>
            <a:endParaRPr lang="en-US" altLang="en-US" sz="2700" baseline="-250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7CCE931-8CE1-0CE3-D512-63DA2078B2DD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307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3D28A5-F3DC-3E72-21C1-496BF47B911E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pic>
        <p:nvPicPr>
          <p:cNvPr id="1945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97" y="791829"/>
            <a:ext cx="5528072" cy="4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8812" y="1065954"/>
            <a:ext cx="5262563" cy="3643313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484223" y="71438"/>
            <a:ext cx="6474401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100" dirty="0"/>
              <a:t>Simulated 24-hr Average PM</a:t>
            </a:r>
            <a:r>
              <a:rPr lang="en-US" sz="2100" baseline="-25000" dirty="0"/>
              <a:t>2.5</a:t>
            </a:r>
            <a:endParaRPr lang="en-US" sz="2100" dirty="0"/>
          </a:p>
          <a:p>
            <a:pPr algn="ctr" eaLnBrk="1" hangingPunct="1"/>
            <a:r>
              <a:rPr lang="en-US" sz="2100" dirty="0"/>
              <a:t>November 20, 2008 – Aerosol Season, Example Day</a:t>
            </a:r>
          </a:p>
          <a:p>
            <a:pPr algn="ctr" eaLnBrk="1" hangingPunct="1"/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A07F8-48FC-A047-96ED-59CD92B133AA}"/>
              </a:ext>
            </a:extLst>
          </p:cNvPr>
          <p:cNvSpPr txBox="1"/>
          <p:nvPr/>
        </p:nvSpPr>
        <p:spPr>
          <a:xfrm rot="16200000">
            <a:off x="5787549" y="2676565"/>
            <a:ext cx="1292405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Micrograms m</a:t>
            </a:r>
            <a:r>
              <a:rPr lang="en-US" sz="1350" baseline="30000" dirty="0"/>
              <a:t>-3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CC6EA9-2037-D9E6-68AC-971F74F319EE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20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B0561E-1F00-FE9D-951A-F0B7ADDA376D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pic>
        <p:nvPicPr>
          <p:cNvPr id="83969" name="Picture 3">
            <a:extLst>
              <a:ext uri="{FF2B5EF4-FFF2-40B4-BE49-F238E27FC236}">
                <a16:creationId xmlns:a16="http://schemas.microsoft.com/office/drawing/2014/main" id="{0FA7FDEA-4F8F-1D4D-9FBD-947A4A8F3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9" y="1160860"/>
            <a:ext cx="52292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extBox 1">
            <a:extLst>
              <a:ext uri="{FF2B5EF4-FFF2-40B4-BE49-F238E27FC236}">
                <a16:creationId xmlns:a16="http://schemas.microsoft.com/office/drawing/2014/main" id="{F4395C4D-DCAE-BE4A-AC11-CBF7ADB5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82" y="88106"/>
            <a:ext cx="70139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100"/>
              <a:t>CMAQ Simulated 24-hr average PM</a:t>
            </a:r>
            <a:r>
              <a:rPr lang="en-US" altLang="en-US" sz="2100" baseline="-25000"/>
              <a:t>2.5</a:t>
            </a:r>
            <a:r>
              <a:rPr lang="en-US" altLang="en-US" sz="2100"/>
              <a:t> Concentrations SoCAB November 20, 2030 – Aerosol Season</a:t>
            </a:r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F6026E4C-ED9F-024E-BFCB-E42B5397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919" y="835819"/>
            <a:ext cx="25134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500"/>
              <a:t>Planned NO</a:t>
            </a:r>
            <a:r>
              <a:rPr lang="en-US" altLang="en-US" sz="1500" baseline="-25000"/>
              <a:t>x</a:t>
            </a:r>
            <a:r>
              <a:rPr lang="en-US" altLang="en-US" sz="1500"/>
              <a:t> Reductions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6745D75-D8EE-E239-96FF-743D4A8E6371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21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727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E1AEC1-878C-8F6E-8B17-140E52B81054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9E1B46-ACA5-A54F-8A0B-B40F0BB3593A}"/>
              </a:ext>
            </a:extLst>
          </p:cNvPr>
          <p:cNvSpPr/>
          <p:nvPr/>
        </p:nvSpPr>
        <p:spPr>
          <a:xfrm>
            <a:off x="1143001" y="1028700"/>
            <a:ext cx="6900227" cy="3663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57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04" y="1200150"/>
            <a:ext cx="6463904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49404" y="199174"/>
            <a:ext cx="705159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Simulated particulate matter mass concentrations by component for 2008 and 2030 – Anaheim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 rot="-5400000">
            <a:off x="229768" y="2372797"/>
            <a:ext cx="214674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ym typeface="Symbol" charset="2"/>
              </a:rPr>
              <a:t>Concentration </a:t>
            </a:r>
            <a:r>
              <a:rPr lang="en-US" altLang="en-US" sz="1800"/>
              <a:t>m</a:t>
            </a:r>
            <a:r>
              <a:rPr lang="en-US" altLang="en-US" sz="1800" baseline="30000"/>
              <a:t>-3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66266" y="1290284"/>
            <a:ext cx="10951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Anaheim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752" y="1132285"/>
            <a:ext cx="209848" cy="3189684"/>
          </a:xfrm>
          <a:prstGeom prst="rect">
            <a:avLst/>
          </a:prstGeom>
        </p:spPr>
      </p:pic>
      <p:sp>
        <p:nvSpPr>
          <p:cNvPr id="57" name="Down Arrow 56"/>
          <p:cNvSpPr/>
          <p:nvPr/>
        </p:nvSpPr>
        <p:spPr>
          <a:xfrm>
            <a:off x="4046860" y="1229496"/>
            <a:ext cx="452438" cy="904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6DB88E-0036-F654-8D1E-C2397F865D96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22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69F84-6926-E54F-41A7-D70ACF84F1D5}"/>
              </a:ext>
            </a:extLst>
          </p:cNvPr>
          <p:cNvSpPr/>
          <p:nvPr/>
        </p:nvSpPr>
        <p:spPr>
          <a:xfrm>
            <a:off x="6115600" y="1229496"/>
            <a:ext cx="1166943" cy="331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6123789" y="3623024"/>
            <a:ext cx="1713931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/>
              <a:t>Anthropogenic SOA</a:t>
            </a: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6123788" y="4045744"/>
            <a:ext cx="1973617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/>
              <a:t>Primary Organic Matter</a:t>
            </a:r>
          </a:p>
        </p:txBody>
      </p:sp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6123788" y="2778772"/>
            <a:ext cx="1569660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/>
              <a:t>Elemental Carbon</a:t>
            </a: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6123788" y="3201493"/>
            <a:ext cx="1261884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/>
              <a:t>Biogenic SOA</a:t>
            </a:r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6123789" y="2357242"/>
            <a:ext cx="1617751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/>
              <a:t>Ammonium Nitrate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6123788" y="1934520"/>
            <a:ext cx="1646605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 dirty="0"/>
              <a:t>Ammonium Sulfate</a:t>
            </a: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6123788" y="1512989"/>
            <a:ext cx="1646605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 dirty="0"/>
              <a:t>Unidentified PM2.5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6123788" y="1090268"/>
            <a:ext cx="120417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50" dirty="0"/>
              <a:t>Course Mass</a:t>
            </a:r>
          </a:p>
        </p:txBody>
      </p:sp>
    </p:spTree>
    <p:extLst>
      <p:ext uri="{BB962C8B-B14F-4D97-AF65-F5344CB8AC3E}">
        <p14:creationId xmlns:p14="http://schemas.microsoft.com/office/powerpoint/2010/main" val="7419193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886C37-87A8-FC52-8256-EC23DF31FB0E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1304925" y="774606"/>
            <a:ext cx="6534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 err="1"/>
              <a:t>SoCAB</a:t>
            </a:r>
            <a:r>
              <a:rPr lang="en-US" sz="3000" dirty="0"/>
              <a:t> Health</a:t>
            </a:r>
          </a:p>
          <a:p>
            <a:pPr algn="ctr" eaLnBrk="1" hangingPunct="1"/>
            <a:r>
              <a:rPr lang="en-US" sz="3000" dirty="0"/>
              <a:t>and</a:t>
            </a:r>
          </a:p>
          <a:p>
            <a:pPr algn="ctr" eaLnBrk="1" hangingPunct="1"/>
            <a:r>
              <a:rPr lang="en-US" sz="3000" dirty="0"/>
              <a:t>Economic Effects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0F0FE03-B051-254B-BFFF-F77EA879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22171"/>
            <a:ext cx="685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Environmental Benefits Mapping and Analysis Program – Community Edition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495E038-BB6E-BB96-BD50-8CB996284E9E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23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736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3626CF-D038-B031-2586-D4D6DCF90662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FE36C4-4BE8-1440-96C0-83BB6047F0EF}"/>
              </a:ext>
            </a:extLst>
          </p:cNvPr>
          <p:cNvCxnSpPr/>
          <p:nvPr/>
        </p:nvCxnSpPr>
        <p:spPr>
          <a:xfrm>
            <a:off x="2799160" y="706041"/>
            <a:ext cx="155138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506329-51FD-0141-B096-15EA98F11DD0}"/>
              </a:ext>
            </a:extLst>
          </p:cNvPr>
          <p:cNvCxnSpPr/>
          <p:nvPr/>
        </p:nvCxnSpPr>
        <p:spPr>
          <a:xfrm>
            <a:off x="4345781" y="706041"/>
            <a:ext cx="0" cy="41314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97E4E8-AE01-234E-96C4-743707E4EC19}"/>
              </a:ext>
            </a:extLst>
          </p:cNvPr>
          <p:cNvCxnSpPr/>
          <p:nvPr/>
        </p:nvCxnSpPr>
        <p:spPr>
          <a:xfrm flipH="1">
            <a:off x="5142310" y="706041"/>
            <a:ext cx="155138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BDDE27E-AB06-2745-BE61-7E0119F334BC}"/>
              </a:ext>
            </a:extLst>
          </p:cNvPr>
          <p:cNvCxnSpPr/>
          <p:nvPr/>
        </p:nvCxnSpPr>
        <p:spPr>
          <a:xfrm flipH="1">
            <a:off x="5150644" y="701278"/>
            <a:ext cx="0" cy="41314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7" name="TextBox 4">
            <a:extLst>
              <a:ext uri="{FF2B5EF4-FFF2-40B4-BE49-F238E27FC236}">
                <a16:creationId xmlns:a16="http://schemas.microsoft.com/office/drawing/2014/main" id="{EB531959-B2D5-7749-A406-4D067B70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697" y="2546748"/>
            <a:ext cx="3670697" cy="507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Change in exposed population between base case and future-year control year case.</a:t>
            </a:r>
          </a:p>
        </p:txBody>
      </p:sp>
      <p:sp>
        <p:nvSpPr>
          <p:cNvPr id="33798" name="TextBox 5">
            <a:extLst>
              <a:ext uri="{FF2B5EF4-FFF2-40B4-BE49-F238E27FC236}">
                <a16:creationId xmlns:a16="http://schemas.microsoft.com/office/drawing/2014/main" id="{99A0EF27-7CA1-0B43-BB27-CE3D682A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3258742"/>
            <a:ext cx="2784872" cy="507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Change in</a:t>
            </a:r>
          </a:p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adverse health effects incidence.</a:t>
            </a:r>
          </a:p>
        </p:txBody>
      </p:sp>
      <p:sp>
        <p:nvSpPr>
          <p:cNvPr id="33799" name="TextBox 6">
            <a:extLst>
              <a:ext uri="{FF2B5EF4-FFF2-40B4-BE49-F238E27FC236}">
                <a16:creationId xmlns:a16="http://schemas.microsoft.com/office/drawing/2014/main" id="{5B13302B-0778-F44B-8450-D0EE1998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216" y="4139803"/>
            <a:ext cx="3232547" cy="3000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Economic value of change in air quality.</a:t>
            </a:r>
          </a:p>
        </p:txBody>
      </p:sp>
      <p:sp>
        <p:nvSpPr>
          <p:cNvPr id="33800" name="TextBox 7">
            <a:extLst>
              <a:ext uri="{FF2B5EF4-FFF2-40B4-BE49-F238E27FC236}">
                <a16:creationId xmlns:a16="http://schemas.microsoft.com/office/drawing/2014/main" id="{99BB9843-61F2-8240-A972-2D08E5C4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178" y="4717256"/>
            <a:ext cx="2308622" cy="3000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>
                <a:cs typeface="Arial" panose="020B0604020202020204" pitchFamily="34" charset="0"/>
              </a:rPr>
              <a:t>Results: Maps, Tables, etc.</a:t>
            </a:r>
          </a:p>
        </p:txBody>
      </p:sp>
      <p:pic>
        <p:nvPicPr>
          <p:cNvPr id="33801" name="Picture 7" descr="Screen Shot 2017-03-08 at 11.04.23 AM.png">
            <a:extLst>
              <a:ext uri="{FF2B5EF4-FFF2-40B4-BE49-F238E27FC236}">
                <a16:creationId xmlns:a16="http://schemas.microsoft.com/office/drawing/2014/main" id="{284E01DE-F70D-2D46-8EB7-80D0AD8C8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219"/>
            <a:ext cx="160853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>
            <a:extLst>
              <a:ext uri="{FF2B5EF4-FFF2-40B4-BE49-F238E27FC236}">
                <a16:creationId xmlns:a16="http://schemas.microsoft.com/office/drawing/2014/main" id="{B29E3B9B-8AE3-2742-9102-C725CFFCE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26219"/>
            <a:ext cx="1601391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Box 3">
            <a:extLst>
              <a:ext uri="{FF2B5EF4-FFF2-40B4-BE49-F238E27FC236}">
                <a16:creationId xmlns:a16="http://schemas.microsoft.com/office/drawing/2014/main" id="{F865D261-2D29-1F4A-A6C8-59C1972F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119188"/>
            <a:ext cx="3076569" cy="7155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 dirty="0">
                <a:cs typeface="Arial" panose="020B0604020202020204" pitchFamily="34" charset="0"/>
              </a:rPr>
              <a:t>Change in air quality</a:t>
            </a:r>
          </a:p>
          <a:p>
            <a:pPr algn="ctr" eaLnBrk="1" hangingPunct="1"/>
            <a:r>
              <a:rPr lang="en-US" altLang="en-US" sz="1350" dirty="0">
                <a:cs typeface="Arial" panose="020B0604020202020204" pitchFamily="34" charset="0"/>
              </a:rPr>
              <a:t>Difference between base case and future-year control case.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A94FBD-7D67-494A-A41C-E7C02AD76D42}"/>
              </a:ext>
            </a:extLst>
          </p:cNvPr>
          <p:cNvCxnSpPr>
            <a:cxnSpLocks/>
            <a:stCxn id="33803" idx="2"/>
            <a:endCxn id="33797" idx="0"/>
          </p:cNvCxnSpPr>
          <p:nvPr/>
        </p:nvCxnSpPr>
        <p:spPr>
          <a:xfrm>
            <a:off x="4738686" y="1834769"/>
            <a:ext cx="5360" cy="71197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807" name="Group 53">
            <a:extLst>
              <a:ext uri="{FF2B5EF4-FFF2-40B4-BE49-F238E27FC236}">
                <a16:creationId xmlns:a16="http://schemas.microsoft.com/office/drawing/2014/main" id="{4E199ABA-CA61-E645-883D-8AA0C5A01653}"/>
              </a:ext>
            </a:extLst>
          </p:cNvPr>
          <p:cNvGrpSpPr>
            <a:grpSpLocks/>
          </p:cNvGrpSpPr>
          <p:nvPr/>
        </p:nvGrpSpPr>
        <p:grpSpPr bwMode="auto">
          <a:xfrm>
            <a:off x="6685360" y="2133601"/>
            <a:ext cx="1350169" cy="1003697"/>
            <a:chOff x="7390530" y="2394897"/>
            <a:chExt cx="1799444" cy="1337333"/>
          </a:xfrm>
        </p:grpSpPr>
        <p:pic>
          <p:nvPicPr>
            <p:cNvPr id="33835" name="Picture 42" descr="Untitled 3.jpg">
              <a:extLst>
                <a:ext uri="{FF2B5EF4-FFF2-40B4-BE49-F238E27FC236}">
                  <a16:creationId xmlns:a16="http://schemas.microsoft.com/office/drawing/2014/main" id="{05BC5B6D-7464-E743-9441-CF8059EB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530" y="2394897"/>
              <a:ext cx="1799444" cy="133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58E88C6-657E-2D43-BF7E-98263CDA5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464" y="3213478"/>
              <a:ext cx="476043" cy="517165"/>
            </a:xfrm>
            <a:custGeom>
              <a:avLst/>
              <a:gdLst>
                <a:gd name="T0" fmla="*/ 0 w 476250"/>
                <a:gd name="T1" fmla="*/ 9518 h 517525"/>
                <a:gd name="T2" fmla="*/ 107903 w 476250"/>
                <a:gd name="T3" fmla="*/ 0 h 517525"/>
                <a:gd name="T4" fmla="*/ 196764 w 476250"/>
                <a:gd name="T5" fmla="*/ 0 h 517525"/>
                <a:gd name="T6" fmla="*/ 301494 w 476250"/>
                <a:gd name="T7" fmla="*/ 38073 h 517525"/>
                <a:gd name="T8" fmla="*/ 384008 w 476250"/>
                <a:gd name="T9" fmla="*/ 184022 h 517525"/>
                <a:gd name="T10" fmla="*/ 453828 w 476250"/>
                <a:gd name="T11" fmla="*/ 333143 h 517525"/>
                <a:gd name="T12" fmla="*/ 476043 w 476250"/>
                <a:gd name="T13" fmla="*/ 415636 h 517525"/>
                <a:gd name="T14" fmla="*/ 428439 w 476250"/>
                <a:gd name="T15" fmla="*/ 485437 h 517525"/>
                <a:gd name="T16" fmla="*/ 396703 w 476250"/>
                <a:gd name="T17" fmla="*/ 517165 h 517525"/>
                <a:gd name="T18" fmla="*/ 3174 w 476250"/>
                <a:gd name="T19" fmla="*/ 507647 h 517525"/>
                <a:gd name="T20" fmla="*/ 0 w 476250"/>
                <a:gd name="T21" fmla="*/ 9518 h 5175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6250" h="517525">
                  <a:moveTo>
                    <a:pt x="0" y="9525"/>
                  </a:moveTo>
                  <a:lnTo>
                    <a:pt x="107950" y="0"/>
                  </a:lnTo>
                  <a:lnTo>
                    <a:pt x="196850" y="0"/>
                  </a:lnTo>
                  <a:lnTo>
                    <a:pt x="301625" y="38100"/>
                  </a:lnTo>
                  <a:lnTo>
                    <a:pt x="384175" y="184150"/>
                  </a:lnTo>
                  <a:lnTo>
                    <a:pt x="454025" y="333375"/>
                  </a:lnTo>
                  <a:lnTo>
                    <a:pt x="476250" y="415925"/>
                  </a:lnTo>
                  <a:lnTo>
                    <a:pt x="428625" y="485775"/>
                  </a:lnTo>
                  <a:lnTo>
                    <a:pt x="396875" y="517525"/>
                  </a:lnTo>
                  <a:lnTo>
                    <a:pt x="3175" y="508000"/>
                  </a:lnTo>
                  <a:cubicBezTo>
                    <a:pt x="2117" y="341842"/>
                    <a:pt x="1058" y="175683"/>
                    <a:pt x="0" y="95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50"/>
            </a:p>
          </p:txBody>
        </p:sp>
      </p:grpSp>
      <p:grpSp>
        <p:nvGrpSpPr>
          <p:cNvPr id="33808" name="Group 52">
            <a:extLst>
              <a:ext uri="{FF2B5EF4-FFF2-40B4-BE49-F238E27FC236}">
                <a16:creationId xmlns:a16="http://schemas.microsoft.com/office/drawing/2014/main" id="{62C2A5A4-362D-B942-874B-195DF9A024C2}"/>
              </a:ext>
            </a:extLst>
          </p:cNvPr>
          <p:cNvGrpSpPr>
            <a:grpSpLocks/>
          </p:cNvGrpSpPr>
          <p:nvPr/>
        </p:nvGrpSpPr>
        <p:grpSpPr bwMode="auto">
          <a:xfrm>
            <a:off x="1357312" y="2133600"/>
            <a:ext cx="1338263" cy="995363"/>
            <a:chOff x="390198" y="2394897"/>
            <a:chExt cx="1784612" cy="1326307"/>
          </a:xfrm>
        </p:grpSpPr>
        <p:pic>
          <p:nvPicPr>
            <p:cNvPr id="33833" name="Picture 40" descr="Untitled 2.jpg">
              <a:extLst>
                <a:ext uri="{FF2B5EF4-FFF2-40B4-BE49-F238E27FC236}">
                  <a16:creationId xmlns:a16="http://schemas.microsoft.com/office/drawing/2014/main" id="{31A8270A-8E12-8C49-A4B4-A53A32B2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98" y="2394897"/>
              <a:ext cx="1784612" cy="132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AC337B0-02B3-4F49-BAC5-3AB97AB25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98" y="3204008"/>
              <a:ext cx="476320" cy="517196"/>
            </a:xfrm>
            <a:custGeom>
              <a:avLst/>
              <a:gdLst>
                <a:gd name="T0" fmla="*/ 0 w 476250"/>
                <a:gd name="T1" fmla="*/ 9519 h 517525"/>
                <a:gd name="T2" fmla="*/ 107966 w 476250"/>
                <a:gd name="T3" fmla="*/ 0 h 517525"/>
                <a:gd name="T4" fmla="*/ 196879 w 476250"/>
                <a:gd name="T5" fmla="*/ 0 h 517525"/>
                <a:gd name="T6" fmla="*/ 301669 w 476250"/>
                <a:gd name="T7" fmla="*/ 38076 h 517525"/>
                <a:gd name="T8" fmla="*/ 384231 w 476250"/>
                <a:gd name="T9" fmla="*/ 184033 h 517525"/>
                <a:gd name="T10" fmla="*/ 454092 w 476250"/>
                <a:gd name="T11" fmla="*/ 333163 h 517525"/>
                <a:gd name="T12" fmla="*/ 476320 w 476250"/>
                <a:gd name="T13" fmla="*/ 415661 h 517525"/>
                <a:gd name="T14" fmla="*/ 428688 w 476250"/>
                <a:gd name="T15" fmla="*/ 485466 h 517525"/>
                <a:gd name="T16" fmla="*/ 396933 w 476250"/>
                <a:gd name="T17" fmla="*/ 517196 h 517525"/>
                <a:gd name="T18" fmla="*/ 3175 w 476250"/>
                <a:gd name="T19" fmla="*/ 507677 h 517525"/>
                <a:gd name="T20" fmla="*/ 0 w 476250"/>
                <a:gd name="T21" fmla="*/ 9519 h 5175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6250" h="517525">
                  <a:moveTo>
                    <a:pt x="0" y="9525"/>
                  </a:moveTo>
                  <a:lnTo>
                    <a:pt x="107950" y="0"/>
                  </a:lnTo>
                  <a:lnTo>
                    <a:pt x="196850" y="0"/>
                  </a:lnTo>
                  <a:lnTo>
                    <a:pt x="301625" y="38100"/>
                  </a:lnTo>
                  <a:lnTo>
                    <a:pt x="384175" y="184150"/>
                  </a:lnTo>
                  <a:lnTo>
                    <a:pt x="454025" y="333375"/>
                  </a:lnTo>
                  <a:lnTo>
                    <a:pt x="476250" y="415925"/>
                  </a:lnTo>
                  <a:lnTo>
                    <a:pt x="428625" y="485775"/>
                  </a:lnTo>
                  <a:lnTo>
                    <a:pt x="396875" y="517525"/>
                  </a:lnTo>
                  <a:lnTo>
                    <a:pt x="3175" y="508000"/>
                  </a:lnTo>
                  <a:cubicBezTo>
                    <a:pt x="2117" y="341842"/>
                    <a:pt x="1058" y="175683"/>
                    <a:pt x="0" y="95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50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F1E1C9D-56A7-914A-BB58-C8CF66DDB3AB}"/>
              </a:ext>
            </a:extLst>
          </p:cNvPr>
          <p:cNvCxnSpPr/>
          <p:nvPr/>
        </p:nvCxnSpPr>
        <p:spPr>
          <a:xfrm>
            <a:off x="2793207" y="2299097"/>
            <a:ext cx="155138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FD776A-CADE-DC4E-9D05-D316266012DB}"/>
              </a:ext>
            </a:extLst>
          </p:cNvPr>
          <p:cNvCxnSpPr/>
          <p:nvPr/>
        </p:nvCxnSpPr>
        <p:spPr>
          <a:xfrm>
            <a:off x="4339829" y="2288381"/>
            <a:ext cx="0" cy="2583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7CA89D-DF43-AF46-B9C6-4A7E68DFE08E}"/>
              </a:ext>
            </a:extLst>
          </p:cNvPr>
          <p:cNvCxnSpPr/>
          <p:nvPr/>
        </p:nvCxnSpPr>
        <p:spPr>
          <a:xfrm flipH="1">
            <a:off x="5136357" y="2286000"/>
            <a:ext cx="155138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516D9C-29DB-2E4F-AAEF-53BFA0C6422F}"/>
              </a:ext>
            </a:extLst>
          </p:cNvPr>
          <p:cNvCxnSpPr/>
          <p:nvPr/>
        </p:nvCxnSpPr>
        <p:spPr>
          <a:xfrm>
            <a:off x="5145881" y="2294335"/>
            <a:ext cx="0" cy="25836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3" name="Rectangle 54">
            <a:extLst>
              <a:ext uri="{FF2B5EF4-FFF2-40B4-BE49-F238E27FC236}">
                <a16:creationId xmlns:a16="http://schemas.microsoft.com/office/drawing/2014/main" id="{CDE11E78-FA59-E94E-BF52-C55E6C7A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431" y="0"/>
            <a:ext cx="33394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cs typeface="Arial" panose="020B0604020202020204" pitchFamily="34" charset="0"/>
              </a:rPr>
              <a:t>Determine Air Quality Surfaces</a:t>
            </a:r>
          </a:p>
        </p:txBody>
      </p:sp>
      <p:sp>
        <p:nvSpPr>
          <p:cNvPr id="33814" name="Rectangle 55">
            <a:extLst>
              <a:ext uri="{FF2B5EF4-FFF2-40B4-BE49-F238E27FC236}">
                <a16:creationId xmlns:a16="http://schemas.microsoft.com/office/drawing/2014/main" id="{CC73B781-443A-ED4C-AB48-2C8A8537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432" y="1857714"/>
            <a:ext cx="292900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cs typeface="Arial" panose="020B0604020202020204" pitchFamily="34" charset="0"/>
              </a:rPr>
              <a:t>Health Impact Calculations</a:t>
            </a:r>
          </a:p>
        </p:txBody>
      </p:sp>
      <p:sp>
        <p:nvSpPr>
          <p:cNvPr id="33816" name="TextBox 57">
            <a:extLst>
              <a:ext uri="{FF2B5EF4-FFF2-40B4-BE49-F238E27FC236}">
                <a16:creationId xmlns:a16="http://schemas.microsoft.com/office/drawing/2014/main" id="{D3BAA855-C1C6-BA4A-8E2C-5DCE0C19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2" y="2133600"/>
            <a:ext cx="1425390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/>
              <a:t>Incidence Rates</a:t>
            </a:r>
          </a:p>
        </p:txBody>
      </p:sp>
      <p:sp>
        <p:nvSpPr>
          <p:cNvPr id="33817" name="TextBox 65">
            <a:extLst>
              <a:ext uri="{FF2B5EF4-FFF2-40B4-BE49-F238E27FC236}">
                <a16:creationId xmlns:a16="http://schemas.microsoft.com/office/drawing/2014/main" id="{4943D4A8-BAB0-7746-B4EE-42BAA05F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05150"/>
            <a:ext cx="2050561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/>
              <a:t>Health Impact Functions</a:t>
            </a:r>
          </a:p>
        </p:txBody>
      </p:sp>
      <p:grpSp>
        <p:nvGrpSpPr>
          <p:cNvPr id="33818" name="Group 67">
            <a:extLst>
              <a:ext uri="{FF2B5EF4-FFF2-40B4-BE49-F238E27FC236}">
                <a16:creationId xmlns:a16="http://schemas.microsoft.com/office/drawing/2014/main" id="{04F065EB-0A31-404D-B88A-8CAB68268E84}"/>
              </a:ext>
            </a:extLst>
          </p:cNvPr>
          <p:cNvGrpSpPr>
            <a:grpSpLocks/>
          </p:cNvGrpSpPr>
          <p:nvPr/>
        </p:nvGrpSpPr>
        <p:grpSpPr bwMode="auto">
          <a:xfrm>
            <a:off x="6243638" y="3393282"/>
            <a:ext cx="1706166" cy="835819"/>
            <a:chOff x="6845300" y="4488944"/>
            <a:chExt cx="2274667" cy="961580"/>
          </a:xfrm>
        </p:grpSpPr>
        <p:pic>
          <p:nvPicPr>
            <p:cNvPr id="33831" name="Picture 64">
              <a:extLst>
                <a:ext uri="{FF2B5EF4-FFF2-40B4-BE49-F238E27FC236}">
                  <a16:creationId xmlns:a16="http://schemas.microsoft.com/office/drawing/2014/main" id="{C954ACE8-7F4C-DE4F-8E6C-FF8192709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433" y="4510724"/>
              <a:ext cx="21844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E513A9A-80A4-F04F-A119-03460F61B4FC}"/>
                </a:ext>
              </a:extLst>
            </p:cNvPr>
            <p:cNvSpPr/>
            <p:nvPr/>
          </p:nvSpPr>
          <p:spPr>
            <a:xfrm>
              <a:off x="6845300" y="4488944"/>
              <a:ext cx="2274667" cy="939664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3204A2FF-852F-CF43-BF45-FA2E743905D2}"/>
              </a:ext>
            </a:extLst>
          </p:cNvPr>
          <p:cNvCxnSpPr>
            <a:stCxn id="67" idx="1"/>
          </p:cNvCxnSpPr>
          <p:nvPr/>
        </p:nvCxnSpPr>
        <p:spPr>
          <a:xfrm rot="10800000">
            <a:off x="6070998" y="3031332"/>
            <a:ext cx="172640" cy="770335"/>
          </a:xfrm>
          <a:prstGeom prst="bentConnector2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20" name="Rectangle 71">
            <a:extLst>
              <a:ext uri="{FF2B5EF4-FFF2-40B4-BE49-F238E27FC236}">
                <a16:creationId xmlns:a16="http://schemas.microsoft.com/office/drawing/2014/main" id="{09AA7CF3-687A-114D-9337-ABFEC3F6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432" y="3761526"/>
            <a:ext cx="308289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cs typeface="Arial" panose="020B0604020202020204" pitchFamily="34" charset="0"/>
              </a:rPr>
              <a:t>Economic Cost and Benefits</a:t>
            </a:r>
          </a:p>
        </p:txBody>
      </p:sp>
      <p:sp>
        <p:nvSpPr>
          <p:cNvPr id="33821" name="Rectangle 72">
            <a:extLst>
              <a:ext uri="{FF2B5EF4-FFF2-40B4-BE49-F238E27FC236}">
                <a16:creationId xmlns:a16="http://schemas.microsoft.com/office/drawing/2014/main" id="{90EABB37-C2B3-354A-959E-62949FDA0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739879"/>
            <a:ext cx="11849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cs typeface="Arial" panose="020B0604020202020204" pitchFamily="34" charset="0"/>
              </a:rPr>
              <a:t>Reporting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09327A4-079F-6642-8AA3-F241679E800C}"/>
              </a:ext>
            </a:extLst>
          </p:cNvPr>
          <p:cNvCxnSpPr>
            <a:endCxn id="33799" idx="0"/>
          </p:cNvCxnSpPr>
          <p:nvPr/>
        </p:nvCxnSpPr>
        <p:spPr>
          <a:xfrm flipH="1">
            <a:off x="4484490" y="3744516"/>
            <a:ext cx="1786" cy="3952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BDF9380-DDE5-7044-B4BF-852625521F5B}"/>
              </a:ext>
            </a:extLst>
          </p:cNvPr>
          <p:cNvCxnSpPr>
            <a:stCxn id="33799" idx="2"/>
            <a:endCxn id="33800" idx="0"/>
          </p:cNvCxnSpPr>
          <p:nvPr/>
        </p:nvCxnSpPr>
        <p:spPr>
          <a:xfrm flipH="1">
            <a:off x="4484489" y="4439885"/>
            <a:ext cx="1" cy="2773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824" name="Picture 82">
            <a:extLst>
              <a:ext uri="{FF2B5EF4-FFF2-40B4-BE49-F238E27FC236}">
                <a16:creationId xmlns:a16="http://schemas.microsoft.com/office/drawing/2014/main" id="{49908C5A-4FA1-8243-8C1F-AEB47A384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4" y="4425554"/>
            <a:ext cx="971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5" name="TextBox 83">
            <a:extLst>
              <a:ext uri="{FF2B5EF4-FFF2-40B4-BE49-F238E27FC236}">
                <a16:creationId xmlns:a16="http://schemas.microsoft.com/office/drawing/2014/main" id="{7F48E74F-6679-634D-8E7B-8C7D20AF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59" y="4119562"/>
            <a:ext cx="1691489" cy="3000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 dirty="0"/>
              <a:t>Valuation Functions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7B1BE32-4383-6144-9938-384E293BB431}"/>
              </a:ext>
            </a:extLst>
          </p:cNvPr>
          <p:cNvSpPr/>
          <p:nvPr/>
        </p:nvSpPr>
        <p:spPr>
          <a:xfrm>
            <a:off x="1488281" y="4401741"/>
            <a:ext cx="981075" cy="24645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5F89F218-19EC-F542-A0E3-32519A0CC8DB}"/>
              </a:ext>
            </a:extLst>
          </p:cNvPr>
          <p:cNvCxnSpPr>
            <a:stCxn id="88" idx="3"/>
            <a:endCxn id="33799" idx="1"/>
          </p:cNvCxnSpPr>
          <p:nvPr/>
        </p:nvCxnSpPr>
        <p:spPr>
          <a:xfrm flipV="1">
            <a:off x="2469356" y="4289844"/>
            <a:ext cx="398860" cy="23512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0D55C14-3647-2744-BB20-5155B0A8FF5B}"/>
              </a:ext>
            </a:extLst>
          </p:cNvPr>
          <p:cNvCxnSpPr/>
          <p:nvPr/>
        </p:nvCxnSpPr>
        <p:spPr>
          <a:xfrm>
            <a:off x="4483894" y="3030142"/>
            <a:ext cx="3572" cy="24050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29" name="TextBox 1">
            <a:extLst>
              <a:ext uri="{FF2B5EF4-FFF2-40B4-BE49-F238E27FC236}">
                <a16:creationId xmlns:a16="http://schemas.microsoft.com/office/drawing/2014/main" id="{B9BDE896-68F2-A042-81AB-73D6FBF7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-11906"/>
            <a:ext cx="208954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350" dirty="0"/>
              <a:t>Steps and the input data files required to run </a:t>
            </a:r>
            <a:r>
              <a:rPr lang="en-US" altLang="en-US" sz="1350" dirty="0" err="1"/>
              <a:t>BenMAP</a:t>
            </a:r>
            <a:r>
              <a:rPr lang="en-US" altLang="en-US" sz="1350" dirty="0"/>
              <a:t>-CE.</a:t>
            </a:r>
          </a:p>
        </p:txBody>
      </p:sp>
      <p:sp>
        <p:nvSpPr>
          <p:cNvPr id="33804" name="TextBox 12">
            <a:extLst>
              <a:ext uri="{FF2B5EF4-FFF2-40B4-BE49-F238E27FC236}">
                <a16:creationId xmlns:a16="http://schemas.microsoft.com/office/drawing/2014/main" id="{C8EA2EC2-CAA6-3E45-9618-0D9940261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51235"/>
            <a:ext cx="971550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 dirty="0"/>
              <a:t>Base case</a:t>
            </a:r>
          </a:p>
        </p:txBody>
      </p:sp>
      <p:sp>
        <p:nvSpPr>
          <p:cNvPr id="33805" name="TextBox 13">
            <a:extLst>
              <a:ext uri="{FF2B5EF4-FFF2-40B4-BE49-F238E27FC236}">
                <a16:creationId xmlns:a16="http://schemas.microsoft.com/office/drawing/2014/main" id="{791E80C3-7ED3-0243-97E8-E843AA9D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316" y="228600"/>
            <a:ext cx="1156086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/>
              <a:t>Control case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183ED29-99C6-63A4-8904-3395D0266D56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24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33815" name="TextBox 56">
            <a:extLst>
              <a:ext uri="{FF2B5EF4-FFF2-40B4-BE49-F238E27FC236}">
                <a16:creationId xmlns:a16="http://schemas.microsoft.com/office/drawing/2014/main" id="{6082D33F-704A-964A-AD4F-EA316AB7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141935"/>
            <a:ext cx="14157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 dirty="0"/>
              <a:t>Population Data</a:t>
            </a:r>
          </a:p>
        </p:txBody>
      </p:sp>
    </p:spTree>
    <p:extLst>
      <p:ext uri="{BB962C8B-B14F-4D97-AF65-F5344CB8AC3E}">
        <p14:creationId xmlns:p14="http://schemas.microsoft.com/office/powerpoint/2010/main" val="8737320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E64C70-E064-DB79-F3A8-6FDB3B1E111E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pic>
        <p:nvPicPr>
          <p:cNvPr id="2969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30" y="800100"/>
            <a:ext cx="6687741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07294" y="110729"/>
            <a:ext cx="6687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Estimated Avoided PM</a:t>
            </a:r>
            <a:r>
              <a:rPr lang="en-US" altLang="en-US" sz="1800" baseline="-25000"/>
              <a:t>2.5</a:t>
            </a:r>
            <a:r>
              <a:rPr lang="en-US" altLang="en-US" sz="1800"/>
              <a:t> Related 2030 Mortalities for Six VOC and NO</a:t>
            </a:r>
            <a:r>
              <a:rPr lang="en-US" altLang="en-US" sz="1800" baseline="-25000"/>
              <a:t>x</a:t>
            </a:r>
            <a:r>
              <a:rPr lang="en-US" altLang="en-US" sz="1800"/>
              <a:t> Emission Reduction Scenarios in the SoCAB</a:t>
            </a:r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3771901" y="1657350"/>
            <a:ext cx="202406" cy="904875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35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E3A9DB5-E8CE-3E81-0725-E9A67E7469B3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25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389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8508E-D880-A95F-4F1C-BB21359ECC21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pic>
        <p:nvPicPr>
          <p:cNvPr id="89089" name="Picture 3">
            <a:extLst>
              <a:ext uri="{FF2B5EF4-FFF2-40B4-BE49-F238E27FC236}">
                <a16:creationId xmlns:a16="http://schemas.microsoft.com/office/drawing/2014/main" id="{E11B9058-2341-E444-9EA8-FF99E3B9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76325"/>
            <a:ext cx="61912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extBox 1">
            <a:extLst>
              <a:ext uri="{FF2B5EF4-FFF2-40B4-BE49-F238E27FC236}">
                <a16:creationId xmlns:a16="http://schemas.microsoft.com/office/drawing/2014/main" id="{9D792603-F298-5446-A3BB-21C5F912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57151"/>
            <a:ext cx="6857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Total monetized health benefits for all avoided PM2.5 related health impacts for the six VOC and NOx emission reduction scenarios in the </a:t>
            </a:r>
            <a:r>
              <a:rPr lang="en-US" altLang="en-US" sz="1800" dirty="0" err="1"/>
              <a:t>SoCAB</a:t>
            </a:r>
            <a:r>
              <a:rPr lang="en-US" altLang="en-US" sz="1800" dirty="0"/>
              <a:t> region.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523F642-A5B8-C6CE-4D00-EFB69253E5D0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26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3465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902ADB-9EAE-C9CE-B196-1C5F82AEB9AA}"/>
              </a:ext>
            </a:extLst>
          </p:cNvPr>
          <p:cNvSpPr/>
          <p:nvPr/>
        </p:nvSpPr>
        <p:spPr>
          <a:xfrm>
            <a:off x="0" y="1"/>
            <a:ext cx="9169590" cy="5143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latin typeface="+mn-lt"/>
                <a:ea typeface="Arial" charset="0"/>
              </a:rPr>
              <a:t>New CRACMM</a:t>
            </a:r>
            <a:endParaRPr lang="en-US" sz="1013" dirty="0"/>
          </a:p>
        </p:txBody>
      </p:sp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885145" y="41173"/>
            <a:ext cx="7373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SoCAB</a:t>
            </a:r>
            <a:r>
              <a:rPr lang="en-US" dirty="0"/>
              <a:t> Air Quality Model Simulation Conclusions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885145" y="416385"/>
            <a:ext cx="737371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57175" indent="-257175" algn="just" eaLnBrk="1" hangingPunct="1">
              <a:spcAft>
                <a:spcPts val="900"/>
              </a:spcAft>
              <a:buFont typeface="Wingdings" charset="2"/>
              <a:buChar char="Ø"/>
            </a:pPr>
            <a:r>
              <a:rPr lang="en-US" sz="1800" dirty="0"/>
              <a:t>Ammonium nitrate was the most abundant secondary aerosol component and its production is a very nonlinear function of both NO</a:t>
            </a:r>
            <a:r>
              <a:rPr lang="en-US" sz="1800" baseline="-25000" dirty="0"/>
              <a:t>x</a:t>
            </a:r>
            <a:r>
              <a:rPr lang="en-US" sz="1800" dirty="0"/>
              <a:t> and VOC emissions.</a:t>
            </a:r>
          </a:p>
          <a:p>
            <a:pPr marL="257175" indent="-257175" algn="just" eaLnBrk="1" hangingPunct="1">
              <a:spcAft>
                <a:spcPts val="900"/>
              </a:spcAft>
              <a:buFont typeface="Wingdings" charset="2"/>
              <a:buChar char="Ø"/>
            </a:pPr>
            <a:r>
              <a:rPr lang="en-US" altLang="en-US" sz="1800" dirty="0"/>
              <a:t>The emissions control strategy of the California Air Resources Board reduces PM</a:t>
            </a:r>
            <a:r>
              <a:rPr lang="en-US" altLang="en-US" sz="1800" baseline="-25000" dirty="0"/>
              <a:t>2.5</a:t>
            </a:r>
            <a:r>
              <a:rPr lang="en-US" altLang="en-US" sz="1800" dirty="0"/>
              <a:t> exposure and would save $6.6 Billion dollars compared with 2008.</a:t>
            </a:r>
            <a:endParaRPr lang="en-US" sz="1800" dirty="0"/>
          </a:p>
          <a:p>
            <a:pPr marL="257175" indent="-257175" algn="just" eaLnBrk="1" hangingPunct="1">
              <a:spcAft>
                <a:spcPts val="900"/>
              </a:spcAft>
              <a:buFont typeface="Wingdings" charset="2"/>
              <a:buChar char="Ø"/>
            </a:pPr>
            <a:r>
              <a:rPr lang="en-US" sz="1800" dirty="0"/>
              <a:t>But the 2030 target emissions control strategy is the least effective in reducing PM</a:t>
            </a:r>
            <a:r>
              <a:rPr lang="en-US" sz="1800" baseline="-25000" dirty="0"/>
              <a:t>2.5</a:t>
            </a:r>
            <a:r>
              <a:rPr lang="en-US" sz="1800" dirty="0"/>
              <a:t> concentrations and improving health of the six future-year cases simulated.</a:t>
            </a:r>
          </a:p>
          <a:p>
            <a:pPr marL="257175" indent="-257175" algn="just" eaLnBrk="1" hangingPunct="1">
              <a:spcAft>
                <a:spcPts val="900"/>
              </a:spcAft>
              <a:buFont typeface="Wingdings" charset="2"/>
              <a:buChar char="Ø"/>
            </a:pPr>
            <a:r>
              <a:rPr lang="en-US" sz="1800" dirty="0"/>
              <a:t>Published: Stewart, D.R., E. Saunders, R. </a:t>
            </a:r>
            <a:r>
              <a:rPr lang="en-US" sz="1800" dirty="0" err="1"/>
              <a:t>Perea</a:t>
            </a:r>
            <a:r>
              <a:rPr lang="en-US" sz="1800" dirty="0"/>
              <a:t>, R. Fitzgerald, D.E. Campbell, W.R. Stockwell, J. Air and Waste Management Association, 69, 192–208, 2019.</a:t>
            </a:r>
          </a:p>
          <a:p>
            <a:pPr marL="257175" indent="-257175" algn="just" eaLnBrk="1" hangingPunct="1">
              <a:spcAft>
                <a:spcPts val="900"/>
              </a:spcAft>
              <a:buFont typeface="Wingdings" charset="2"/>
              <a:buChar char="Ø"/>
            </a:pPr>
            <a:r>
              <a:rPr lang="en-US" sz="1800" dirty="0"/>
              <a:t>Stewart, D.R., E. Saunders, R.A. </a:t>
            </a:r>
            <a:r>
              <a:rPr lang="en-US" sz="1800" dirty="0" err="1"/>
              <a:t>Perea</a:t>
            </a:r>
            <a:r>
              <a:rPr lang="en-US" sz="1800" dirty="0"/>
              <a:t>, R. Fitzgerald, D.E. Campbell and W.R. Stockwell, Environmental Health Insights, 11, 1-13, 2017.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19FE7A6-453C-DA0A-0C7E-7574D695035D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27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719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25E3EF-CF29-804E-830F-CDF09D74BE4E}"/>
              </a:ext>
            </a:extLst>
          </p:cNvPr>
          <p:cNvSpPr/>
          <p:nvPr/>
        </p:nvSpPr>
        <p:spPr>
          <a:xfrm>
            <a:off x="0" y="0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9C181-C6E0-E74A-B477-FD28EF0B47B0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28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F4AF0-480F-8041-AA5C-56EC61100EB5}"/>
              </a:ext>
            </a:extLst>
          </p:cNvPr>
          <p:cNvSpPr txBox="1"/>
          <p:nvPr/>
        </p:nvSpPr>
        <p:spPr>
          <a:xfrm>
            <a:off x="-10267" y="454266"/>
            <a:ext cx="44388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u="sng" dirty="0"/>
              <a:t>A Diverse and Balanced Community</a:t>
            </a:r>
          </a:p>
          <a:p>
            <a:pPr marL="176213" indent="-168275" algn="just">
              <a:buSzPct val="75000"/>
              <a:buFont typeface="Wingdings" pitchFamily="2" charset="2"/>
              <a:buChar char="Ø"/>
            </a:pPr>
            <a:r>
              <a:rPr lang="en-US" sz="2100" dirty="0"/>
              <a:t>Maintain a diverse community of scientists. Diverse in terms of sex, race, culture and scientific discipline (e.g. more applied mathematicians are desperately needed).</a:t>
            </a:r>
          </a:p>
          <a:p>
            <a:pPr marL="176213" indent="-168275" algn="just">
              <a:buSzPct val="75000"/>
              <a:buFont typeface="Wingdings" pitchFamily="2" charset="2"/>
              <a:buChar char="Ø"/>
            </a:pPr>
            <a:endParaRPr lang="en-US" sz="2100" dirty="0"/>
          </a:p>
          <a:p>
            <a:pPr marL="176213" indent="-168275" algn="just">
              <a:buSzPct val="75000"/>
              <a:buFont typeface="Wingdings" pitchFamily="2" charset="2"/>
              <a:buChar char="Ø"/>
            </a:pPr>
            <a:r>
              <a:rPr lang="en-US" sz="2100" dirty="0"/>
              <a:t>A diverse community should provide new approaches and provide an important check on mainstream trends. – </a:t>
            </a:r>
            <a:r>
              <a:rPr lang="en-US" sz="2100" dirty="0">
                <a:solidFill>
                  <a:srgbClr val="FF0000"/>
                </a:solidFill>
              </a:rPr>
              <a:t>Reduce groupthink</a:t>
            </a:r>
            <a:r>
              <a:rPr lang="en-US" sz="21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D1462-6CF5-5145-A51F-51F50869F192}"/>
              </a:ext>
            </a:extLst>
          </p:cNvPr>
          <p:cNvSpPr txBox="1"/>
          <p:nvPr/>
        </p:nvSpPr>
        <p:spPr>
          <a:xfrm>
            <a:off x="4392705" y="3036562"/>
            <a:ext cx="4734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2250" algn="just">
              <a:buSzPct val="75000"/>
              <a:buFont typeface="Wingdings" pitchFamily="2" charset="2"/>
              <a:buChar char="Ø"/>
            </a:pPr>
            <a:r>
              <a:rPr lang="en-US" sz="2100" dirty="0"/>
              <a:t>Greater mixing between atmospheric chemists, air quality modelers and policy makers would encourage greater balance in all three areas.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7ED6D-237B-5E43-9E3F-27A143AB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26" y="286872"/>
            <a:ext cx="4519244" cy="27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0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48A91D-2A80-C842-9BE8-1A72666EDE40}"/>
              </a:ext>
            </a:extLst>
          </p:cNvPr>
          <p:cNvSpPr/>
          <p:nvPr/>
        </p:nvSpPr>
        <p:spPr>
          <a:xfrm>
            <a:off x="0" y="-1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75711-7069-9344-9140-ABAEB7635850}"/>
              </a:ext>
            </a:extLst>
          </p:cNvPr>
          <p:cNvSpPr txBox="1"/>
          <p:nvPr/>
        </p:nvSpPr>
        <p:spPr>
          <a:xfrm>
            <a:off x="3079808" y="84280"/>
            <a:ext cx="300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Acknowledgement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4F1067-C8B7-8A44-B1C9-A13FA384AD6E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29</a:t>
            </a:fld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5E226-BC22-B649-9959-11E2DB4878A4}"/>
              </a:ext>
            </a:extLst>
          </p:cNvPr>
          <p:cNvSpPr txBox="1"/>
          <p:nvPr/>
        </p:nvSpPr>
        <p:spPr>
          <a:xfrm>
            <a:off x="1489982" y="2217807"/>
            <a:ext cx="616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Thank You for Your Support!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11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866973-A8DF-4343-92BF-83B27D6CD955}"/>
              </a:ext>
            </a:extLst>
          </p:cNvPr>
          <p:cNvSpPr/>
          <p:nvPr/>
        </p:nvSpPr>
        <p:spPr>
          <a:xfrm>
            <a:off x="-8709" y="6681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pic>
        <p:nvPicPr>
          <p:cNvPr id="27649" name="Picture 2">
            <a:extLst>
              <a:ext uri="{FF2B5EF4-FFF2-40B4-BE49-F238E27FC236}">
                <a16:creationId xmlns:a16="http://schemas.microsoft.com/office/drawing/2014/main" id="{E1464685-3389-B345-BB5F-615E3267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46" y="592303"/>
            <a:ext cx="7323909" cy="43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7C3FCB-95B0-1346-82D7-D4668F1FD864}"/>
              </a:ext>
            </a:extLst>
          </p:cNvPr>
          <p:cNvSpPr/>
          <p:nvPr/>
        </p:nvSpPr>
        <p:spPr>
          <a:xfrm>
            <a:off x="2940207" y="26896"/>
            <a:ext cx="4295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Atmospheric System</a:t>
            </a:r>
            <a:endParaRPr lang="en-US" sz="32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A18323C-A3C4-E94B-5A76-13D049E1BCEB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3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943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866973-A8DF-4343-92BF-83B27D6CD955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C3FCB-95B0-1346-82D7-D4668F1FD864}"/>
              </a:ext>
            </a:extLst>
          </p:cNvPr>
          <p:cNvSpPr/>
          <p:nvPr/>
        </p:nvSpPr>
        <p:spPr>
          <a:xfrm>
            <a:off x="1463906" y="31886"/>
            <a:ext cx="6216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Eulerian Grid Models for </a:t>
            </a:r>
            <a:r>
              <a:rPr lang="en-US" sz="3200" dirty="0">
                <a:latin typeface="+mn-lt"/>
                <a:ea typeface="Arial" charset="0"/>
                <a:cs typeface="+mj-cs"/>
              </a:rPr>
              <a:t>Air Quality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19FB1-A9FE-AF44-A1D9-E6387CD0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5" y="1095732"/>
            <a:ext cx="6293605" cy="355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139943-944D-E84A-B99E-7A73015921E6}"/>
              </a:ext>
            </a:extLst>
          </p:cNvPr>
          <p:cNvSpPr/>
          <p:nvPr/>
        </p:nvSpPr>
        <p:spPr>
          <a:xfrm>
            <a:off x="180445" y="630190"/>
            <a:ext cx="8783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Numerical Complexity Increases with Number of Modeled Pollutants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C6EF1-6CB0-924B-B170-04A23594B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11" y="2625524"/>
            <a:ext cx="4102158" cy="2512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693317-D7B0-924A-9132-1801493A36C6}"/>
              </a:ext>
            </a:extLst>
          </p:cNvPr>
          <p:cNvSpPr/>
          <p:nvPr/>
        </p:nvSpPr>
        <p:spPr>
          <a:xfrm>
            <a:off x="5305839" y="2247221"/>
            <a:ext cx="347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 Very Large Number of Grid Boxes</a:t>
            </a:r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0ACEAF2-7132-7148-9D3D-737CD3F0F245}"/>
              </a:ext>
            </a:extLst>
          </p:cNvPr>
          <p:cNvSpPr txBox="1">
            <a:spLocks noGrp="1"/>
          </p:cNvSpPr>
          <p:nvPr/>
        </p:nvSpPr>
        <p:spPr bwMode="auto">
          <a:xfrm>
            <a:off x="51831" y="472134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4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180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866973-A8DF-4343-92BF-83B27D6CD955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4DE04-422D-C649-A3AF-9E16C5E78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9" y="805567"/>
            <a:ext cx="8722423" cy="42290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D2B27C-1D0C-F547-BB20-4BFEA9414DAD}"/>
              </a:ext>
            </a:extLst>
          </p:cNvPr>
          <p:cNvSpPr/>
          <p:nvPr/>
        </p:nvSpPr>
        <p:spPr>
          <a:xfrm>
            <a:off x="2231455" y="158563"/>
            <a:ext cx="4681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Air Quality Model Modules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C9CD7-80C6-6A91-8DF3-6EF10039A79F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5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621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474EE9-B11B-B46F-D913-19640C41FE07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54273" name="Rectangle 2">
            <a:extLst>
              <a:ext uri="{FF2B5EF4-FFF2-40B4-BE49-F238E27FC236}">
                <a16:creationId xmlns:a16="http://schemas.microsoft.com/office/drawing/2014/main" id="{89B09CE1-6147-0747-9145-0914B7A8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5354" y="-150019"/>
            <a:ext cx="4743450" cy="857250"/>
          </a:xfrm>
        </p:spPr>
        <p:txBody>
          <a:bodyPr/>
          <a:lstStyle/>
          <a:p>
            <a:pPr eaLnBrk="1" hangingPunct="1"/>
            <a:r>
              <a:rPr lang="en-US" altLang="en-US" sz="2700" b="1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Tropospheric O</a:t>
            </a:r>
            <a:r>
              <a:rPr lang="en-US" altLang="en-US" sz="2700" b="1" baseline="-25000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altLang="en-US" sz="2700" b="1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Chemistry</a:t>
            </a:r>
            <a:endParaRPr lang="en-US" altLang="en-US">
              <a:latin typeface="Helvetica" pitchFamily="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274" name="Line 5">
            <a:extLst>
              <a:ext uri="{FF2B5EF4-FFF2-40B4-BE49-F238E27FC236}">
                <a16:creationId xmlns:a16="http://schemas.microsoft.com/office/drawing/2014/main" id="{57CDFA08-D8BC-4B4C-9C18-B5157E2E0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971550"/>
            <a:ext cx="971550" cy="40005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54275" name="Group 6">
            <a:extLst>
              <a:ext uri="{FF2B5EF4-FFF2-40B4-BE49-F238E27FC236}">
                <a16:creationId xmlns:a16="http://schemas.microsoft.com/office/drawing/2014/main" id="{21D5D3F7-07ED-2A48-8472-499EA16D5CF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1714500" cy="1714500"/>
            <a:chOff x="0" y="0"/>
            <a:chExt cx="1440" cy="1440"/>
          </a:xfrm>
        </p:grpSpPr>
        <p:sp>
          <p:nvSpPr>
            <p:cNvPr id="54279" name="AutoShape 7">
              <a:extLst>
                <a:ext uri="{FF2B5EF4-FFF2-40B4-BE49-F238E27FC236}">
                  <a16:creationId xmlns:a16="http://schemas.microsoft.com/office/drawing/2014/main" id="{E65CAB1F-CA82-F04D-AC26-E56E107CE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" cy="144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350">
                <a:latin typeface="Calibri" panose="020F0502020204030204" pitchFamily="34" charset="0"/>
              </a:endParaRPr>
            </a:p>
          </p:txBody>
        </p:sp>
        <p:sp>
          <p:nvSpPr>
            <p:cNvPr id="54280" name="Rectangle 8">
              <a:extLst>
                <a:ext uri="{FF2B5EF4-FFF2-40B4-BE49-F238E27FC236}">
                  <a16:creationId xmlns:a16="http://schemas.microsoft.com/office/drawing/2014/main" id="{735F04E6-0EF3-FE40-9D85-05D85EA1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518"/>
              <a:ext cx="70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700" b="1">
                  <a:latin typeface="Helvetica" pitchFamily="2" charset="0"/>
                </a:rPr>
                <a:t>Sun</a:t>
              </a:r>
            </a:p>
          </p:txBody>
        </p:sp>
      </p:grpSp>
      <p:sp>
        <p:nvSpPr>
          <p:cNvPr id="54276" name="Text Box 3">
            <a:extLst>
              <a:ext uri="{FF2B5EF4-FFF2-40B4-BE49-F238E27FC236}">
                <a16:creationId xmlns:a16="http://schemas.microsoft.com/office/drawing/2014/main" id="{99BA0C85-13AB-D44B-8CB8-7AB08945D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72716"/>
            <a:ext cx="416171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latin typeface="Helvetica" pitchFamily="2" charset="0"/>
              </a:rPr>
              <a:t>O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 Formation</a:t>
            </a:r>
          </a:p>
          <a:p>
            <a:pPr eaLnBrk="1" hangingPunct="1"/>
            <a:r>
              <a:rPr lang="en-US" altLang="en-US" sz="2100" b="1">
                <a:latin typeface="Helvetica" pitchFamily="2" charset="0"/>
              </a:rPr>
              <a:t>	NO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</a:rPr>
              <a:t> + h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</a:t>
            </a:r>
            <a:r>
              <a:rPr lang="en-US" altLang="en-US" sz="2100" b="1">
                <a:latin typeface="Helvetica" pitchFamily="2" charset="0"/>
              </a:rPr>
              <a:t>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 O(</a:t>
            </a:r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3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P) + NO</a:t>
            </a: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 O(</a:t>
            </a:r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3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P) + 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</a:rPr>
              <a:t> (+ M)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 O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(+ M)</a:t>
            </a:r>
          </a:p>
          <a:p>
            <a:pPr eaLnBrk="1" hangingPunct="1"/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Ozone Destruction</a:t>
            </a: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NO + O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</a:t>
            </a:r>
            <a:r>
              <a:rPr lang="en-US" altLang="en-US" sz="2100" b="1">
                <a:latin typeface="Helvetica" pitchFamily="2" charset="0"/>
              </a:rPr>
              <a:t>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 NO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+ 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endParaRPr lang="en-US" altLang="en-US" sz="1350" b="1">
              <a:latin typeface="Helvetica" pitchFamily="2" charset="0"/>
              <a:sym typeface="Symbol" pitchFamily="2" charset="2"/>
            </a:endParaRPr>
          </a:p>
          <a:p>
            <a:pPr eaLnBrk="1" hangingPunct="1"/>
            <a:endParaRPr lang="en-US" altLang="en-US" sz="1350" b="1" baseline="-25000">
              <a:latin typeface="Helvetica" pitchFamily="2" charset="0"/>
            </a:endParaRPr>
          </a:p>
        </p:txBody>
      </p:sp>
      <p:sp>
        <p:nvSpPr>
          <p:cNvPr id="54277" name="Text Box 4">
            <a:extLst>
              <a:ext uri="{FF2B5EF4-FFF2-40B4-BE49-F238E27FC236}">
                <a16:creationId xmlns:a16="http://schemas.microsoft.com/office/drawing/2014/main" id="{A00C63A2-86A4-A74A-9939-9334D98A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2993232"/>
            <a:ext cx="534709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Steady-State Ozone Concentrations</a:t>
            </a:r>
            <a:endParaRPr lang="en-US" altLang="en-US" sz="2100" b="1">
              <a:latin typeface="Helvetica" pitchFamily="2" charset="0"/>
            </a:endParaRPr>
          </a:p>
          <a:p>
            <a:pPr eaLnBrk="1" hangingPunct="1"/>
            <a:endParaRPr lang="en-US" altLang="en-US" sz="2100" b="1">
              <a:latin typeface="Helvetica" pitchFamily="2" charset="0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</a:rPr>
              <a:t>	d[NO]/dt = J[NO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</a:rPr>
              <a:t>] - k[NO][O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]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 0</a:t>
            </a:r>
          </a:p>
          <a:p>
            <a:pPr eaLnBrk="1" hangingPunct="1"/>
            <a:endParaRPr lang="en-US" altLang="en-US" sz="2100" b="1">
              <a:latin typeface="Helvetica" pitchFamily="2" charset="0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</a:rPr>
              <a:t>	[O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] = {J / k} {[NO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</a:rPr>
              <a:t>] / [NO]}</a:t>
            </a:r>
            <a:endParaRPr lang="en-US" altLang="en-US" sz="1350" b="1">
              <a:latin typeface="Helvetica" pitchFamily="2" charset="0"/>
              <a:sym typeface="Symbol" pitchFamily="2" charset="2"/>
            </a:endParaRPr>
          </a:p>
          <a:p>
            <a:pPr eaLnBrk="1" hangingPunct="1"/>
            <a:endParaRPr lang="en-US" altLang="en-US" sz="1350" b="1" baseline="-25000">
              <a:latin typeface="Helvetica" pitchFamily="2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A8C6A50-4C1A-64CD-4162-DE5D9B0BD0BC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6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313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CA8915-5D19-095D-37E9-CE4150CB83EC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pic>
        <p:nvPicPr>
          <p:cNvPr id="56321" name="Picture 3">
            <a:extLst>
              <a:ext uri="{FF2B5EF4-FFF2-40B4-BE49-F238E27FC236}">
                <a16:creationId xmlns:a16="http://schemas.microsoft.com/office/drawing/2014/main" id="{27C5B4D6-C232-4642-B712-5A1B57893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2654"/>
            <a:ext cx="6858000" cy="457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066B44-C354-294B-9420-85DAE3A6862D}"/>
              </a:ext>
            </a:extLst>
          </p:cNvPr>
          <p:cNvSpPr txBox="1"/>
          <p:nvPr/>
        </p:nvSpPr>
        <p:spPr>
          <a:xfrm>
            <a:off x="1143001" y="0"/>
            <a:ext cx="6857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Tropospheric Ozone Concentrations</a:t>
            </a:r>
          </a:p>
          <a:p>
            <a:pPr algn="ctr"/>
            <a:r>
              <a:rPr lang="en-US" sz="2400" dirty="0"/>
              <a:t>for Air Polluted by NO and NO</a:t>
            </a:r>
            <a:r>
              <a:rPr lang="en-US" sz="2400" baseline="-25000" dirty="0"/>
              <a:t>2</a:t>
            </a:r>
            <a:r>
              <a:rPr lang="en-US" sz="2400" dirty="0"/>
              <a:t>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E4DA8-E6D0-E69C-830A-43BD5DD86108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97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1FE1C-CD07-A797-D933-C45B9482D2ED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57345" name="Line 4">
            <a:extLst>
              <a:ext uri="{FF2B5EF4-FFF2-40B4-BE49-F238E27FC236}">
                <a16:creationId xmlns:a16="http://schemas.microsoft.com/office/drawing/2014/main" id="{049F9553-0934-8C42-93A9-2385C4AC7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971550"/>
            <a:ext cx="971550" cy="40005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E6D45F6-D913-B942-86AE-CF5E16A03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0" y="171450"/>
            <a:ext cx="4800600" cy="857250"/>
          </a:xfrm>
        </p:spPr>
        <p:txBody>
          <a:bodyPr/>
          <a:lstStyle/>
          <a:p>
            <a:pPr eaLnBrk="1" hangingPunct="1"/>
            <a:r>
              <a:rPr lang="en-US" altLang="en-US" sz="2700" b="1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 Radical Production</a:t>
            </a:r>
            <a:endParaRPr lang="en-US" altLang="en-US">
              <a:latin typeface="Helvetica" pitchFamily="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E44CC39-A9C1-5C42-B2D9-890FDAB6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798" y="1221581"/>
            <a:ext cx="40863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O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+ h  O(</a:t>
            </a:r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1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D) + 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</a:t>
            </a: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O(</a:t>
            </a:r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1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D) + N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 O(</a:t>
            </a:r>
            <a:r>
              <a:rPr lang="en-US" altLang="en-US" sz="2100" b="1" baseline="30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P)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+ N</a:t>
            </a:r>
            <a:r>
              <a:rPr lang="en-US" altLang="en-US" sz="2100" b="1" baseline="-25000">
                <a:latin typeface="Helvetica" pitchFamily="2" charset="0"/>
                <a:sym typeface="Symbol" pitchFamily="2" charset="2"/>
              </a:rPr>
              <a:t>2</a:t>
            </a:r>
          </a:p>
          <a:p>
            <a:pPr eaLnBrk="1" hangingPunct="1"/>
            <a:endParaRPr lang="en-US" altLang="en-US" sz="2100" b="1" baseline="-25000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 baseline="-25000">
                <a:latin typeface="Helvetica" pitchFamily="2" charset="0"/>
                <a:sym typeface="Symbol" pitchFamily="2" charset="2"/>
              </a:rPr>
              <a:t>	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O(</a:t>
            </a:r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1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D) + 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 O(</a:t>
            </a:r>
            <a:r>
              <a:rPr lang="en-US" altLang="en-US" sz="2100" b="1" baseline="30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P)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+ 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endParaRPr lang="en-US" altLang="en-US" sz="2100" b="1" baseline="30000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	</a:t>
            </a:r>
          </a:p>
          <a:p>
            <a:pPr eaLnBrk="1" hangingPunct="1"/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	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O(</a:t>
            </a:r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3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P) + 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(+ M)  O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(+ M)</a:t>
            </a:r>
            <a:endParaRPr lang="en-US" altLang="en-US" sz="2100" b="1" baseline="30000">
              <a:latin typeface="Helvetica" pitchFamily="2" charset="0"/>
              <a:sym typeface="Symbol" pitchFamily="2" charset="2"/>
            </a:endParaRPr>
          </a:p>
          <a:p>
            <a:pPr eaLnBrk="1" hangingPunct="1"/>
            <a:endParaRPr lang="en-US" altLang="en-US" sz="2100" b="1" baseline="-25000">
              <a:latin typeface="Helvetica" pitchFamily="2" charset="0"/>
            </a:endParaRPr>
          </a:p>
          <a:p>
            <a:pPr eaLnBrk="1" hangingPunct="1"/>
            <a:r>
              <a:rPr lang="en-US" altLang="en-US" sz="2100" b="1" baseline="-25000">
                <a:latin typeface="Helvetica" pitchFamily="2" charset="0"/>
              </a:rPr>
              <a:t>	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O(</a:t>
            </a:r>
            <a:r>
              <a:rPr lang="en-US" altLang="en-US" sz="2100" b="1" baseline="30000">
                <a:latin typeface="Helvetica" pitchFamily="2" charset="0"/>
                <a:sym typeface="Symbol" pitchFamily="2" charset="2"/>
              </a:rPr>
              <a:t>1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D) + 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  2 HO</a:t>
            </a:r>
            <a:endParaRPr lang="en-US" altLang="en-US" sz="1350" b="1">
              <a:latin typeface="Helvetica" pitchFamily="2" charset="0"/>
            </a:endParaRPr>
          </a:p>
        </p:txBody>
      </p:sp>
      <p:grpSp>
        <p:nvGrpSpPr>
          <p:cNvPr id="57348" name="Group 5">
            <a:extLst>
              <a:ext uri="{FF2B5EF4-FFF2-40B4-BE49-F238E27FC236}">
                <a16:creationId xmlns:a16="http://schemas.microsoft.com/office/drawing/2014/main" id="{E919B937-CFEA-054E-AD7C-81B9D170876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1714500" cy="1714500"/>
            <a:chOff x="0" y="0"/>
            <a:chExt cx="1440" cy="1440"/>
          </a:xfrm>
        </p:grpSpPr>
        <p:sp>
          <p:nvSpPr>
            <p:cNvPr id="57350" name="AutoShape 6">
              <a:extLst>
                <a:ext uri="{FF2B5EF4-FFF2-40B4-BE49-F238E27FC236}">
                  <a16:creationId xmlns:a16="http://schemas.microsoft.com/office/drawing/2014/main" id="{E9BDFBAF-9081-8449-9A5E-A57D34BE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40" cy="144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350">
                <a:latin typeface="Calibri" panose="020F0502020204030204" pitchFamily="34" charset="0"/>
              </a:endParaRPr>
            </a:p>
          </p:txBody>
        </p:sp>
        <p:sp>
          <p:nvSpPr>
            <p:cNvPr id="57351" name="Rectangle 7">
              <a:extLst>
                <a:ext uri="{FF2B5EF4-FFF2-40B4-BE49-F238E27FC236}">
                  <a16:creationId xmlns:a16="http://schemas.microsoft.com/office/drawing/2014/main" id="{6FE8E3A0-9BC7-B349-BB0A-62D9742EC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518"/>
              <a:ext cx="70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700" b="1">
                  <a:latin typeface="Helvetica" pitchFamily="2" charset="0"/>
                </a:rPr>
                <a:t>Sun</a:t>
              </a:r>
            </a:p>
          </p:txBody>
        </p:sp>
      </p:grpSp>
      <p:sp>
        <p:nvSpPr>
          <p:cNvPr id="57349" name="Slide Number Placeholder 3">
            <a:extLst>
              <a:ext uri="{FF2B5EF4-FFF2-40B4-BE49-F238E27FC236}">
                <a16:creationId xmlns:a16="http://schemas.microsoft.com/office/drawing/2014/main" id="{22B8A99C-A8DF-B44D-8B54-68A7A90B60BC}"/>
              </a:ext>
            </a:extLst>
          </p:cNvPr>
          <p:cNvSpPr txBox="1">
            <a:spLocks noGrp="1"/>
          </p:cNvSpPr>
          <p:nvPr/>
        </p:nvSpPr>
        <p:spPr bwMode="auto">
          <a:xfrm>
            <a:off x="7439025" y="4692254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BB3C216-A6E0-8840-A4B8-E2F5021AA849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6968112-477D-4C9B-CF6F-D2033DF0EF40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435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E88A77-2135-E78B-B818-C2019D239A46}"/>
              </a:ext>
            </a:extLst>
          </p:cNvPr>
          <p:cNvSpPr/>
          <p:nvPr/>
        </p:nvSpPr>
        <p:spPr>
          <a:xfrm>
            <a:off x="0" y="6681"/>
            <a:ext cx="9144000" cy="51301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60417" name="Rectangle 2">
            <a:extLst>
              <a:ext uri="{FF2B5EF4-FFF2-40B4-BE49-F238E27FC236}">
                <a16:creationId xmlns:a16="http://schemas.microsoft.com/office/drawing/2014/main" id="{EF7FD956-9FF7-5444-B9B3-13879672A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171450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sz="2700" b="1"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Alkane Oxidation</a:t>
            </a:r>
            <a:endParaRPr lang="en-US" altLang="en-US">
              <a:latin typeface="Helvetica" pitchFamily="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0418" name="Text Box 3">
            <a:extLst>
              <a:ext uri="{FF2B5EF4-FFF2-40B4-BE49-F238E27FC236}">
                <a16:creationId xmlns:a16="http://schemas.microsoft.com/office/drawing/2014/main" id="{1E7C59F0-498E-F84E-874F-3324FF0A0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147763"/>
            <a:ext cx="56007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latin typeface="Helvetica" pitchFamily="2" charset="0"/>
              </a:rPr>
              <a:t>	HO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</a:t>
            </a:r>
            <a:r>
              <a:rPr lang="en-US" altLang="en-US" sz="2100" b="1">
                <a:latin typeface="Helvetica" pitchFamily="2" charset="0"/>
              </a:rPr>
              <a:t> + 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 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 + 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</a:t>
            </a:r>
          </a:p>
          <a:p>
            <a:pPr eaLnBrk="1" hangingPunct="1"/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  + 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</a:rPr>
              <a:t>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 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</a:t>
            </a:r>
            <a:r>
              <a:rPr lang="en-US" altLang="en-US" sz="2100" b="1">
                <a:latin typeface="Helvetica" pitchFamily="2" charset="0"/>
              </a:rPr>
              <a:t> </a:t>
            </a:r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</a:t>
            </a:r>
            <a:r>
              <a:rPr lang="en-US" altLang="en-US" sz="2100" b="1">
                <a:latin typeface="Helvetica" pitchFamily="2" charset="0"/>
              </a:rPr>
              <a:t> +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NO  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O</a:t>
            </a:r>
            <a:r>
              <a:rPr lang="en-US" altLang="en-US" sz="2100" b="1">
                <a:latin typeface="Helvetica" pitchFamily="2" charset="0"/>
              </a:rPr>
              <a:t>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+ NO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O</a:t>
            </a:r>
            <a:r>
              <a:rPr lang="en-US" altLang="en-US" sz="2100" b="1">
                <a:latin typeface="Helvetica" pitchFamily="2" charset="0"/>
              </a:rPr>
              <a:t> +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  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 baseline="-25000">
                <a:latin typeface="Helvetica" pitchFamily="2" charset="0"/>
              </a:rPr>
              <a:t>3</a:t>
            </a:r>
            <a:r>
              <a:rPr lang="en-US" altLang="en-US" sz="2100" b="1">
                <a:latin typeface="Helvetica" pitchFamily="2" charset="0"/>
              </a:rPr>
              <a:t>CH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</a:t>
            </a:r>
            <a:r>
              <a:rPr lang="en-US" altLang="en-US" sz="2100" b="1">
                <a:latin typeface="Helvetica" pitchFamily="2" charset="0"/>
              </a:rPr>
              <a:t>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+ HO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</a:t>
            </a:r>
          </a:p>
          <a:p>
            <a:pPr eaLnBrk="1" hangingPunct="1"/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r>
              <a:rPr lang="en-US" altLang="en-US" sz="2100" b="1">
                <a:latin typeface="Helvetica" pitchFamily="2" charset="0"/>
                <a:sym typeface="Symbol" pitchFamily="2" charset="2"/>
              </a:rPr>
              <a:t>	</a:t>
            </a:r>
            <a:r>
              <a:rPr lang="en-US" altLang="en-US" sz="2100" b="1">
                <a:latin typeface="Helvetica" pitchFamily="2" charset="0"/>
              </a:rPr>
              <a:t>HO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</a:t>
            </a:r>
            <a:r>
              <a:rPr lang="en-US" altLang="en-US" sz="2100" b="1">
                <a:latin typeface="Helvetica" pitchFamily="2" charset="0"/>
              </a:rPr>
              <a:t> + N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  </a:t>
            </a:r>
            <a:r>
              <a:rPr lang="en-US" altLang="en-US" sz="2100" b="1">
                <a:latin typeface="Helvetica" pitchFamily="2" charset="0"/>
              </a:rPr>
              <a:t>H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O</a:t>
            </a:r>
            <a:r>
              <a:rPr lang="en-US" altLang="en-US" sz="2100" b="1">
                <a:latin typeface="Helvetica" pitchFamily="2" charset="0"/>
              </a:rPr>
              <a:t> </a:t>
            </a:r>
            <a:r>
              <a:rPr lang="en-US" altLang="en-US" sz="2100" b="1">
                <a:latin typeface="Helvetica" pitchFamily="2" charset="0"/>
                <a:sym typeface="Symbol" pitchFamily="2" charset="2"/>
              </a:rPr>
              <a:t>+ NO</a:t>
            </a:r>
            <a:r>
              <a:rPr lang="en-US" altLang="en-US" sz="2100" b="1" baseline="-25000">
                <a:latin typeface="Helvetica" pitchFamily="2" charset="0"/>
              </a:rPr>
              <a:t>2</a:t>
            </a:r>
            <a:endParaRPr lang="en-US" altLang="en-US" sz="2100" b="1">
              <a:latin typeface="Helvetica" pitchFamily="2" charset="0"/>
              <a:sym typeface="Symbol" pitchFamily="2" charset="2"/>
            </a:endParaRPr>
          </a:p>
          <a:p>
            <a:pPr eaLnBrk="1" hangingPunct="1"/>
            <a:endParaRPr lang="en-US" altLang="en-US" sz="1350" b="1" baseline="-25000">
              <a:latin typeface="Helvetica" pitchFamily="2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C5E9478-60B7-2E4E-92E5-0C643108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083844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700" b="1">
                <a:latin typeface="Helvetica" pitchFamily="2" charset="0"/>
                <a:cs typeface="Arial" panose="020B0604020202020204" pitchFamily="34" charset="0"/>
              </a:rPr>
              <a:t>Conversion of NO to NO</a:t>
            </a:r>
            <a:r>
              <a:rPr lang="en-US" altLang="en-US" sz="2700" b="1" baseline="-25000">
                <a:latin typeface="Helvetica" pitchFamily="2" charset="0"/>
                <a:cs typeface="Arial" panose="020B0604020202020204" pitchFamily="34" charset="0"/>
              </a:rPr>
              <a:t>2</a:t>
            </a:r>
            <a:r>
              <a:rPr lang="en-US" altLang="en-US" sz="2700" b="1">
                <a:latin typeface="Helvetica" pitchFamily="2" charset="0"/>
                <a:cs typeface="Arial" panose="020B0604020202020204" pitchFamily="34" charset="0"/>
              </a:rPr>
              <a:t> produces O</a:t>
            </a:r>
            <a:r>
              <a:rPr lang="en-US" altLang="en-US" sz="2700" b="1" baseline="-25000">
                <a:latin typeface="Helvetica" pitchFamily="2" charset="0"/>
                <a:cs typeface="Arial" panose="020B0604020202020204" pitchFamily="34" charset="0"/>
              </a:rPr>
              <a:t>3</a:t>
            </a:r>
            <a:endParaRPr lang="en-US" altLang="en-US" sz="3300" baseline="-2500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0BA19F5-F0D2-3755-DF42-F30D470D189D}"/>
              </a:ext>
            </a:extLst>
          </p:cNvPr>
          <p:cNvSpPr txBox="1">
            <a:spLocks noGrp="1"/>
          </p:cNvSpPr>
          <p:nvPr/>
        </p:nvSpPr>
        <p:spPr bwMode="auto">
          <a:xfrm>
            <a:off x="8670735" y="4772025"/>
            <a:ext cx="447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D55DC93-3DC5-C045-833D-C62967270CA8}" type="slidenum">
              <a:rPr lang="en-US" altLang="en-US" sz="1800">
                <a:cs typeface="Arial" panose="020B0604020202020204" pitchFamily="34" charset="0"/>
              </a:rPr>
              <a:pPr algn="r" eaLnBrk="1" hangingPunct="1"/>
              <a:t>9</a:t>
            </a:fld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577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1461</Words>
  <Application>Microsoft Macintosh PowerPoint</Application>
  <PresentationFormat>On-screen Show (16:9)</PresentationFormat>
  <Paragraphs>249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Tropospheric O3 Chemistry</vt:lpstr>
      <vt:lpstr>PowerPoint Presentation</vt:lpstr>
      <vt:lpstr>HO Radical Production</vt:lpstr>
      <vt:lpstr>Alkane Oxidation</vt:lpstr>
      <vt:lpstr>PowerPoint Presentation</vt:lpstr>
      <vt:lpstr>NOx and VOC Dependence</vt:lpstr>
      <vt:lpstr>PowerPoint Presentation</vt:lpstr>
      <vt:lpstr>Eulerian Air Quality Models, Meteorology and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Research Questions for Coordinating Research Council Los Angeles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Stockwell, William R</dc:creator>
  <cp:lastModifiedBy>Stockwell, William R.</cp:lastModifiedBy>
  <cp:revision>343</cp:revision>
  <dcterms:created xsi:type="dcterms:W3CDTF">2020-10-03T02:51:00Z</dcterms:created>
  <dcterms:modified xsi:type="dcterms:W3CDTF">2023-08-21T22:28:18Z</dcterms:modified>
</cp:coreProperties>
</file>