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414" r:id="rId1"/>
  </p:sldMasterIdLst>
  <p:notesMasterIdLst>
    <p:notesMasterId r:id="rId16"/>
  </p:notesMasterIdLst>
  <p:sldIdLst>
    <p:sldId id="256" r:id="rId2"/>
    <p:sldId id="257" r:id="rId3"/>
    <p:sldId id="258" r:id="rId4"/>
    <p:sldId id="325" r:id="rId5"/>
    <p:sldId id="312" r:id="rId6"/>
    <p:sldId id="331" r:id="rId7"/>
    <p:sldId id="326" r:id="rId8"/>
    <p:sldId id="332" r:id="rId9"/>
    <p:sldId id="330" r:id="rId10"/>
    <p:sldId id="333" r:id="rId11"/>
    <p:sldId id="265" r:id="rId12"/>
    <p:sldId id="327" r:id="rId13"/>
    <p:sldId id="335" r:id="rId14"/>
    <p:sldId id="260"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3208" autoAdjust="0"/>
  </p:normalViewPr>
  <p:slideViewPr>
    <p:cSldViewPr snapToGrid="0">
      <p:cViewPr varScale="1">
        <p:scale>
          <a:sx n="83" d="100"/>
          <a:sy n="83" d="100"/>
        </p:scale>
        <p:origin x="161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1F3CAE-D444-4465-B58D-331E72D2D6D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5D1DE40-D51E-4D41-9114-48C47004CC41}">
      <dgm:prSet/>
      <dgm:spPr/>
      <dgm:t>
        <a:bodyPr/>
        <a:lstStyle/>
        <a:p>
          <a:pPr>
            <a:lnSpc>
              <a:spcPct val="100000"/>
            </a:lnSpc>
          </a:pPr>
          <a:r>
            <a:rPr lang="en-US"/>
            <a:t>Quality Management Plan</a:t>
          </a:r>
        </a:p>
      </dgm:t>
    </dgm:pt>
    <dgm:pt modelId="{C4DF0ACE-D4A7-45BB-9A49-2F4B659168D3}" type="parTrans" cxnId="{764D3E48-2EDD-40B9-B454-7A89403764F8}">
      <dgm:prSet/>
      <dgm:spPr/>
      <dgm:t>
        <a:bodyPr/>
        <a:lstStyle/>
        <a:p>
          <a:endParaRPr lang="en-US"/>
        </a:p>
      </dgm:t>
    </dgm:pt>
    <dgm:pt modelId="{B54D5EC2-FE46-4207-B871-2C6F70FB49C4}" type="sibTrans" cxnId="{764D3E48-2EDD-40B9-B454-7A89403764F8}">
      <dgm:prSet/>
      <dgm:spPr/>
      <dgm:t>
        <a:bodyPr/>
        <a:lstStyle/>
        <a:p>
          <a:endParaRPr lang="en-US"/>
        </a:p>
      </dgm:t>
    </dgm:pt>
    <dgm:pt modelId="{750886BE-EA14-46C5-87F5-89B1AC7DBC0B}">
      <dgm:prSet/>
      <dgm:spPr/>
      <dgm:t>
        <a:bodyPr/>
        <a:lstStyle/>
        <a:p>
          <a:pPr>
            <a:lnSpc>
              <a:spcPct val="100000"/>
            </a:lnSpc>
          </a:pPr>
          <a:r>
            <a:rPr lang="en-US"/>
            <a:t>Quality Assurance Project Plans</a:t>
          </a:r>
        </a:p>
      </dgm:t>
    </dgm:pt>
    <dgm:pt modelId="{2852412D-1EFC-48F4-A166-5664BDAF4466}" type="parTrans" cxnId="{9782B2C8-96AE-4AEB-B712-7D331DAF99A7}">
      <dgm:prSet/>
      <dgm:spPr/>
      <dgm:t>
        <a:bodyPr/>
        <a:lstStyle/>
        <a:p>
          <a:endParaRPr lang="en-US"/>
        </a:p>
      </dgm:t>
    </dgm:pt>
    <dgm:pt modelId="{D5CE7819-D79B-4059-8EF7-1E4CA89C1EBC}" type="sibTrans" cxnId="{9782B2C8-96AE-4AEB-B712-7D331DAF99A7}">
      <dgm:prSet/>
      <dgm:spPr/>
      <dgm:t>
        <a:bodyPr/>
        <a:lstStyle/>
        <a:p>
          <a:endParaRPr lang="en-US"/>
        </a:p>
      </dgm:t>
    </dgm:pt>
    <dgm:pt modelId="{F7D7EAB8-8A1E-49C5-B4D2-BF9F47FB9304}">
      <dgm:prSet/>
      <dgm:spPr/>
      <dgm:t>
        <a:bodyPr/>
        <a:lstStyle/>
        <a:p>
          <a:pPr>
            <a:lnSpc>
              <a:spcPct val="100000"/>
            </a:lnSpc>
          </a:pPr>
          <a:r>
            <a:rPr lang="en-US"/>
            <a:t>Standard Operating Procedure (SOPs)</a:t>
          </a:r>
        </a:p>
      </dgm:t>
    </dgm:pt>
    <dgm:pt modelId="{282C9E6E-E8F3-4C76-965A-78BC3FFA2A35}" type="parTrans" cxnId="{29301FFE-836F-4BE7-B0B9-193B856F796B}">
      <dgm:prSet/>
      <dgm:spPr/>
      <dgm:t>
        <a:bodyPr/>
        <a:lstStyle/>
        <a:p>
          <a:endParaRPr lang="en-US"/>
        </a:p>
      </dgm:t>
    </dgm:pt>
    <dgm:pt modelId="{EAB12526-6360-4B06-85E0-5DF29E63E796}" type="sibTrans" cxnId="{29301FFE-836F-4BE7-B0B9-193B856F796B}">
      <dgm:prSet/>
      <dgm:spPr/>
      <dgm:t>
        <a:bodyPr/>
        <a:lstStyle/>
        <a:p>
          <a:endParaRPr lang="en-US"/>
        </a:p>
      </dgm:t>
    </dgm:pt>
    <dgm:pt modelId="{362D229E-BE72-4319-A3AE-EB3E71E9123A}">
      <dgm:prSet/>
      <dgm:spPr/>
      <dgm:t>
        <a:bodyPr/>
        <a:lstStyle/>
        <a:p>
          <a:pPr>
            <a:lnSpc>
              <a:spcPct val="100000"/>
            </a:lnSpc>
          </a:pPr>
          <a:r>
            <a:rPr lang="en-US"/>
            <a:t>Personnel Qualifications and Training</a:t>
          </a:r>
        </a:p>
      </dgm:t>
    </dgm:pt>
    <dgm:pt modelId="{F52C5B11-F3D5-4F53-A14E-42F223CE9E49}" type="parTrans" cxnId="{63F1C2BB-40A0-4B5F-961E-1261FCFE719B}">
      <dgm:prSet/>
      <dgm:spPr/>
      <dgm:t>
        <a:bodyPr/>
        <a:lstStyle/>
        <a:p>
          <a:endParaRPr lang="en-US"/>
        </a:p>
      </dgm:t>
    </dgm:pt>
    <dgm:pt modelId="{6FE8BA8D-A124-4479-B623-21E8100CFE55}" type="sibTrans" cxnId="{63F1C2BB-40A0-4B5F-961E-1261FCFE719B}">
      <dgm:prSet/>
      <dgm:spPr/>
      <dgm:t>
        <a:bodyPr/>
        <a:lstStyle/>
        <a:p>
          <a:endParaRPr lang="en-US"/>
        </a:p>
      </dgm:t>
    </dgm:pt>
    <dgm:pt modelId="{3FFEB05C-3616-42D1-8F52-CC5FEBE3BC33}">
      <dgm:prSet/>
      <dgm:spPr/>
      <dgm:t>
        <a:bodyPr/>
        <a:lstStyle/>
        <a:p>
          <a:pPr>
            <a:lnSpc>
              <a:spcPct val="100000"/>
            </a:lnSpc>
          </a:pPr>
          <a:r>
            <a:rPr lang="en-US"/>
            <a:t>Documentation</a:t>
          </a:r>
        </a:p>
      </dgm:t>
    </dgm:pt>
    <dgm:pt modelId="{AD61C79C-4326-4F04-AB06-73BE8269C524}" type="parTrans" cxnId="{42415E86-67FD-449E-A287-F9EFD80564F5}">
      <dgm:prSet/>
      <dgm:spPr/>
      <dgm:t>
        <a:bodyPr/>
        <a:lstStyle/>
        <a:p>
          <a:endParaRPr lang="en-US"/>
        </a:p>
      </dgm:t>
    </dgm:pt>
    <dgm:pt modelId="{038952DC-2189-489F-9FC4-BA4DEF92136B}" type="sibTrans" cxnId="{42415E86-67FD-449E-A287-F9EFD80564F5}">
      <dgm:prSet/>
      <dgm:spPr/>
      <dgm:t>
        <a:bodyPr/>
        <a:lstStyle/>
        <a:p>
          <a:endParaRPr lang="en-US"/>
        </a:p>
      </dgm:t>
    </dgm:pt>
    <dgm:pt modelId="{B74137F4-D780-4D23-A020-05C8D2AFDC38}">
      <dgm:prSet/>
      <dgm:spPr/>
      <dgm:t>
        <a:bodyPr/>
        <a:lstStyle/>
        <a:p>
          <a:pPr>
            <a:lnSpc>
              <a:spcPct val="100000"/>
            </a:lnSpc>
          </a:pPr>
          <a:endParaRPr lang="en-US" dirty="0"/>
        </a:p>
      </dgm:t>
    </dgm:pt>
    <dgm:pt modelId="{F2C37D95-7346-4335-8AAB-75748A2450FD}" type="parTrans" cxnId="{3C1F84B9-A263-4780-AA41-1338322B1A30}">
      <dgm:prSet/>
      <dgm:spPr/>
      <dgm:t>
        <a:bodyPr/>
        <a:lstStyle/>
        <a:p>
          <a:endParaRPr lang="en-US"/>
        </a:p>
      </dgm:t>
    </dgm:pt>
    <dgm:pt modelId="{B45C841B-E928-4418-9250-731AB3F733F1}" type="sibTrans" cxnId="{3C1F84B9-A263-4780-AA41-1338322B1A30}">
      <dgm:prSet/>
      <dgm:spPr/>
      <dgm:t>
        <a:bodyPr/>
        <a:lstStyle/>
        <a:p>
          <a:endParaRPr lang="en-US"/>
        </a:p>
      </dgm:t>
    </dgm:pt>
    <dgm:pt modelId="{CA2D04B4-2CA9-48D3-9262-FEB302A78DF3}" type="pres">
      <dgm:prSet presAssocID="{9A1F3CAE-D444-4465-B58D-331E72D2D6D3}" presName="root" presStyleCnt="0">
        <dgm:presLayoutVars>
          <dgm:dir/>
          <dgm:resizeHandles val="exact"/>
        </dgm:presLayoutVars>
      </dgm:prSet>
      <dgm:spPr/>
    </dgm:pt>
    <dgm:pt modelId="{904426A2-5A0F-4E7B-95CF-592C0395A8ED}" type="pres">
      <dgm:prSet presAssocID="{B5D1DE40-D51E-4D41-9114-48C47004CC41}" presName="compNode" presStyleCnt="0"/>
      <dgm:spPr/>
    </dgm:pt>
    <dgm:pt modelId="{95938EDB-FC9E-4845-9AE9-AFFE1395975B}" type="pres">
      <dgm:prSet presAssocID="{B5D1DE40-D51E-4D41-9114-48C47004CC41}" presName="bgRect" presStyleLbl="bgShp" presStyleIdx="0" presStyleCnt="5"/>
      <dgm:spPr/>
    </dgm:pt>
    <dgm:pt modelId="{5836D71D-838F-4D24-83E2-CB055C8C3997}" type="pres">
      <dgm:prSet presAssocID="{B5D1DE40-D51E-4D41-9114-48C47004CC4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 List"/>
        </a:ext>
      </dgm:extLst>
    </dgm:pt>
    <dgm:pt modelId="{E5285834-B5B5-4D9E-B69F-2FA866CF274A}" type="pres">
      <dgm:prSet presAssocID="{B5D1DE40-D51E-4D41-9114-48C47004CC41}" presName="spaceRect" presStyleCnt="0"/>
      <dgm:spPr/>
    </dgm:pt>
    <dgm:pt modelId="{6E711745-8012-41B1-AFFA-BC59FD3110B9}" type="pres">
      <dgm:prSet presAssocID="{B5D1DE40-D51E-4D41-9114-48C47004CC41}" presName="parTx" presStyleLbl="revTx" presStyleIdx="0" presStyleCnt="6">
        <dgm:presLayoutVars>
          <dgm:chMax val="0"/>
          <dgm:chPref val="0"/>
        </dgm:presLayoutVars>
      </dgm:prSet>
      <dgm:spPr/>
    </dgm:pt>
    <dgm:pt modelId="{724409EF-9493-4B45-B804-57387316E1FE}" type="pres">
      <dgm:prSet presAssocID="{B54D5EC2-FE46-4207-B871-2C6F70FB49C4}" presName="sibTrans" presStyleCnt="0"/>
      <dgm:spPr/>
    </dgm:pt>
    <dgm:pt modelId="{1C2E9623-BC8E-482D-8E78-50D90894CF4C}" type="pres">
      <dgm:prSet presAssocID="{750886BE-EA14-46C5-87F5-89B1AC7DBC0B}" presName="compNode" presStyleCnt="0"/>
      <dgm:spPr/>
    </dgm:pt>
    <dgm:pt modelId="{21A964BB-B5AE-4579-B4D2-07B46F0F65D2}" type="pres">
      <dgm:prSet presAssocID="{750886BE-EA14-46C5-87F5-89B1AC7DBC0B}" presName="bgRect" presStyleLbl="bgShp" presStyleIdx="1" presStyleCnt="5"/>
      <dgm:spPr/>
    </dgm:pt>
    <dgm:pt modelId="{0FE71B3E-69B8-44D6-B6D5-BE897E81B932}" type="pres">
      <dgm:prSet presAssocID="{750886BE-EA14-46C5-87F5-89B1AC7DBC0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B7748451-A2ED-4674-AF10-1DC53782F334}" type="pres">
      <dgm:prSet presAssocID="{750886BE-EA14-46C5-87F5-89B1AC7DBC0B}" presName="spaceRect" presStyleCnt="0"/>
      <dgm:spPr/>
    </dgm:pt>
    <dgm:pt modelId="{02098949-50C4-43D5-BCBC-96317E9B83E3}" type="pres">
      <dgm:prSet presAssocID="{750886BE-EA14-46C5-87F5-89B1AC7DBC0B}" presName="parTx" presStyleLbl="revTx" presStyleIdx="1" presStyleCnt="6">
        <dgm:presLayoutVars>
          <dgm:chMax val="0"/>
          <dgm:chPref val="0"/>
        </dgm:presLayoutVars>
      </dgm:prSet>
      <dgm:spPr/>
    </dgm:pt>
    <dgm:pt modelId="{D8CDEA53-5FF9-4C52-96B6-DB39AABAD089}" type="pres">
      <dgm:prSet presAssocID="{D5CE7819-D79B-4059-8EF7-1E4CA89C1EBC}" presName="sibTrans" presStyleCnt="0"/>
      <dgm:spPr/>
    </dgm:pt>
    <dgm:pt modelId="{E8527C37-21DC-48DA-9074-945DFD6FA3FE}" type="pres">
      <dgm:prSet presAssocID="{F7D7EAB8-8A1E-49C5-B4D2-BF9F47FB9304}" presName="compNode" presStyleCnt="0"/>
      <dgm:spPr/>
    </dgm:pt>
    <dgm:pt modelId="{F8F6D996-C5A5-4D12-BB4B-1AA11BB8E19F}" type="pres">
      <dgm:prSet presAssocID="{F7D7EAB8-8A1E-49C5-B4D2-BF9F47FB9304}" presName="bgRect" presStyleLbl="bgShp" presStyleIdx="2" presStyleCnt="5"/>
      <dgm:spPr/>
    </dgm:pt>
    <dgm:pt modelId="{2E8B9843-EE57-414F-9DF6-D9526F7B95A6}" type="pres">
      <dgm:prSet presAssocID="{F7D7EAB8-8A1E-49C5-B4D2-BF9F47FB9304}"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Network Diagram"/>
        </a:ext>
      </dgm:extLst>
    </dgm:pt>
    <dgm:pt modelId="{D6428951-5357-4A07-AD1C-4E9329195511}" type="pres">
      <dgm:prSet presAssocID="{F7D7EAB8-8A1E-49C5-B4D2-BF9F47FB9304}" presName="spaceRect" presStyleCnt="0"/>
      <dgm:spPr/>
    </dgm:pt>
    <dgm:pt modelId="{AE9EE1C0-5D5F-4ACE-AD94-550AEB84BABB}" type="pres">
      <dgm:prSet presAssocID="{F7D7EAB8-8A1E-49C5-B4D2-BF9F47FB9304}" presName="parTx" presStyleLbl="revTx" presStyleIdx="2" presStyleCnt="6">
        <dgm:presLayoutVars>
          <dgm:chMax val="0"/>
          <dgm:chPref val="0"/>
        </dgm:presLayoutVars>
      </dgm:prSet>
      <dgm:spPr/>
    </dgm:pt>
    <dgm:pt modelId="{31907723-3111-49ED-8C77-D490BE1C92B3}" type="pres">
      <dgm:prSet presAssocID="{EAB12526-6360-4B06-85E0-5DF29E63E796}" presName="sibTrans" presStyleCnt="0"/>
      <dgm:spPr/>
    </dgm:pt>
    <dgm:pt modelId="{09B5D566-3997-4D52-A27C-1672B251D20D}" type="pres">
      <dgm:prSet presAssocID="{362D229E-BE72-4319-A3AE-EB3E71E9123A}" presName="compNode" presStyleCnt="0"/>
      <dgm:spPr/>
    </dgm:pt>
    <dgm:pt modelId="{F6657FF2-C501-4250-8D81-FC1309AD9D0C}" type="pres">
      <dgm:prSet presAssocID="{362D229E-BE72-4319-A3AE-EB3E71E9123A}" presName="bgRect" presStyleLbl="bgShp" presStyleIdx="3" presStyleCnt="5"/>
      <dgm:spPr/>
    </dgm:pt>
    <dgm:pt modelId="{08283ED6-649B-4AF7-84D0-A78CA451D6CC}" type="pres">
      <dgm:prSet presAssocID="{362D229E-BE72-4319-A3AE-EB3E71E9123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Teacher"/>
        </a:ext>
      </dgm:extLst>
    </dgm:pt>
    <dgm:pt modelId="{7B4D29C1-C4BF-4214-8F5E-0734888367B8}" type="pres">
      <dgm:prSet presAssocID="{362D229E-BE72-4319-A3AE-EB3E71E9123A}" presName="spaceRect" presStyleCnt="0"/>
      <dgm:spPr/>
    </dgm:pt>
    <dgm:pt modelId="{49F4884D-B0EE-4C2B-9B3D-72EF450604B9}" type="pres">
      <dgm:prSet presAssocID="{362D229E-BE72-4319-A3AE-EB3E71E9123A}" presName="parTx" presStyleLbl="revTx" presStyleIdx="3" presStyleCnt="6">
        <dgm:presLayoutVars>
          <dgm:chMax val="0"/>
          <dgm:chPref val="0"/>
        </dgm:presLayoutVars>
      </dgm:prSet>
      <dgm:spPr/>
    </dgm:pt>
    <dgm:pt modelId="{F08AE81A-9F61-4A9C-B66B-72FE9236FA62}" type="pres">
      <dgm:prSet presAssocID="{6FE8BA8D-A124-4479-B623-21E8100CFE55}" presName="sibTrans" presStyleCnt="0"/>
      <dgm:spPr/>
    </dgm:pt>
    <dgm:pt modelId="{63426381-EE3F-4EC1-9B85-E0B8758FAD90}" type="pres">
      <dgm:prSet presAssocID="{3FFEB05C-3616-42D1-8F52-CC5FEBE3BC33}" presName="compNode" presStyleCnt="0"/>
      <dgm:spPr/>
    </dgm:pt>
    <dgm:pt modelId="{205809E0-6467-459D-B39B-45B3D578D97C}" type="pres">
      <dgm:prSet presAssocID="{3FFEB05C-3616-42D1-8F52-CC5FEBE3BC33}" presName="bgRect" presStyleLbl="bgShp" presStyleIdx="4" presStyleCnt="5"/>
      <dgm:spPr/>
    </dgm:pt>
    <dgm:pt modelId="{65FD0BB9-EFC1-4D82-B3C1-86010D739270}" type="pres">
      <dgm:prSet presAssocID="{3FFEB05C-3616-42D1-8F52-CC5FEBE3BC3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Document"/>
        </a:ext>
      </dgm:extLst>
    </dgm:pt>
    <dgm:pt modelId="{40B97255-49C0-4190-951A-5171B081B463}" type="pres">
      <dgm:prSet presAssocID="{3FFEB05C-3616-42D1-8F52-CC5FEBE3BC33}" presName="spaceRect" presStyleCnt="0"/>
      <dgm:spPr/>
    </dgm:pt>
    <dgm:pt modelId="{CB497C0E-2382-4DCD-BDD1-20C25430C5D9}" type="pres">
      <dgm:prSet presAssocID="{3FFEB05C-3616-42D1-8F52-CC5FEBE3BC33}" presName="parTx" presStyleLbl="revTx" presStyleIdx="4" presStyleCnt="6">
        <dgm:presLayoutVars>
          <dgm:chMax val="0"/>
          <dgm:chPref val="0"/>
        </dgm:presLayoutVars>
      </dgm:prSet>
      <dgm:spPr/>
    </dgm:pt>
    <dgm:pt modelId="{90BBA42A-8DF6-4B27-B88C-EE89F0F0F87C}" type="pres">
      <dgm:prSet presAssocID="{3FFEB05C-3616-42D1-8F52-CC5FEBE3BC33}" presName="desTx" presStyleLbl="revTx" presStyleIdx="5" presStyleCnt="6">
        <dgm:presLayoutVars/>
      </dgm:prSet>
      <dgm:spPr/>
    </dgm:pt>
  </dgm:ptLst>
  <dgm:cxnLst>
    <dgm:cxn modelId="{83BC7619-98D3-4B85-AF42-4F94A606B1C5}" type="presOf" srcId="{362D229E-BE72-4319-A3AE-EB3E71E9123A}" destId="{49F4884D-B0EE-4C2B-9B3D-72EF450604B9}" srcOrd="0" destOrd="0" presId="urn:microsoft.com/office/officeart/2018/2/layout/IconVerticalSolidList"/>
    <dgm:cxn modelId="{2A9B9840-5A16-4BC8-A995-4CD43EA45B2F}" type="presOf" srcId="{750886BE-EA14-46C5-87F5-89B1AC7DBC0B}" destId="{02098949-50C4-43D5-BCBC-96317E9B83E3}" srcOrd="0" destOrd="0" presId="urn:microsoft.com/office/officeart/2018/2/layout/IconVerticalSolidList"/>
    <dgm:cxn modelId="{91F23A65-189B-4907-82AD-C3526DC4725A}" type="presOf" srcId="{9A1F3CAE-D444-4465-B58D-331E72D2D6D3}" destId="{CA2D04B4-2CA9-48D3-9262-FEB302A78DF3}" srcOrd="0" destOrd="0" presId="urn:microsoft.com/office/officeart/2018/2/layout/IconVerticalSolidList"/>
    <dgm:cxn modelId="{764D3E48-2EDD-40B9-B454-7A89403764F8}" srcId="{9A1F3CAE-D444-4465-B58D-331E72D2D6D3}" destId="{B5D1DE40-D51E-4D41-9114-48C47004CC41}" srcOrd="0" destOrd="0" parTransId="{C4DF0ACE-D4A7-45BB-9A49-2F4B659168D3}" sibTransId="{B54D5EC2-FE46-4207-B871-2C6F70FB49C4}"/>
    <dgm:cxn modelId="{FE83A549-7B31-4B55-B85B-82008335F373}" type="presOf" srcId="{B74137F4-D780-4D23-A020-05C8D2AFDC38}" destId="{90BBA42A-8DF6-4B27-B88C-EE89F0F0F87C}" srcOrd="0" destOrd="0" presId="urn:microsoft.com/office/officeart/2018/2/layout/IconVerticalSolidList"/>
    <dgm:cxn modelId="{42415E86-67FD-449E-A287-F9EFD80564F5}" srcId="{9A1F3CAE-D444-4465-B58D-331E72D2D6D3}" destId="{3FFEB05C-3616-42D1-8F52-CC5FEBE3BC33}" srcOrd="4" destOrd="0" parTransId="{AD61C79C-4326-4F04-AB06-73BE8269C524}" sibTransId="{038952DC-2189-489F-9FC4-BA4DEF92136B}"/>
    <dgm:cxn modelId="{3C1F84B9-A263-4780-AA41-1338322B1A30}" srcId="{3FFEB05C-3616-42D1-8F52-CC5FEBE3BC33}" destId="{B74137F4-D780-4D23-A020-05C8D2AFDC38}" srcOrd="0" destOrd="0" parTransId="{F2C37D95-7346-4335-8AAB-75748A2450FD}" sibTransId="{B45C841B-E928-4418-9250-731AB3F733F1}"/>
    <dgm:cxn modelId="{63F1C2BB-40A0-4B5F-961E-1261FCFE719B}" srcId="{9A1F3CAE-D444-4465-B58D-331E72D2D6D3}" destId="{362D229E-BE72-4319-A3AE-EB3E71E9123A}" srcOrd="3" destOrd="0" parTransId="{F52C5B11-F3D5-4F53-A14E-42F223CE9E49}" sibTransId="{6FE8BA8D-A124-4479-B623-21E8100CFE55}"/>
    <dgm:cxn modelId="{24AA3AC5-BC4A-4F93-8A8C-0DBDEC3E5B25}" type="presOf" srcId="{F7D7EAB8-8A1E-49C5-B4D2-BF9F47FB9304}" destId="{AE9EE1C0-5D5F-4ACE-AD94-550AEB84BABB}" srcOrd="0" destOrd="0" presId="urn:microsoft.com/office/officeart/2018/2/layout/IconVerticalSolidList"/>
    <dgm:cxn modelId="{861589C6-59BF-438A-AA09-0B6FA55EE2A8}" type="presOf" srcId="{3FFEB05C-3616-42D1-8F52-CC5FEBE3BC33}" destId="{CB497C0E-2382-4DCD-BDD1-20C25430C5D9}" srcOrd="0" destOrd="0" presId="urn:microsoft.com/office/officeart/2018/2/layout/IconVerticalSolidList"/>
    <dgm:cxn modelId="{9782B2C8-96AE-4AEB-B712-7D331DAF99A7}" srcId="{9A1F3CAE-D444-4465-B58D-331E72D2D6D3}" destId="{750886BE-EA14-46C5-87F5-89B1AC7DBC0B}" srcOrd="1" destOrd="0" parTransId="{2852412D-1EFC-48F4-A166-5664BDAF4466}" sibTransId="{D5CE7819-D79B-4059-8EF7-1E4CA89C1EBC}"/>
    <dgm:cxn modelId="{F8B92FE6-054D-418C-9D51-AD791D72BF6C}" type="presOf" srcId="{B5D1DE40-D51E-4D41-9114-48C47004CC41}" destId="{6E711745-8012-41B1-AFFA-BC59FD3110B9}" srcOrd="0" destOrd="0" presId="urn:microsoft.com/office/officeart/2018/2/layout/IconVerticalSolidList"/>
    <dgm:cxn modelId="{29301FFE-836F-4BE7-B0B9-193B856F796B}" srcId="{9A1F3CAE-D444-4465-B58D-331E72D2D6D3}" destId="{F7D7EAB8-8A1E-49C5-B4D2-BF9F47FB9304}" srcOrd="2" destOrd="0" parTransId="{282C9E6E-E8F3-4C76-965A-78BC3FFA2A35}" sibTransId="{EAB12526-6360-4B06-85E0-5DF29E63E796}"/>
    <dgm:cxn modelId="{2B84E9E6-A1B2-4E52-BEFF-B720C3D5390E}" type="presParOf" srcId="{CA2D04B4-2CA9-48D3-9262-FEB302A78DF3}" destId="{904426A2-5A0F-4E7B-95CF-592C0395A8ED}" srcOrd="0" destOrd="0" presId="urn:microsoft.com/office/officeart/2018/2/layout/IconVerticalSolidList"/>
    <dgm:cxn modelId="{750C835B-4AE8-407C-A4D6-8FAE54C4FDE6}" type="presParOf" srcId="{904426A2-5A0F-4E7B-95CF-592C0395A8ED}" destId="{95938EDB-FC9E-4845-9AE9-AFFE1395975B}" srcOrd="0" destOrd="0" presId="urn:microsoft.com/office/officeart/2018/2/layout/IconVerticalSolidList"/>
    <dgm:cxn modelId="{2FDF7989-A4E4-482C-A134-CFC04D30227F}" type="presParOf" srcId="{904426A2-5A0F-4E7B-95CF-592C0395A8ED}" destId="{5836D71D-838F-4D24-83E2-CB055C8C3997}" srcOrd="1" destOrd="0" presId="urn:microsoft.com/office/officeart/2018/2/layout/IconVerticalSolidList"/>
    <dgm:cxn modelId="{22617B7F-8620-4964-8217-B9BC368E4A1F}" type="presParOf" srcId="{904426A2-5A0F-4E7B-95CF-592C0395A8ED}" destId="{E5285834-B5B5-4D9E-B69F-2FA866CF274A}" srcOrd="2" destOrd="0" presId="urn:microsoft.com/office/officeart/2018/2/layout/IconVerticalSolidList"/>
    <dgm:cxn modelId="{A7DAFE23-1AC7-41F7-A657-A5AC7CE8EE4B}" type="presParOf" srcId="{904426A2-5A0F-4E7B-95CF-592C0395A8ED}" destId="{6E711745-8012-41B1-AFFA-BC59FD3110B9}" srcOrd="3" destOrd="0" presId="urn:microsoft.com/office/officeart/2018/2/layout/IconVerticalSolidList"/>
    <dgm:cxn modelId="{CAD61AB2-4FA1-4BB6-82E6-DA898E8B6621}" type="presParOf" srcId="{CA2D04B4-2CA9-48D3-9262-FEB302A78DF3}" destId="{724409EF-9493-4B45-B804-57387316E1FE}" srcOrd="1" destOrd="0" presId="urn:microsoft.com/office/officeart/2018/2/layout/IconVerticalSolidList"/>
    <dgm:cxn modelId="{D5406EF8-D1C4-405C-84E6-106FB6BF4763}" type="presParOf" srcId="{CA2D04B4-2CA9-48D3-9262-FEB302A78DF3}" destId="{1C2E9623-BC8E-482D-8E78-50D90894CF4C}" srcOrd="2" destOrd="0" presId="urn:microsoft.com/office/officeart/2018/2/layout/IconVerticalSolidList"/>
    <dgm:cxn modelId="{88AB656A-1190-4F2D-86DE-BAFCA2CB8B7A}" type="presParOf" srcId="{1C2E9623-BC8E-482D-8E78-50D90894CF4C}" destId="{21A964BB-B5AE-4579-B4D2-07B46F0F65D2}" srcOrd="0" destOrd="0" presId="urn:microsoft.com/office/officeart/2018/2/layout/IconVerticalSolidList"/>
    <dgm:cxn modelId="{E05EA61C-F3A3-4111-BC39-6A8C787B83A0}" type="presParOf" srcId="{1C2E9623-BC8E-482D-8E78-50D90894CF4C}" destId="{0FE71B3E-69B8-44D6-B6D5-BE897E81B932}" srcOrd="1" destOrd="0" presId="urn:microsoft.com/office/officeart/2018/2/layout/IconVerticalSolidList"/>
    <dgm:cxn modelId="{2299EE13-5B53-43BB-8232-073EBB2B5C02}" type="presParOf" srcId="{1C2E9623-BC8E-482D-8E78-50D90894CF4C}" destId="{B7748451-A2ED-4674-AF10-1DC53782F334}" srcOrd="2" destOrd="0" presId="urn:microsoft.com/office/officeart/2018/2/layout/IconVerticalSolidList"/>
    <dgm:cxn modelId="{3649EED0-3158-4313-B8C4-523FDAFB8DE1}" type="presParOf" srcId="{1C2E9623-BC8E-482D-8E78-50D90894CF4C}" destId="{02098949-50C4-43D5-BCBC-96317E9B83E3}" srcOrd="3" destOrd="0" presId="urn:microsoft.com/office/officeart/2018/2/layout/IconVerticalSolidList"/>
    <dgm:cxn modelId="{374B49CD-BB8B-4EEA-9D3B-17F026C4F171}" type="presParOf" srcId="{CA2D04B4-2CA9-48D3-9262-FEB302A78DF3}" destId="{D8CDEA53-5FF9-4C52-96B6-DB39AABAD089}" srcOrd="3" destOrd="0" presId="urn:microsoft.com/office/officeart/2018/2/layout/IconVerticalSolidList"/>
    <dgm:cxn modelId="{E544266B-291D-4650-AD50-5EC400DBB85F}" type="presParOf" srcId="{CA2D04B4-2CA9-48D3-9262-FEB302A78DF3}" destId="{E8527C37-21DC-48DA-9074-945DFD6FA3FE}" srcOrd="4" destOrd="0" presId="urn:microsoft.com/office/officeart/2018/2/layout/IconVerticalSolidList"/>
    <dgm:cxn modelId="{189B25A4-1054-4572-84BC-4698CF38E04C}" type="presParOf" srcId="{E8527C37-21DC-48DA-9074-945DFD6FA3FE}" destId="{F8F6D996-C5A5-4D12-BB4B-1AA11BB8E19F}" srcOrd="0" destOrd="0" presId="urn:microsoft.com/office/officeart/2018/2/layout/IconVerticalSolidList"/>
    <dgm:cxn modelId="{AD06C9EE-9A57-49BD-84CA-272D3542B5DE}" type="presParOf" srcId="{E8527C37-21DC-48DA-9074-945DFD6FA3FE}" destId="{2E8B9843-EE57-414F-9DF6-D9526F7B95A6}" srcOrd="1" destOrd="0" presId="urn:microsoft.com/office/officeart/2018/2/layout/IconVerticalSolidList"/>
    <dgm:cxn modelId="{2BFD6C82-4A5F-4EEB-B57F-6FFD15214270}" type="presParOf" srcId="{E8527C37-21DC-48DA-9074-945DFD6FA3FE}" destId="{D6428951-5357-4A07-AD1C-4E9329195511}" srcOrd="2" destOrd="0" presId="urn:microsoft.com/office/officeart/2018/2/layout/IconVerticalSolidList"/>
    <dgm:cxn modelId="{64EB8292-97B5-49B3-868F-BEC0B5870832}" type="presParOf" srcId="{E8527C37-21DC-48DA-9074-945DFD6FA3FE}" destId="{AE9EE1C0-5D5F-4ACE-AD94-550AEB84BABB}" srcOrd="3" destOrd="0" presId="urn:microsoft.com/office/officeart/2018/2/layout/IconVerticalSolidList"/>
    <dgm:cxn modelId="{9AFC700F-5D51-4F5B-8A13-F741738B4EE2}" type="presParOf" srcId="{CA2D04B4-2CA9-48D3-9262-FEB302A78DF3}" destId="{31907723-3111-49ED-8C77-D490BE1C92B3}" srcOrd="5" destOrd="0" presId="urn:microsoft.com/office/officeart/2018/2/layout/IconVerticalSolidList"/>
    <dgm:cxn modelId="{61622ED7-AA12-428F-B24E-ABBD5AC1A1AD}" type="presParOf" srcId="{CA2D04B4-2CA9-48D3-9262-FEB302A78DF3}" destId="{09B5D566-3997-4D52-A27C-1672B251D20D}" srcOrd="6" destOrd="0" presId="urn:microsoft.com/office/officeart/2018/2/layout/IconVerticalSolidList"/>
    <dgm:cxn modelId="{ED4AE36A-427C-4125-B03C-514D0CF8BE43}" type="presParOf" srcId="{09B5D566-3997-4D52-A27C-1672B251D20D}" destId="{F6657FF2-C501-4250-8D81-FC1309AD9D0C}" srcOrd="0" destOrd="0" presId="urn:microsoft.com/office/officeart/2018/2/layout/IconVerticalSolidList"/>
    <dgm:cxn modelId="{888FF9CA-1B34-44D2-B5C7-9F8FEF5A8F54}" type="presParOf" srcId="{09B5D566-3997-4D52-A27C-1672B251D20D}" destId="{08283ED6-649B-4AF7-84D0-A78CA451D6CC}" srcOrd="1" destOrd="0" presId="urn:microsoft.com/office/officeart/2018/2/layout/IconVerticalSolidList"/>
    <dgm:cxn modelId="{50E29985-B53F-4C50-B827-27DC441EA9AE}" type="presParOf" srcId="{09B5D566-3997-4D52-A27C-1672B251D20D}" destId="{7B4D29C1-C4BF-4214-8F5E-0734888367B8}" srcOrd="2" destOrd="0" presId="urn:microsoft.com/office/officeart/2018/2/layout/IconVerticalSolidList"/>
    <dgm:cxn modelId="{69774500-D1F5-489F-9188-53B1E649A9FC}" type="presParOf" srcId="{09B5D566-3997-4D52-A27C-1672B251D20D}" destId="{49F4884D-B0EE-4C2B-9B3D-72EF450604B9}" srcOrd="3" destOrd="0" presId="urn:microsoft.com/office/officeart/2018/2/layout/IconVerticalSolidList"/>
    <dgm:cxn modelId="{83495514-88D7-42DB-BE32-A7F95590E1C3}" type="presParOf" srcId="{CA2D04B4-2CA9-48D3-9262-FEB302A78DF3}" destId="{F08AE81A-9F61-4A9C-B66B-72FE9236FA62}" srcOrd="7" destOrd="0" presId="urn:microsoft.com/office/officeart/2018/2/layout/IconVerticalSolidList"/>
    <dgm:cxn modelId="{808B4905-9C3A-41FC-ACEC-F99A4BEF3385}" type="presParOf" srcId="{CA2D04B4-2CA9-48D3-9262-FEB302A78DF3}" destId="{63426381-EE3F-4EC1-9B85-E0B8758FAD90}" srcOrd="8" destOrd="0" presId="urn:microsoft.com/office/officeart/2018/2/layout/IconVerticalSolidList"/>
    <dgm:cxn modelId="{635801D5-C8E5-4FFE-8939-42CBD50B8CB4}" type="presParOf" srcId="{63426381-EE3F-4EC1-9B85-E0B8758FAD90}" destId="{205809E0-6467-459D-B39B-45B3D578D97C}" srcOrd="0" destOrd="0" presId="urn:microsoft.com/office/officeart/2018/2/layout/IconVerticalSolidList"/>
    <dgm:cxn modelId="{0BB67CA1-34F7-4FA2-AD12-611E8EDA6F29}" type="presParOf" srcId="{63426381-EE3F-4EC1-9B85-E0B8758FAD90}" destId="{65FD0BB9-EFC1-4D82-B3C1-86010D739270}" srcOrd="1" destOrd="0" presId="urn:microsoft.com/office/officeart/2018/2/layout/IconVerticalSolidList"/>
    <dgm:cxn modelId="{F73F94DC-093D-476D-A8AC-CFB1557792C6}" type="presParOf" srcId="{63426381-EE3F-4EC1-9B85-E0B8758FAD90}" destId="{40B97255-49C0-4190-951A-5171B081B463}" srcOrd="2" destOrd="0" presId="urn:microsoft.com/office/officeart/2018/2/layout/IconVerticalSolidList"/>
    <dgm:cxn modelId="{09803FC4-763F-4B89-B827-14EF5A3BE2CC}" type="presParOf" srcId="{63426381-EE3F-4EC1-9B85-E0B8758FAD90}" destId="{CB497C0E-2382-4DCD-BDD1-20C25430C5D9}" srcOrd="3" destOrd="0" presId="urn:microsoft.com/office/officeart/2018/2/layout/IconVerticalSolidList"/>
    <dgm:cxn modelId="{D46DA4E8-3DA6-444B-95DA-29EA49FB5CEA}" type="presParOf" srcId="{63426381-EE3F-4EC1-9B85-E0B8758FAD90}" destId="{90BBA42A-8DF6-4B27-B88C-EE89F0F0F87C}"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CBB645-F7FC-45DD-8594-D5D6716A657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3763A7F-F39F-4D5B-B8DC-879355471F30}">
      <dgm:prSet custT="1"/>
      <dgm:spPr/>
      <dgm:t>
        <a:bodyPr/>
        <a:lstStyle/>
        <a:p>
          <a:r>
            <a:rPr lang="en-US" sz="1800" dirty="0"/>
            <a:t>Federal siting criteria requirements, found in 40 CFR Part 58, Appendix E</a:t>
          </a:r>
        </a:p>
      </dgm:t>
    </dgm:pt>
    <dgm:pt modelId="{1844EA62-4A12-4A20-B700-A7FAFDF7B0ED}" type="parTrans" cxnId="{58AD338E-BBE4-4E3B-98EB-48F3CBDAEDD7}">
      <dgm:prSet/>
      <dgm:spPr/>
      <dgm:t>
        <a:bodyPr/>
        <a:lstStyle/>
        <a:p>
          <a:endParaRPr lang="en-US"/>
        </a:p>
      </dgm:t>
    </dgm:pt>
    <dgm:pt modelId="{F8385FB8-59BA-4AA8-9866-B74C382F2414}" type="sibTrans" cxnId="{58AD338E-BBE4-4E3B-98EB-48F3CBDAEDD7}">
      <dgm:prSet/>
      <dgm:spPr/>
      <dgm:t>
        <a:bodyPr/>
        <a:lstStyle/>
        <a:p>
          <a:endParaRPr lang="en-US"/>
        </a:p>
      </dgm:t>
    </dgm:pt>
    <dgm:pt modelId="{EF53BE4A-2953-4841-B759-441F8269CEC9}">
      <dgm:prSet/>
      <dgm:spPr/>
      <dgm:t>
        <a:bodyPr/>
        <a:lstStyle/>
        <a:p>
          <a:r>
            <a:rPr lang="en-US"/>
            <a:t>Distance from trees, obstructions, and roadways</a:t>
          </a:r>
        </a:p>
      </dgm:t>
    </dgm:pt>
    <dgm:pt modelId="{23824C1C-2AA3-4519-A8A9-F0FD891D5F72}" type="parTrans" cxnId="{95508338-C7D4-4586-B8EE-B4F06C292283}">
      <dgm:prSet/>
      <dgm:spPr/>
      <dgm:t>
        <a:bodyPr/>
        <a:lstStyle/>
        <a:p>
          <a:endParaRPr lang="en-US"/>
        </a:p>
      </dgm:t>
    </dgm:pt>
    <dgm:pt modelId="{A580E093-05EA-4A01-9985-C9A2D0A7AF26}" type="sibTrans" cxnId="{95508338-C7D4-4586-B8EE-B4F06C292283}">
      <dgm:prSet/>
      <dgm:spPr/>
      <dgm:t>
        <a:bodyPr/>
        <a:lstStyle/>
        <a:p>
          <a:endParaRPr lang="en-US"/>
        </a:p>
      </dgm:t>
    </dgm:pt>
    <dgm:pt modelId="{22A98E87-C60C-4588-97B3-AEF58DFAD290}">
      <dgm:prSet/>
      <dgm:spPr/>
      <dgm:t>
        <a:bodyPr/>
        <a:lstStyle/>
        <a:p>
          <a:r>
            <a:rPr lang="en-US" dirty="0"/>
            <a:t>Unrestricted air flow</a:t>
          </a:r>
        </a:p>
      </dgm:t>
    </dgm:pt>
    <dgm:pt modelId="{79BA18DE-7113-4C13-802B-11A4ECA59CB3}" type="parTrans" cxnId="{CC6814EA-9023-433B-9ADE-DB10C7AA4CB3}">
      <dgm:prSet/>
      <dgm:spPr/>
      <dgm:t>
        <a:bodyPr/>
        <a:lstStyle/>
        <a:p>
          <a:endParaRPr lang="en-US"/>
        </a:p>
      </dgm:t>
    </dgm:pt>
    <dgm:pt modelId="{6837E6E7-8DEF-4D2F-8593-83F1E7BAB7C4}" type="sibTrans" cxnId="{CC6814EA-9023-433B-9ADE-DB10C7AA4CB3}">
      <dgm:prSet/>
      <dgm:spPr/>
      <dgm:t>
        <a:bodyPr/>
        <a:lstStyle/>
        <a:p>
          <a:endParaRPr lang="en-US"/>
        </a:p>
      </dgm:t>
    </dgm:pt>
    <dgm:pt modelId="{F8F3196E-3D9F-4FB7-8FD9-C3DD78B38309}">
      <dgm:prSet/>
      <dgm:spPr/>
      <dgm:t>
        <a:bodyPr/>
        <a:lstStyle/>
        <a:p>
          <a:r>
            <a:rPr lang="en-US" dirty="0"/>
            <a:t>Probe height and material</a:t>
          </a:r>
        </a:p>
      </dgm:t>
    </dgm:pt>
    <dgm:pt modelId="{6C58326C-B638-47C3-B2AD-EC6BA4EE9EA8}" type="parTrans" cxnId="{C188D96A-8BCC-41CA-B053-0D392DAF44E2}">
      <dgm:prSet/>
      <dgm:spPr/>
      <dgm:t>
        <a:bodyPr/>
        <a:lstStyle/>
        <a:p>
          <a:endParaRPr lang="en-US"/>
        </a:p>
      </dgm:t>
    </dgm:pt>
    <dgm:pt modelId="{93A42B09-885B-4DE9-9B5E-25599CB10536}" type="sibTrans" cxnId="{C188D96A-8BCC-41CA-B053-0D392DAF44E2}">
      <dgm:prSet/>
      <dgm:spPr/>
      <dgm:t>
        <a:bodyPr/>
        <a:lstStyle/>
        <a:p>
          <a:endParaRPr lang="en-US"/>
        </a:p>
      </dgm:t>
    </dgm:pt>
    <dgm:pt modelId="{17CF878A-A534-4D6D-A818-E7AEC4E83C36}" type="pres">
      <dgm:prSet presAssocID="{F6CBB645-F7FC-45DD-8594-D5D6716A6574}" presName="linear" presStyleCnt="0">
        <dgm:presLayoutVars>
          <dgm:dir/>
          <dgm:animLvl val="lvl"/>
          <dgm:resizeHandles val="exact"/>
        </dgm:presLayoutVars>
      </dgm:prSet>
      <dgm:spPr/>
    </dgm:pt>
    <dgm:pt modelId="{DEBCBA4F-6707-4D0D-8921-9D658606E0B8}" type="pres">
      <dgm:prSet presAssocID="{13763A7F-F39F-4D5B-B8DC-879355471F30}" presName="parentLin" presStyleCnt="0"/>
      <dgm:spPr/>
    </dgm:pt>
    <dgm:pt modelId="{FECCB711-EA94-442B-AD4E-063C7CB2A72E}" type="pres">
      <dgm:prSet presAssocID="{13763A7F-F39F-4D5B-B8DC-879355471F30}" presName="parentLeftMargin" presStyleLbl="node1" presStyleIdx="0" presStyleCnt="1"/>
      <dgm:spPr/>
    </dgm:pt>
    <dgm:pt modelId="{9D461AA4-F9BF-4CFB-B857-A02614050D42}" type="pres">
      <dgm:prSet presAssocID="{13763A7F-F39F-4D5B-B8DC-879355471F30}" presName="parentText" presStyleLbl="node1" presStyleIdx="0" presStyleCnt="1" custScaleX="118583" custScaleY="141792">
        <dgm:presLayoutVars>
          <dgm:chMax val="0"/>
          <dgm:bulletEnabled val="1"/>
        </dgm:presLayoutVars>
      </dgm:prSet>
      <dgm:spPr/>
    </dgm:pt>
    <dgm:pt modelId="{0E5C50BE-1210-4021-8709-9937685D6448}" type="pres">
      <dgm:prSet presAssocID="{13763A7F-F39F-4D5B-B8DC-879355471F30}" presName="negativeSpace" presStyleCnt="0"/>
      <dgm:spPr/>
    </dgm:pt>
    <dgm:pt modelId="{8365A77E-0C6E-422D-80EA-2BF54CBA9BD3}" type="pres">
      <dgm:prSet presAssocID="{13763A7F-F39F-4D5B-B8DC-879355471F30}" presName="childText" presStyleLbl="conFgAcc1" presStyleIdx="0" presStyleCnt="1">
        <dgm:presLayoutVars>
          <dgm:bulletEnabled val="1"/>
        </dgm:presLayoutVars>
      </dgm:prSet>
      <dgm:spPr/>
    </dgm:pt>
  </dgm:ptLst>
  <dgm:cxnLst>
    <dgm:cxn modelId="{7B464012-01FC-4840-AB63-ABCAC155B1E5}" type="presOf" srcId="{F8F3196E-3D9F-4FB7-8FD9-C3DD78B38309}" destId="{8365A77E-0C6E-422D-80EA-2BF54CBA9BD3}" srcOrd="0" destOrd="2" presId="urn:microsoft.com/office/officeart/2005/8/layout/list1"/>
    <dgm:cxn modelId="{FC699014-6611-4D32-9A94-124DCE7051D8}" type="presOf" srcId="{13763A7F-F39F-4D5B-B8DC-879355471F30}" destId="{9D461AA4-F9BF-4CFB-B857-A02614050D42}" srcOrd="1" destOrd="0" presId="urn:microsoft.com/office/officeart/2005/8/layout/list1"/>
    <dgm:cxn modelId="{D628B21C-204F-4E7C-A56A-74B39BB720D8}" type="presOf" srcId="{13763A7F-F39F-4D5B-B8DC-879355471F30}" destId="{FECCB711-EA94-442B-AD4E-063C7CB2A72E}" srcOrd="0" destOrd="0" presId="urn:microsoft.com/office/officeart/2005/8/layout/list1"/>
    <dgm:cxn modelId="{FFA0F236-49DA-4AA2-9CDF-F95C9F92E084}" type="presOf" srcId="{22A98E87-C60C-4588-97B3-AEF58DFAD290}" destId="{8365A77E-0C6E-422D-80EA-2BF54CBA9BD3}" srcOrd="0" destOrd="1" presId="urn:microsoft.com/office/officeart/2005/8/layout/list1"/>
    <dgm:cxn modelId="{95508338-C7D4-4586-B8EE-B4F06C292283}" srcId="{13763A7F-F39F-4D5B-B8DC-879355471F30}" destId="{EF53BE4A-2953-4841-B759-441F8269CEC9}" srcOrd="0" destOrd="0" parTransId="{23824C1C-2AA3-4519-A8A9-F0FD891D5F72}" sibTransId="{A580E093-05EA-4A01-9985-C9A2D0A7AF26}"/>
    <dgm:cxn modelId="{C188D96A-8BCC-41CA-B053-0D392DAF44E2}" srcId="{13763A7F-F39F-4D5B-B8DC-879355471F30}" destId="{F8F3196E-3D9F-4FB7-8FD9-C3DD78B38309}" srcOrd="2" destOrd="0" parTransId="{6C58326C-B638-47C3-B2AD-EC6BA4EE9EA8}" sibTransId="{93A42B09-885B-4DE9-9B5E-25599CB10536}"/>
    <dgm:cxn modelId="{C0EC8F4F-0A94-4B61-8C34-F11154F4952F}" type="presOf" srcId="{F6CBB645-F7FC-45DD-8594-D5D6716A6574}" destId="{17CF878A-A534-4D6D-A818-E7AEC4E83C36}" srcOrd="0" destOrd="0" presId="urn:microsoft.com/office/officeart/2005/8/layout/list1"/>
    <dgm:cxn modelId="{58AD338E-BBE4-4E3B-98EB-48F3CBDAEDD7}" srcId="{F6CBB645-F7FC-45DD-8594-D5D6716A6574}" destId="{13763A7F-F39F-4D5B-B8DC-879355471F30}" srcOrd="0" destOrd="0" parTransId="{1844EA62-4A12-4A20-B700-A7FAFDF7B0ED}" sibTransId="{F8385FB8-59BA-4AA8-9866-B74C382F2414}"/>
    <dgm:cxn modelId="{F0FE77C1-C721-4047-99B8-46C6F4DAC334}" type="presOf" srcId="{EF53BE4A-2953-4841-B759-441F8269CEC9}" destId="{8365A77E-0C6E-422D-80EA-2BF54CBA9BD3}" srcOrd="0" destOrd="0" presId="urn:microsoft.com/office/officeart/2005/8/layout/list1"/>
    <dgm:cxn modelId="{CC6814EA-9023-433B-9ADE-DB10C7AA4CB3}" srcId="{13763A7F-F39F-4D5B-B8DC-879355471F30}" destId="{22A98E87-C60C-4588-97B3-AEF58DFAD290}" srcOrd="1" destOrd="0" parTransId="{79BA18DE-7113-4C13-802B-11A4ECA59CB3}" sibTransId="{6837E6E7-8DEF-4D2F-8593-83F1E7BAB7C4}"/>
    <dgm:cxn modelId="{E513655A-812C-4B74-92F3-42D9AACC999A}" type="presParOf" srcId="{17CF878A-A534-4D6D-A818-E7AEC4E83C36}" destId="{DEBCBA4F-6707-4D0D-8921-9D658606E0B8}" srcOrd="0" destOrd="0" presId="urn:microsoft.com/office/officeart/2005/8/layout/list1"/>
    <dgm:cxn modelId="{08736B5A-0F46-4C1B-9ABB-105F0AFD73C1}" type="presParOf" srcId="{DEBCBA4F-6707-4D0D-8921-9D658606E0B8}" destId="{FECCB711-EA94-442B-AD4E-063C7CB2A72E}" srcOrd="0" destOrd="0" presId="urn:microsoft.com/office/officeart/2005/8/layout/list1"/>
    <dgm:cxn modelId="{F4E25D1B-941C-48C4-AE57-9FD4DDEF03C7}" type="presParOf" srcId="{DEBCBA4F-6707-4D0D-8921-9D658606E0B8}" destId="{9D461AA4-F9BF-4CFB-B857-A02614050D42}" srcOrd="1" destOrd="0" presId="urn:microsoft.com/office/officeart/2005/8/layout/list1"/>
    <dgm:cxn modelId="{ACD02A7D-2CF4-42AD-AA75-815D92463B7D}" type="presParOf" srcId="{17CF878A-A534-4D6D-A818-E7AEC4E83C36}" destId="{0E5C50BE-1210-4021-8709-9937685D6448}" srcOrd="1" destOrd="0" presId="urn:microsoft.com/office/officeart/2005/8/layout/list1"/>
    <dgm:cxn modelId="{B79CE7DB-02A3-4452-BECA-C81CB833845E}" type="presParOf" srcId="{17CF878A-A534-4D6D-A818-E7AEC4E83C36}" destId="{8365A77E-0C6E-422D-80EA-2BF54CBA9BD3}"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938EDB-FC9E-4845-9AE9-AFFE1395975B}">
      <dsp:nvSpPr>
        <dsp:cNvPr id="0" name=""/>
        <dsp:cNvSpPr/>
      </dsp:nvSpPr>
      <dsp:spPr>
        <a:xfrm>
          <a:off x="0" y="2993"/>
          <a:ext cx="10055506" cy="6376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36D71D-838F-4D24-83E2-CB055C8C3997}">
      <dsp:nvSpPr>
        <dsp:cNvPr id="0" name=""/>
        <dsp:cNvSpPr/>
      </dsp:nvSpPr>
      <dsp:spPr>
        <a:xfrm>
          <a:off x="192885" y="146462"/>
          <a:ext cx="350701" cy="3507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711745-8012-41B1-AFFA-BC59FD3110B9}">
      <dsp:nvSpPr>
        <dsp:cNvPr id="0" name=""/>
        <dsp:cNvSpPr/>
      </dsp:nvSpPr>
      <dsp:spPr>
        <a:xfrm>
          <a:off x="736472" y="2993"/>
          <a:ext cx="9319033" cy="637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483" tIns="67483" rIns="67483" bIns="67483" numCol="1" spcCol="1270" anchor="ctr" anchorCtr="0">
          <a:noAutofit/>
        </a:bodyPr>
        <a:lstStyle/>
        <a:p>
          <a:pPr marL="0" lvl="0" indent="0" algn="l" defTabSz="844550">
            <a:lnSpc>
              <a:spcPct val="100000"/>
            </a:lnSpc>
            <a:spcBef>
              <a:spcPct val="0"/>
            </a:spcBef>
            <a:spcAft>
              <a:spcPct val="35000"/>
            </a:spcAft>
            <a:buNone/>
          </a:pPr>
          <a:r>
            <a:rPr lang="en-US" sz="1900" kern="1200"/>
            <a:t>Quality Management Plan</a:t>
          </a:r>
        </a:p>
      </dsp:txBody>
      <dsp:txXfrm>
        <a:off x="736472" y="2993"/>
        <a:ext cx="9319033" cy="637638"/>
      </dsp:txXfrm>
    </dsp:sp>
    <dsp:sp modelId="{21A964BB-B5AE-4579-B4D2-07B46F0F65D2}">
      <dsp:nvSpPr>
        <dsp:cNvPr id="0" name=""/>
        <dsp:cNvSpPr/>
      </dsp:nvSpPr>
      <dsp:spPr>
        <a:xfrm>
          <a:off x="0" y="800041"/>
          <a:ext cx="10055506" cy="6376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E71B3E-69B8-44D6-B6D5-BE897E81B932}">
      <dsp:nvSpPr>
        <dsp:cNvPr id="0" name=""/>
        <dsp:cNvSpPr/>
      </dsp:nvSpPr>
      <dsp:spPr>
        <a:xfrm>
          <a:off x="192885" y="943510"/>
          <a:ext cx="350701" cy="3507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098949-50C4-43D5-BCBC-96317E9B83E3}">
      <dsp:nvSpPr>
        <dsp:cNvPr id="0" name=""/>
        <dsp:cNvSpPr/>
      </dsp:nvSpPr>
      <dsp:spPr>
        <a:xfrm>
          <a:off x="736472" y="800041"/>
          <a:ext cx="9319033" cy="637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483" tIns="67483" rIns="67483" bIns="67483" numCol="1" spcCol="1270" anchor="ctr" anchorCtr="0">
          <a:noAutofit/>
        </a:bodyPr>
        <a:lstStyle/>
        <a:p>
          <a:pPr marL="0" lvl="0" indent="0" algn="l" defTabSz="844550">
            <a:lnSpc>
              <a:spcPct val="100000"/>
            </a:lnSpc>
            <a:spcBef>
              <a:spcPct val="0"/>
            </a:spcBef>
            <a:spcAft>
              <a:spcPct val="35000"/>
            </a:spcAft>
            <a:buNone/>
          </a:pPr>
          <a:r>
            <a:rPr lang="en-US" sz="1900" kern="1200"/>
            <a:t>Quality Assurance Project Plans</a:t>
          </a:r>
        </a:p>
      </dsp:txBody>
      <dsp:txXfrm>
        <a:off x="736472" y="800041"/>
        <a:ext cx="9319033" cy="637638"/>
      </dsp:txXfrm>
    </dsp:sp>
    <dsp:sp modelId="{F8F6D996-C5A5-4D12-BB4B-1AA11BB8E19F}">
      <dsp:nvSpPr>
        <dsp:cNvPr id="0" name=""/>
        <dsp:cNvSpPr/>
      </dsp:nvSpPr>
      <dsp:spPr>
        <a:xfrm>
          <a:off x="0" y="1597089"/>
          <a:ext cx="10055506" cy="6376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8B9843-EE57-414F-9DF6-D9526F7B95A6}">
      <dsp:nvSpPr>
        <dsp:cNvPr id="0" name=""/>
        <dsp:cNvSpPr/>
      </dsp:nvSpPr>
      <dsp:spPr>
        <a:xfrm>
          <a:off x="192885" y="1740558"/>
          <a:ext cx="350701" cy="35070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9EE1C0-5D5F-4ACE-AD94-550AEB84BABB}">
      <dsp:nvSpPr>
        <dsp:cNvPr id="0" name=""/>
        <dsp:cNvSpPr/>
      </dsp:nvSpPr>
      <dsp:spPr>
        <a:xfrm>
          <a:off x="736472" y="1597089"/>
          <a:ext cx="9319033" cy="637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483" tIns="67483" rIns="67483" bIns="67483" numCol="1" spcCol="1270" anchor="ctr" anchorCtr="0">
          <a:noAutofit/>
        </a:bodyPr>
        <a:lstStyle/>
        <a:p>
          <a:pPr marL="0" lvl="0" indent="0" algn="l" defTabSz="844550">
            <a:lnSpc>
              <a:spcPct val="100000"/>
            </a:lnSpc>
            <a:spcBef>
              <a:spcPct val="0"/>
            </a:spcBef>
            <a:spcAft>
              <a:spcPct val="35000"/>
            </a:spcAft>
            <a:buNone/>
          </a:pPr>
          <a:r>
            <a:rPr lang="en-US" sz="1900" kern="1200"/>
            <a:t>Standard Operating Procedure (SOPs)</a:t>
          </a:r>
        </a:p>
      </dsp:txBody>
      <dsp:txXfrm>
        <a:off x="736472" y="1597089"/>
        <a:ext cx="9319033" cy="637638"/>
      </dsp:txXfrm>
    </dsp:sp>
    <dsp:sp modelId="{F6657FF2-C501-4250-8D81-FC1309AD9D0C}">
      <dsp:nvSpPr>
        <dsp:cNvPr id="0" name=""/>
        <dsp:cNvSpPr/>
      </dsp:nvSpPr>
      <dsp:spPr>
        <a:xfrm>
          <a:off x="0" y="2394137"/>
          <a:ext cx="10055506" cy="6376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283ED6-649B-4AF7-84D0-A78CA451D6CC}">
      <dsp:nvSpPr>
        <dsp:cNvPr id="0" name=""/>
        <dsp:cNvSpPr/>
      </dsp:nvSpPr>
      <dsp:spPr>
        <a:xfrm>
          <a:off x="192885" y="2537606"/>
          <a:ext cx="350701" cy="35070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F4884D-B0EE-4C2B-9B3D-72EF450604B9}">
      <dsp:nvSpPr>
        <dsp:cNvPr id="0" name=""/>
        <dsp:cNvSpPr/>
      </dsp:nvSpPr>
      <dsp:spPr>
        <a:xfrm>
          <a:off x="736472" y="2394137"/>
          <a:ext cx="9319033" cy="637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483" tIns="67483" rIns="67483" bIns="67483" numCol="1" spcCol="1270" anchor="ctr" anchorCtr="0">
          <a:noAutofit/>
        </a:bodyPr>
        <a:lstStyle/>
        <a:p>
          <a:pPr marL="0" lvl="0" indent="0" algn="l" defTabSz="844550">
            <a:lnSpc>
              <a:spcPct val="100000"/>
            </a:lnSpc>
            <a:spcBef>
              <a:spcPct val="0"/>
            </a:spcBef>
            <a:spcAft>
              <a:spcPct val="35000"/>
            </a:spcAft>
            <a:buNone/>
          </a:pPr>
          <a:r>
            <a:rPr lang="en-US" sz="1900" kern="1200"/>
            <a:t>Personnel Qualifications and Training</a:t>
          </a:r>
        </a:p>
      </dsp:txBody>
      <dsp:txXfrm>
        <a:off x="736472" y="2394137"/>
        <a:ext cx="9319033" cy="637638"/>
      </dsp:txXfrm>
    </dsp:sp>
    <dsp:sp modelId="{205809E0-6467-459D-B39B-45B3D578D97C}">
      <dsp:nvSpPr>
        <dsp:cNvPr id="0" name=""/>
        <dsp:cNvSpPr/>
      </dsp:nvSpPr>
      <dsp:spPr>
        <a:xfrm>
          <a:off x="0" y="3191185"/>
          <a:ext cx="10055506" cy="6376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FD0BB9-EFC1-4D82-B3C1-86010D739270}">
      <dsp:nvSpPr>
        <dsp:cNvPr id="0" name=""/>
        <dsp:cNvSpPr/>
      </dsp:nvSpPr>
      <dsp:spPr>
        <a:xfrm>
          <a:off x="192885" y="3334654"/>
          <a:ext cx="350701" cy="35070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497C0E-2382-4DCD-BDD1-20C25430C5D9}">
      <dsp:nvSpPr>
        <dsp:cNvPr id="0" name=""/>
        <dsp:cNvSpPr/>
      </dsp:nvSpPr>
      <dsp:spPr>
        <a:xfrm>
          <a:off x="736472" y="3191185"/>
          <a:ext cx="4524977" cy="637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483" tIns="67483" rIns="67483" bIns="67483" numCol="1" spcCol="1270" anchor="ctr" anchorCtr="0">
          <a:noAutofit/>
        </a:bodyPr>
        <a:lstStyle/>
        <a:p>
          <a:pPr marL="0" lvl="0" indent="0" algn="l" defTabSz="844550">
            <a:lnSpc>
              <a:spcPct val="100000"/>
            </a:lnSpc>
            <a:spcBef>
              <a:spcPct val="0"/>
            </a:spcBef>
            <a:spcAft>
              <a:spcPct val="35000"/>
            </a:spcAft>
            <a:buNone/>
          </a:pPr>
          <a:r>
            <a:rPr lang="en-US" sz="1900" kern="1200"/>
            <a:t>Documentation</a:t>
          </a:r>
        </a:p>
      </dsp:txBody>
      <dsp:txXfrm>
        <a:off x="736472" y="3191185"/>
        <a:ext cx="4524977" cy="637638"/>
      </dsp:txXfrm>
    </dsp:sp>
    <dsp:sp modelId="{90BBA42A-8DF6-4B27-B88C-EE89F0F0F87C}">
      <dsp:nvSpPr>
        <dsp:cNvPr id="0" name=""/>
        <dsp:cNvSpPr/>
      </dsp:nvSpPr>
      <dsp:spPr>
        <a:xfrm>
          <a:off x="5261450" y="3191185"/>
          <a:ext cx="4794055" cy="637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483" tIns="67483" rIns="67483" bIns="67483" numCol="1" spcCol="1270" anchor="ctr" anchorCtr="0">
          <a:noAutofit/>
        </a:bodyPr>
        <a:lstStyle/>
        <a:p>
          <a:pPr marL="0" lvl="0" indent="0" algn="l" defTabSz="800100">
            <a:lnSpc>
              <a:spcPct val="100000"/>
            </a:lnSpc>
            <a:spcBef>
              <a:spcPct val="0"/>
            </a:spcBef>
            <a:spcAft>
              <a:spcPct val="35000"/>
            </a:spcAft>
            <a:buNone/>
          </a:pPr>
          <a:endParaRPr lang="en-US" sz="1800" kern="1200" dirty="0"/>
        </a:p>
      </dsp:txBody>
      <dsp:txXfrm>
        <a:off x="5261450" y="3191185"/>
        <a:ext cx="4794055" cy="6376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65A77E-0C6E-422D-80EA-2BF54CBA9BD3}">
      <dsp:nvSpPr>
        <dsp:cNvPr id="0" name=""/>
        <dsp:cNvSpPr/>
      </dsp:nvSpPr>
      <dsp:spPr>
        <a:xfrm>
          <a:off x="0" y="770116"/>
          <a:ext cx="5607993" cy="33516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5243" tIns="583184" rIns="435243" bIns="199136" numCol="1" spcCol="1270" anchor="t" anchorCtr="0">
          <a:noAutofit/>
        </a:bodyPr>
        <a:lstStyle/>
        <a:p>
          <a:pPr marL="285750" lvl="1" indent="-285750" algn="l" defTabSz="1244600">
            <a:lnSpc>
              <a:spcPct val="90000"/>
            </a:lnSpc>
            <a:spcBef>
              <a:spcPct val="0"/>
            </a:spcBef>
            <a:spcAft>
              <a:spcPct val="15000"/>
            </a:spcAft>
            <a:buChar char="•"/>
          </a:pPr>
          <a:r>
            <a:rPr lang="en-US" sz="2800" kern="1200"/>
            <a:t>Distance from trees, obstructions, and roadways</a:t>
          </a:r>
        </a:p>
        <a:p>
          <a:pPr marL="285750" lvl="1" indent="-285750" algn="l" defTabSz="1244600">
            <a:lnSpc>
              <a:spcPct val="90000"/>
            </a:lnSpc>
            <a:spcBef>
              <a:spcPct val="0"/>
            </a:spcBef>
            <a:spcAft>
              <a:spcPct val="15000"/>
            </a:spcAft>
            <a:buChar char="•"/>
          </a:pPr>
          <a:r>
            <a:rPr lang="en-US" sz="2800" kern="1200" dirty="0"/>
            <a:t>Unrestricted air flow</a:t>
          </a:r>
        </a:p>
        <a:p>
          <a:pPr marL="285750" lvl="1" indent="-285750" algn="l" defTabSz="1244600">
            <a:lnSpc>
              <a:spcPct val="90000"/>
            </a:lnSpc>
            <a:spcBef>
              <a:spcPct val="0"/>
            </a:spcBef>
            <a:spcAft>
              <a:spcPct val="15000"/>
            </a:spcAft>
            <a:buChar char="•"/>
          </a:pPr>
          <a:r>
            <a:rPr lang="en-US" sz="2800" kern="1200" dirty="0"/>
            <a:t>Probe height and material</a:t>
          </a:r>
        </a:p>
      </dsp:txBody>
      <dsp:txXfrm>
        <a:off x="0" y="770116"/>
        <a:ext cx="5607993" cy="3351600"/>
      </dsp:txXfrm>
    </dsp:sp>
    <dsp:sp modelId="{9D461AA4-F9BF-4CFB-B857-A02614050D42}">
      <dsp:nvSpPr>
        <dsp:cNvPr id="0" name=""/>
        <dsp:cNvSpPr/>
      </dsp:nvSpPr>
      <dsp:spPr>
        <a:xfrm>
          <a:off x="280399" y="11400"/>
          <a:ext cx="4655088" cy="117199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378" tIns="0" rIns="148378" bIns="0" numCol="1" spcCol="1270" anchor="ctr" anchorCtr="0">
          <a:noAutofit/>
        </a:bodyPr>
        <a:lstStyle/>
        <a:p>
          <a:pPr marL="0" lvl="0" indent="0" algn="l" defTabSz="800100">
            <a:lnSpc>
              <a:spcPct val="90000"/>
            </a:lnSpc>
            <a:spcBef>
              <a:spcPct val="0"/>
            </a:spcBef>
            <a:spcAft>
              <a:spcPct val="35000"/>
            </a:spcAft>
            <a:buNone/>
          </a:pPr>
          <a:r>
            <a:rPr lang="en-US" sz="1800" kern="1200" dirty="0"/>
            <a:t>Federal siting criteria requirements, found in 40 CFR Part 58, Appendix E</a:t>
          </a:r>
        </a:p>
      </dsp:txBody>
      <dsp:txXfrm>
        <a:off x="337611" y="68612"/>
        <a:ext cx="4540664" cy="105757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EFEE01-CAA5-4D81-A9A7-A05D7AAE3419}" type="datetimeFigureOut">
              <a:rPr lang="en-US" smtClean="0"/>
              <a:t>2/9/2023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4FF745-4109-4E1D-A700-ED3AF4F32CDE}" type="slidenum">
              <a:rPr lang="en-US" smtClean="0"/>
              <a:t>‹#›</a:t>
            </a:fld>
            <a:endParaRPr lang="en-US" dirty="0"/>
          </a:p>
        </p:txBody>
      </p:sp>
    </p:spTree>
    <p:extLst>
      <p:ext uri="{BB962C8B-B14F-4D97-AF65-F5344CB8AC3E}">
        <p14:creationId xmlns:p14="http://schemas.microsoft.com/office/powerpoint/2010/main" val="748537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FF745-4109-4E1D-A700-ED3AF4F32CDE}" type="slidenum">
              <a:rPr lang="en-US" smtClean="0"/>
              <a:t>1</a:t>
            </a:fld>
            <a:endParaRPr lang="en-US" dirty="0"/>
          </a:p>
        </p:txBody>
      </p:sp>
    </p:spTree>
    <p:extLst>
      <p:ext uri="{BB962C8B-B14F-4D97-AF65-F5344CB8AC3E}">
        <p14:creationId xmlns:p14="http://schemas.microsoft.com/office/powerpoint/2010/main" val="3997390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checks are not required in the CFR or EPA guidance. TCEQ performs these checks to add another layer of quality control.</a:t>
            </a:r>
          </a:p>
          <a:p>
            <a:pPr marL="285750" indent="-285750">
              <a:buFont typeface="Arial" panose="020B0604020202020204" pitchFamily="34" charset="0"/>
              <a:buChar char="•"/>
            </a:pPr>
            <a:r>
              <a:rPr lang="en-US" sz="1800" dirty="0">
                <a:effectLst/>
                <a:latin typeface="Lucida Bright" panose="02040602050505020304" pitchFamily="18" charset="0"/>
                <a:ea typeface="Calibri" panose="020F0502020204030204" pitchFamily="34" charset="0"/>
                <a:cs typeface="Times New Roman" panose="02020603050405020304" pitchFamily="18" charset="0"/>
              </a:rPr>
              <a:t>Gas standards for NO, SO2 and CO quality control checks are confirmed in the Cal Lab before they are sent to the field. Meet the concentration stated on the Certificate of Analysis (COA)</a:t>
            </a:r>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D4FF745-4109-4E1D-A700-ED3AF4F32CDE}" type="slidenum">
              <a:rPr lang="en-US" smtClean="0"/>
              <a:t>10</a:t>
            </a:fld>
            <a:endParaRPr lang="en-US" dirty="0"/>
          </a:p>
        </p:txBody>
      </p:sp>
    </p:spTree>
    <p:extLst>
      <p:ext uri="{BB962C8B-B14F-4D97-AF65-F5344CB8AC3E}">
        <p14:creationId xmlns:p14="http://schemas.microsoft.com/office/powerpoint/2010/main" val="1747926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Particulate matter samplers are checked monthly, (30 days), and Quarterly</a:t>
            </a:r>
          </a:p>
          <a:p>
            <a:r>
              <a:rPr lang="en-US" dirty="0"/>
              <a:t>These kits are verified by the TCEQ Calibration Laboratory every year.</a:t>
            </a:r>
          </a:p>
          <a:p>
            <a:r>
              <a:rPr lang="en-US" dirty="0"/>
              <a:t>Kit must be in date to be used.</a:t>
            </a:r>
          </a:p>
          <a:p>
            <a:r>
              <a:rPr lang="en-US" dirty="0"/>
              <a:t>Verified against NIST traceable standards.</a:t>
            </a:r>
          </a:p>
        </p:txBody>
      </p:sp>
      <p:sp>
        <p:nvSpPr>
          <p:cNvPr id="4" name="Slide Number Placeholder 3"/>
          <p:cNvSpPr>
            <a:spLocks noGrp="1"/>
          </p:cNvSpPr>
          <p:nvPr>
            <p:ph type="sldNum" sz="quarter" idx="5"/>
          </p:nvPr>
        </p:nvSpPr>
        <p:spPr/>
        <p:txBody>
          <a:bodyPr/>
          <a:lstStyle/>
          <a:p>
            <a:fld id="{0D4FF745-4109-4E1D-A700-ED3AF4F32CDE}" type="slidenum">
              <a:rPr lang="en-US" smtClean="0"/>
              <a:t>11</a:t>
            </a:fld>
            <a:endParaRPr lang="en-US" dirty="0"/>
          </a:p>
        </p:txBody>
      </p:sp>
    </p:spTree>
    <p:extLst>
      <p:ext uri="{BB962C8B-B14F-4D97-AF65-F5344CB8AC3E}">
        <p14:creationId xmlns:p14="http://schemas.microsoft.com/office/powerpoint/2010/main" val="143251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Field audits are performed using another set of standards then what is used for Monthly and Quarterly checks by operators. The work is also performed by staff that are not field operators.</a:t>
            </a:r>
          </a:p>
        </p:txBody>
      </p:sp>
      <p:sp>
        <p:nvSpPr>
          <p:cNvPr id="4" name="Slide Number Placeholder 3"/>
          <p:cNvSpPr>
            <a:spLocks noGrp="1"/>
          </p:cNvSpPr>
          <p:nvPr>
            <p:ph type="sldNum" sz="quarter" idx="5"/>
          </p:nvPr>
        </p:nvSpPr>
        <p:spPr/>
        <p:txBody>
          <a:bodyPr/>
          <a:lstStyle/>
          <a:p>
            <a:fld id="{0D4FF745-4109-4E1D-A700-ED3AF4F32CDE}" type="slidenum">
              <a:rPr lang="en-US" smtClean="0"/>
              <a:t>12</a:t>
            </a:fld>
            <a:endParaRPr lang="en-US" dirty="0"/>
          </a:p>
        </p:txBody>
      </p:sp>
    </p:spTree>
    <p:extLst>
      <p:ext uri="{BB962C8B-B14F-4D97-AF65-F5344CB8AC3E}">
        <p14:creationId xmlns:p14="http://schemas.microsoft.com/office/powerpoint/2010/main" val="1867175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audits are more intense. They check the site analyzers across 5 different points. </a:t>
            </a:r>
          </a:p>
          <a:p>
            <a:r>
              <a:rPr lang="en-US" dirty="0"/>
              <a:t>TCEQ is also approved to perform National Performance Audit Program (NPAP) audits. This is an audit following EPA’s national program and requires the use of a different set of standards that what was used for the PE audit. </a:t>
            </a:r>
          </a:p>
        </p:txBody>
      </p:sp>
      <p:sp>
        <p:nvSpPr>
          <p:cNvPr id="4" name="Slide Number Placeholder 3"/>
          <p:cNvSpPr>
            <a:spLocks noGrp="1"/>
          </p:cNvSpPr>
          <p:nvPr>
            <p:ph type="sldNum" sz="quarter" idx="5"/>
          </p:nvPr>
        </p:nvSpPr>
        <p:spPr/>
        <p:txBody>
          <a:bodyPr/>
          <a:lstStyle/>
          <a:p>
            <a:fld id="{0D4FF745-4109-4E1D-A700-ED3AF4F32CDE}" type="slidenum">
              <a:rPr lang="en-US" smtClean="0"/>
              <a:t>13</a:t>
            </a:fld>
            <a:endParaRPr lang="en-US" dirty="0"/>
          </a:p>
        </p:txBody>
      </p:sp>
    </p:spTree>
    <p:extLst>
      <p:ext uri="{BB962C8B-B14F-4D97-AF65-F5344CB8AC3E}">
        <p14:creationId xmlns:p14="http://schemas.microsoft.com/office/powerpoint/2010/main" val="3916772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FF745-4109-4E1D-A700-ED3AF4F32CDE}" type="slidenum">
              <a:rPr lang="en-US" smtClean="0"/>
              <a:t>14</a:t>
            </a:fld>
            <a:endParaRPr lang="en-US" dirty="0"/>
          </a:p>
        </p:txBody>
      </p:sp>
    </p:spTree>
    <p:extLst>
      <p:ext uri="{BB962C8B-B14F-4D97-AF65-F5344CB8AC3E}">
        <p14:creationId xmlns:p14="http://schemas.microsoft.com/office/powerpoint/2010/main" val="2591660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of what TCEQ monitors for within our network.</a:t>
            </a:r>
          </a:p>
        </p:txBody>
      </p:sp>
      <p:sp>
        <p:nvSpPr>
          <p:cNvPr id="4" name="Slide Number Placeholder 3"/>
          <p:cNvSpPr>
            <a:spLocks noGrp="1"/>
          </p:cNvSpPr>
          <p:nvPr>
            <p:ph type="sldNum" sz="quarter" idx="5"/>
          </p:nvPr>
        </p:nvSpPr>
        <p:spPr/>
        <p:txBody>
          <a:bodyPr/>
          <a:lstStyle/>
          <a:p>
            <a:fld id="{0D4FF745-4109-4E1D-A700-ED3AF4F32CDE}" type="slidenum">
              <a:rPr lang="en-US" smtClean="0"/>
              <a:t>2</a:t>
            </a:fld>
            <a:endParaRPr lang="en-US" dirty="0"/>
          </a:p>
        </p:txBody>
      </p:sp>
    </p:spTree>
    <p:extLst>
      <p:ext uri="{BB962C8B-B14F-4D97-AF65-F5344CB8AC3E}">
        <p14:creationId xmlns:p14="http://schemas.microsoft.com/office/powerpoint/2010/main" val="2246589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FF745-4109-4E1D-A700-ED3AF4F32CDE}" type="slidenum">
              <a:rPr lang="en-US" smtClean="0"/>
              <a:t>3</a:t>
            </a:fld>
            <a:endParaRPr lang="en-US" dirty="0"/>
          </a:p>
        </p:txBody>
      </p:sp>
    </p:spTree>
    <p:extLst>
      <p:ext uri="{BB962C8B-B14F-4D97-AF65-F5344CB8AC3E}">
        <p14:creationId xmlns:p14="http://schemas.microsoft.com/office/powerpoint/2010/main" val="366337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pPr>
            <a:r>
              <a:rPr lang="en-US" dirty="0"/>
              <a:t>Quality Management Plan and Quality Assurance Plans – updated by management with input from field staff</a:t>
            </a:r>
          </a:p>
          <a:p>
            <a:pPr lvl="0">
              <a:lnSpc>
                <a:spcPct val="100000"/>
              </a:lnSpc>
            </a:pPr>
            <a:r>
              <a:rPr lang="en-US" dirty="0"/>
              <a:t>SOPs are developed by equipment techs in shop but then updated by operators in the field. SOPs are updated every two years, largely with information provided by field operators.</a:t>
            </a:r>
          </a:p>
          <a:p>
            <a:pPr lvl="0">
              <a:lnSpc>
                <a:spcPct val="100000"/>
              </a:lnSpc>
            </a:pPr>
            <a:r>
              <a:rPr lang="en-US" dirty="0"/>
              <a:t>Each operator must perform a competency demonstration before they are allowed to operate by themself.</a:t>
            </a:r>
          </a:p>
          <a:p>
            <a:pPr lvl="0">
              <a:lnSpc>
                <a:spcPct val="100000"/>
              </a:lnSpc>
            </a:pPr>
            <a:r>
              <a:rPr lang="en-US" dirty="0"/>
              <a:t>All of this is documented in operator logs and performance plans</a:t>
            </a:r>
          </a:p>
          <a:p>
            <a:pPr lvl="0">
              <a:lnSpc>
                <a:spcPct val="100000"/>
              </a:lnSpc>
            </a:pPr>
            <a:endParaRPr lang="en-US" dirty="0"/>
          </a:p>
          <a:p>
            <a:endParaRPr lang="en-US" dirty="0"/>
          </a:p>
        </p:txBody>
      </p:sp>
      <p:sp>
        <p:nvSpPr>
          <p:cNvPr id="4" name="Slide Number Placeholder 3"/>
          <p:cNvSpPr>
            <a:spLocks noGrp="1"/>
          </p:cNvSpPr>
          <p:nvPr>
            <p:ph type="sldNum" sz="quarter" idx="5"/>
          </p:nvPr>
        </p:nvSpPr>
        <p:spPr/>
        <p:txBody>
          <a:bodyPr/>
          <a:lstStyle/>
          <a:p>
            <a:fld id="{0D4FF745-4109-4E1D-A700-ED3AF4F32CDE}" type="slidenum">
              <a:rPr lang="en-US" smtClean="0"/>
              <a:t>4</a:t>
            </a:fld>
            <a:endParaRPr lang="en-US" dirty="0"/>
          </a:p>
        </p:txBody>
      </p:sp>
    </p:spTree>
    <p:extLst>
      <p:ext uri="{BB962C8B-B14F-4D97-AF65-F5344CB8AC3E}">
        <p14:creationId xmlns:p14="http://schemas.microsoft.com/office/powerpoint/2010/main" val="3396057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FF745-4109-4E1D-A700-ED3AF4F32CDE}" type="slidenum">
              <a:rPr lang="en-US" smtClean="0"/>
              <a:t>5</a:t>
            </a:fld>
            <a:endParaRPr lang="en-US" dirty="0"/>
          </a:p>
        </p:txBody>
      </p:sp>
    </p:spTree>
    <p:extLst>
      <p:ext uri="{BB962C8B-B14F-4D97-AF65-F5344CB8AC3E}">
        <p14:creationId xmlns:p14="http://schemas.microsoft.com/office/powerpoint/2010/main" val="3778359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TCEQ developed a spreadsheet to assist with evaluating siting criteria each year.</a:t>
            </a:r>
          </a:p>
          <a:p>
            <a:r>
              <a:rPr lang="en-US" dirty="0"/>
              <a:t>NOS holds annual trainings for operators.</a:t>
            </a:r>
          </a:p>
          <a:p>
            <a:r>
              <a:rPr lang="en-US" dirty="0"/>
              <a:t>Siting criteria is a topic that is always discussed, if issues are found. TCEQ works with property owner to trim trees if they encroach on our site.</a:t>
            </a:r>
          </a:p>
          <a:p>
            <a:r>
              <a:rPr lang="en-US" dirty="0"/>
              <a:t>Siting criteria is also audited by Cal Lab staff when they perform PE audits at the site.</a:t>
            </a:r>
          </a:p>
        </p:txBody>
      </p:sp>
      <p:sp>
        <p:nvSpPr>
          <p:cNvPr id="4" name="Slide Number Placeholder 3"/>
          <p:cNvSpPr>
            <a:spLocks noGrp="1"/>
          </p:cNvSpPr>
          <p:nvPr>
            <p:ph type="sldNum" sz="quarter" idx="5"/>
          </p:nvPr>
        </p:nvSpPr>
        <p:spPr/>
        <p:txBody>
          <a:bodyPr/>
          <a:lstStyle/>
          <a:p>
            <a:fld id="{0D4FF745-4109-4E1D-A700-ED3AF4F32CDE}" type="slidenum">
              <a:rPr lang="en-US" smtClean="0"/>
              <a:t>6</a:t>
            </a:fld>
            <a:endParaRPr lang="en-US" dirty="0"/>
          </a:p>
        </p:txBody>
      </p:sp>
    </p:spTree>
    <p:extLst>
      <p:ext uri="{BB962C8B-B14F-4D97-AF65-F5344CB8AC3E}">
        <p14:creationId xmlns:p14="http://schemas.microsoft.com/office/powerpoint/2010/main" val="3527326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TCEQ uses same equipment at each site.</a:t>
            </a:r>
          </a:p>
          <a:p>
            <a:pPr marL="171450" indent="-171450">
              <a:buFont typeface="Arial" panose="020B0604020202020204" pitchFamily="34" charset="0"/>
              <a:buChar char="•"/>
            </a:pPr>
            <a:r>
              <a:rPr lang="en-US" sz="1800" dirty="0">
                <a:effectLst/>
                <a:latin typeface="Lucida Bright" panose="02040602050505020304" pitchFamily="18" charset="0"/>
                <a:ea typeface="Calibri" panose="020F0502020204030204" pitchFamily="34" charset="0"/>
                <a:cs typeface="Times New Roman" panose="02020603050405020304" pitchFamily="18" charset="0"/>
              </a:rPr>
              <a:t>This is beneficial for such a geographically diverse network.</a:t>
            </a:r>
            <a:endParaRPr lang="en-US" dirty="0"/>
          </a:p>
          <a:p>
            <a:r>
              <a:rPr lang="en-US" dirty="0"/>
              <a:t>Primary Teledyne API and </a:t>
            </a:r>
            <a:r>
              <a:rPr lang="en-US" dirty="0" err="1"/>
              <a:t>Sabio</a:t>
            </a:r>
            <a:r>
              <a:rPr lang="en-US" dirty="0"/>
              <a:t> for gaseous parameters, this helps with limiting number of SOPs, field operators are familiar with all equipment, and could work at any site across Texas.</a:t>
            </a:r>
          </a:p>
          <a:p>
            <a:r>
              <a:rPr lang="en-US" dirty="0"/>
              <a:t>Teledyne API, </a:t>
            </a:r>
            <a:r>
              <a:rPr lang="en-US" dirty="0" err="1"/>
              <a:t>MetOne</a:t>
            </a:r>
            <a:r>
              <a:rPr lang="en-US" dirty="0"/>
              <a:t>, and </a:t>
            </a:r>
            <a:r>
              <a:rPr lang="en-US" dirty="0" err="1"/>
              <a:t>Thermo</a:t>
            </a:r>
            <a:r>
              <a:rPr lang="en-US" dirty="0"/>
              <a:t> for PM2.5</a:t>
            </a:r>
          </a:p>
          <a:p>
            <a:r>
              <a:rPr lang="en-US" dirty="0"/>
              <a:t>Tisch for PM10</a:t>
            </a:r>
          </a:p>
          <a:p>
            <a:r>
              <a:rPr lang="en-US" sz="1000" dirty="0">
                <a:effectLst/>
                <a:latin typeface="Lucida Bright" panose="02040602050505020304" pitchFamily="18" charset="0"/>
                <a:ea typeface="Calibri" panose="020F0502020204030204" pitchFamily="34" charset="0"/>
                <a:cs typeface="Times New Roman" panose="02020603050405020304" pitchFamily="18" charset="0"/>
              </a:rPr>
              <a:t>Even though the calibrators are from different manufacturers, they are set up the same</a:t>
            </a:r>
          </a:p>
          <a:p>
            <a:pPr marL="171450" indent="-171450">
              <a:buFont typeface="Arial" panose="020B0604020202020204" pitchFamily="34" charset="0"/>
              <a:buChar char="•"/>
            </a:pPr>
            <a:r>
              <a:rPr lang="en-US" sz="1000" dirty="0">
                <a:effectLst/>
                <a:latin typeface="Lucida Bright" panose="02040602050505020304" pitchFamily="18" charset="0"/>
                <a:ea typeface="Calibri" panose="020F0502020204030204" pitchFamily="34" charset="0"/>
                <a:cs typeface="Times New Roman" panose="02020603050405020304" pitchFamily="18" charset="0"/>
              </a:rPr>
              <a:t>Gas standard port assignments are the same</a:t>
            </a:r>
          </a:p>
          <a:p>
            <a:pPr marL="171450" indent="-171450">
              <a:buFont typeface="Arial" panose="020B0604020202020204" pitchFamily="34" charset="0"/>
              <a:buChar char="•"/>
            </a:pPr>
            <a:r>
              <a:rPr lang="en-US" sz="1000" dirty="0">
                <a:effectLst/>
                <a:latin typeface="Lucida Bright" panose="02040602050505020304" pitchFamily="18" charset="0"/>
                <a:ea typeface="Calibri" panose="020F0502020204030204" pitchFamily="34" charset="0"/>
                <a:cs typeface="Times New Roman" panose="02020603050405020304" pitchFamily="18" charset="0"/>
              </a:rPr>
              <a:t>SOPs for both types are organized the same with only differences in menu the operator would encounter.</a:t>
            </a:r>
            <a:endParaRPr lang="en-US" dirty="0"/>
          </a:p>
        </p:txBody>
      </p:sp>
      <p:sp>
        <p:nvSpPr>
          <p:cNvPr id="4" name="Slide Number Placeholder 3"/>
          <p:cNvSpPr>
            <a:spLocks noGrp="1"/>
          </p:cNvSpPr>
          <p:nvPr>
            <p:ph type="sldNum" sz="quarter" idx="5"/>
          </p:nvPr>
        </p:nvSpPr>
        <p:spPr/>
        <p:txBody>
          <a:bodyPr/>
          <a:lstStyle/>
          <a:p>
            <a:fld id="{0D4FF745-4109-4E1D-A700-ED3AF4F32CDE}" type="slidenum">
              <a:rPr lang="en-US" smtClean="0"/>
              <a:t>7</a:t>
            </a:fld>
            <a:endParaRPr lang="en-US" dirty="0"/>
          </a:p>
        </p:txBody>
      </p:sp>
    </p:spTree>
    <p:extLst>
      <p:ext uri="{BB962C8B-B14F-4D97-AF65-F5344CB8AC3E}">
        <p14:creationId xmlns:p14="http://schemas.microsoft.com/office/powerpoint/2010/main" val="2437593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Operators are encouraged to provide feedback on preventive maintenance procedures.</a:t>
            </a:r>
          </a:p>
          <a:p>
            <a:r>
              <a:rPr lang="en-US" dirty="0"/>
              <a:t>Upkeep of shelters is important for maintaining proper temps. Includes HVAC filter changes, testing of battery backups, and electrical outlets.</a:t>
            </a:r>
          </a:p>
          <a:p>
            <a:r>
              <a:rPr lang="en-US" dirty="0"/>
              <a:t>We also have a site safety checklist that is performed monthly.</a:t>
            </a:r>
          </a:p>
        </p:txBody>
      </p:sp>
      <p:sp>
        <p:nvSpPr>
          <p:cNvPr id="4" name="Slide Number Placeholder 3"/>
          <p:cNvSpPr>
            <a:spLocks noGrp="1"/>
          </p:cNvSpPr>
          <p:nvPr>
            <p:ph type="sldNum" sz="quarter" idx="5"/>
          </p:nvPr>
        </p:nvSpPr>
        <p:spPr/>
        <p:txBody>
          <a:bodyPr/>
          <a:lstStyle/>
          <a:p>
            <a:fld id="{0D4FF745-4109-4E1D-A700-ED3AF4F32CDE}" type="slidenum">
              <a:rPr lang="en-US" smtClean="0"/>
              <a:t>8</a:t>
            </a:fld>
            <a:endParaRPr lang="en-US" dirty="0"/>
          </a:p>
        </p:txBody>
      </p:sp>
    </p:spTree>
    <p:extLst>
      <p:ext uri="{BB962C8B-B14F-4D97-AF65-F5344CB8AC3E}">
        <p14:creationId xmlns:p14="http://schemas.microsoft.com/office/powerpoint/2010/main" val="2201861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EPA requires a single point precision check; this is checked weekly when the automated span is performed.</a:t>
            </a:r>
          </a:p>
          <a:p>
            <a:r>
              <a:rPr lang="en-US" dirty="0"/>
              <a:t>Operator’s check the results of the automated QC results and the instruments response. They then would address any warning or failures of these checks.</a:t>
            </a:r>
          </a:p>
        </p:txBody>
      </p:sp>
      <p:sp>
        <p:nvSpPr>
          <p:cNvPr id="4" name="Slide Number Placeholder 3"/>
          <p:cNvSpPr>
            <a:spLocks noGrp="1"/>
          </p:cNvSpPr>
          <p:nvPr>
            <p:ph type="sldNum" sz="quarter" idx="5"/>
          </p:nvPr>
        </p:nvSpPr>
        <p:spPr/>
        <p:txBody>
          <a:bodyPr/>
          <a:lstStyle/>
          <a:p>
            <a:fld id="{0D4FF745-4109-4E1D-A700-ED3AF4F32CDE}" type="slidenum">
              <a:rPr lang="en-US" smtClean="0"/>
              <a:t>9</a:t>
            </a:fld>
            <a:endParaRPr lang="en-US" dirty="0"/>
          </a:p>
        </p:txBody>
      </p:sp>
    </p:spTree>
    <p:extLst>
      <p:ext uri="{BB962C8B-B14F-4D97-AF65-F5344CB8AC3E}">
        <p14:creationId xmlns:p14="http://schemas.microsoft.com/office/powerpoint/2010/main" val="519335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60359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0071328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978236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63994848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9611681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586B75A-687E-405C-8A0B-8D00578BA2C3}" type="datetimeFigureOut">
              <a:rPr lang="en-US" smtClean="0"/>
              <a:pPr/>
              <a:t>2/9/2023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50004449"/>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586B75A-687E-405C-8A0B-8D00578BA2C3}" type="datetimeFigureOut">
              <a:rPr lang="en-US" smtClean="0"/>
              <a:pPr/>
              <a:t>2/9/2023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65412048"/>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74244482"/>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61794586"/>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5586B75A-687E-405C-8A0B-8D00578BA2C3}" type="datetimeFigureOut">
              <a:rPr lang="en-US" smtClean="0"/>
              <a:pPr/>
              <a:t>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4598015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94124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586B75A-687E-405C-8A0B-8D00578BA2C3}" type="datetimeFigureOut">
              <a:rPr lang="en-US" smtClean="0"/>
              <a:pPr/>
              <a:t>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4681273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2/9/2023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6807332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5586B75A-687E-405C-8A0B-8D00578BA2C3}" type="datetimeFigureOut">
              <a:rPr lang="en-US" smtClean="0"/>
              <a:pPr/>
              <a:t>2/9/2023</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13972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586B75A-687E-405C-8A0B-8D00578BA2C3}" type="datetimeFigureOut">
              <a:rPr lang="en-US" smtClean="0"/>
              <a:pPr/>
              <a:t>2/9/2023</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71664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5586B75A-687E-405C-8A0B-8D00578BA2C3}" type="datetimeFigureOut">
              <a:rPr lang="en-US" smtClean="0"/>
              <a:pPr/>
              <a:t>2/9/2023</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8532014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694853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5586B75A-687E-405C-8A0B-8D00578BA2C3}" type="datetimeFigureOut">
              <a:rPr lang="en-US" smtClean="0"/>
              <a:pPr/>
              <a:t>2/9/2023</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56290860"/>
      </p:ext>
    </p:extLst>
  </p:cSld>
  <p:clrMap bg1="dk1" tx1="lt1" bg2="dk2" tx2="lt2" accent1="accent1" accent2="accent2" accent3="accent3" accent4="accent4" accent5="accent5" accent6="accent6" hlink="hlink" folHlink="folHlink"/>
  <p:sldLayoutIdLst>
    <p:sldLayoutId id="2147484415" r:id="rId1"/>
    <p:sldLayoutId id="2147484416" r:id="rId2"/>
    <p:sldLayoutId id="2147484417" r:id="rId3"/>
    <p:sldLayoutId id="2147484418" r:id="rId4"/>
    <p:sldLayoutId id="2147484419" r:id="rId5"/>
    <p:sldLayoutId id="2147484420" r:id="rId6"/>
    <p:sldLayoutId id="2147484421" r:id="rId7"/>
    <p:sldLayoutId id="2147484422" r:id="rId8"/>
    <p:sldLayoutId id="2147484423" r:id="rId9"/>
    <p:sldLayoutId id="2147484424" r:id="rId10"/>
    <p:sldLayoutId id="2147484425" r:id="rId11"/>
    <p:sldLayoutId id="2147484426" r:id="rId12"/>
    <p:sldLayoutId id="2147484427" r:id="rId13"/>
    <p:sldLayoutId id="2147484428" r:id="rId14"/>
    <p:sldLayoutId id="2147484429" r:id="rId15"/>
    <p:sldLayoutId id="2147484430" r:id="rId16"/>
    <p:sldLayoutId id="2147484431"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hyperlink" Target="mailto:Stephanie.ma@tceq.texas.gov"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6" name="Rectangle 1030">
            <a:extLst>
              <a:ext uri="{FF2B5EF4-FFF2-40B4-BE49-F238E27FC236}">
                <a16:creationId xmlns:a16="http://schemas.microsoft.com/office/drawing/2014/main" id="{C6A81905-F480-46A4-BC10-215D24EA1A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5D085C-A321-43BE-8F3C-8A11CB0D10B0}"/>
              </a:ext>
            </a:extLst>
          </p:cNvPr>
          <p:cNvSpPr>
            <a:spLocks noGrp="1"/>
          </p:cNvSpPr>
          <p:nvPr>
            <p:ph type="ctrTitle"/>
          </p:nvPr>
        </p:nvSpPr>
        <p:spPr>
          <a:xfrm>
            <a:off x="4647552" y="1447799"/>
            <a:ext cx="7165659" cy="3329581"/>
          </a:xfrm>
        </p:spPr>
        <p:txBody>
          <a:bodyPr>
            <a:normAutofit/>
          </a:bodyPr>
          <a:lstStyle/>
          <a:p>
            <a:pPr>
              <a:lnSpc>
                <a:spcPct val="90000"/>
              </a:lnSpc>
            </a:pPr>
            <a:r>
              <a:rPr lang="en-US" sz="5600" b="1" dirty="0">
                <a:solidFill>
                  <a:srgbClr val="EBEBEB"/>
                </a:solidFill>
              </a:rPr>
              <a:t>TCEQ Air Monitoring Quality Assurance Field Activities</a:t>
            </a:r>
          </a:p>
        </p:txBody>
      </p:sp>
      <p:sp>
        <p:nvSpPr>
          <p:cNvPr id="3" name="Subtitle 2">
            <a:extLst>
              <a:ext uri="{FF2B5EF4-FFF2-40B4-BE49-F238E27FC236}">
                <a16:creationId xmlns:a16="http://schemas.microsoft.com/office/drawing/2014/main" id="{C9898680-F044-4C32-BD28-A07805ED6FD2}"/>
              </a:ext>
            </a:extLst>
          </p:cNvPr>
          <p:cNvSpPr>
            <a:spLocks noGrp="1"/>
          </p:cNvSpPr>
          <p:nvPr>
            <p:ph type="subTitle" idx="1"/>
          </p:nvPr>
        </p:nvSpPr>
        <p:spPr>
          <a:xfrm>
            <a:off x="4872012" y="4777380"/>
            <a:ext cx="5222326" cy="861420"/>
          </a:xfrm>
        </p:spPr>
        <p:txBody>
          <a:bodyPr>
            <a:normAutofit/>
          </a:bodyPr>
          <a:lstStyle/>
          <a:p>
            <a:pPr>
              <a:lnSpc>
                <a:spcPct val="90000"/>
              </a:lnSpc>
            </a:pPr>
            <a:r>
              <a:rPr lang="en-US" sz="1400" b="1" dirty="0">
                <a:solidFill>
                  <a:schemeClr val="tx2">
                    <a:lumMod val="40000"/>
                    <a:lumOff val="60000"/>
                  </a:schemeClr>
                </a:solidFill>
              </a:rPr>
              <a:t>Texas Commission on Environmental Quality</a:t>
            </a:r>
          </a:p>
          <a:p>
            <a:pPr>
              <a:lnSpc>
                <a:spcPct val="90000"/>
              </a:lnSpc>
            </a:pPr>
            <a:r>
              <a:rPr lang="en-US" sz="1400" b="1" dirty="0">
                <a:solidFill>
                  <a:schemeClr val="tx2">
                    <a:lumMod val="40000"/>
                    <a:lumOff val="60000"/>
                  </a:schemeClr>
                </a:solidFill>
              </a:rPr>
              <a:t>Neal Penney, Network Operations Section Manager</a:t>
            </a:r>
          </a:p>
          <a:p>
            <a:pPr>
              <a:lnSpc>
                <a:spcPct val="90000"/>
              </a:lnSpc>
            </a:pPr>
            <a:endParaRPr lang="en-US" sz="1400" dirty="0">
              <a:solidFill>
                <a:schemeClr val="tx2">
                  <a:lumMod val="40000"/>
                  <a:lumOff val="60000"/>
                </a:schemeClr>
              </a:solidFill>
            </a:endParaRPr>
          </a:p>
        </p:txBody>
      </p:sp>
      <p:sp>
        <p:nvSpPr>
          <p:cNvPr id="1047" name="Freeform 8">
            <a:extLst>
              <a:ext uri="{FF2B5EF4-FFF2-40B4-BE49-F238E27FC236}">
                <a16:creationId xmlns:a16="http://schemas.microsoft.com/office/drawing/2014/main" id="{36FD4D9D-3784-41E8-8405-A42B72F5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5692"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048" name="Freeform: Shape 1034">
            <a:extLst>
              <a:ext uri="{FF2B5EF4-FFF2-40B4-BE49-F238E27FC236}">
                <a16:creationId xmlns:a16="http://schemas.microsoft.com/office/drawing/2014/main" id="{09811DF6-66E4-43D5-B564-3151796531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81964" cy="6858000"/>
          </a:xfrm>
          <a:custGeom>
            <a:avLst/>
            <a:gdLst>
              <a:gd name="connsiteX0" fmla="*/ 3137249 w 4481964"/>
              <a:gd name="connsiteY0" fmla="*/ 0 h 6858000"/>
              <a:gd name="connsiteX1" fmla="*/ 4480787 w 4481964"/>
              <a:gd name="connsiteY1" fmla="*/ 0 h 6858000"/>
              <a:gd name="connsiteX2" fmla="*/ 4455742 w 4481964"/>
              <a:gd name="connsiteY2" fmla="*/ 155676 h 6858000"/>
              <a:gd name="connsiteX3" fmla="*/ 4431873 w 4481964"/>
              <a:gd name="connsiteY3" fmla="*/ 310667 h 6858000"/>
              <a:gd name="connsiteX4" fmla="*/ 4408509 w 4481964"/>
              <a:gd name="connsiteY4" fmla="*/ 466344 h 6858000"/>
              <a:gd name="connsiteX5" fmla="*/ 4388506 w 4481964"/>
              <a:gd name="connsiteY5" fmla="*/ 622706 h 6858000"/>
              <a:gd name="connsiteX6" fmla="*/ 4368335 w 4481964"/>
              <a:gd name="connsiteY6" fmla="*/ 778383 h 6858000"/>
              <a:gd name="connsiteX7" fmla="*/ 4349509 w 4481964"/>
              <a:gd name="connsiteY7" fmla="*/ 934745 h 6858000"/>
              <a:gd name="connsiteX8" fmla="*/ 4333373 w 4481964"/>
              <a:gd name="connsiteY8" fmla="*/ 1089050 h 6858000"/>
              <a:gd name="connsiteX9" fmla="*/ 4318077 w 4481964"/>
              <a:gd name="connsiteY9" fmla="*/ 1245413 h 6858000"/>
              <a:gd name="connsiteX10" fmla="*/ 4304125 w 4481964"/>
              <a:gd name="connsiteY10" fmla="*/ 1401089 h 6858000"/>
              <a:gd name="connsiteX11" fmla="*/ 4292023 w 4481964"/>
              <a:gd name="connsiteY11" fmla="*/ 1554023 h 6858000"/>
              <a:gd name="connsiteX12" fmla="*/ 4279920 w 4481964"/>
              <a:gd name="connsiteY12" fmla="*/ 1709013 h 6858000"/>
              <a:gd name="connsiteX13" fmla="*/ 4269835 w 4481964"/>
              <a:gd name="connsiteY13" fmla="*/ 1861947 h 6858000"/>
              <a:gd name="connsiteX14" fmla="*/ 4261935 w 4481964"/>
              <a:gd name="connsiteY14" fmla="*/ 2014880 h 6858000"/>
              <a:gd name="connsiteX15" fmla="*/ 4253698 w 4481964"/>
              <a:gd name="connsiteY15" fmla="*/ 2167128 h 6858000"/>
              <a:gd name="connsiteX16" fmla="*/ 4246807 w 4481964"/>
              <a:gd name="connsiteY16" fmla="*/ 2318004 h 6858000"/>
              <a:gd name="connsiteX17" fmla="*/ 4241932 w 4481964"/>
              <a:gd name="connsiteY17" fmla="*/ 2467508 h 6858000"/>
              <a:gd name="connsiteX18" fmla="*/ 4237730 w 4481964"/>
              <a:gd name="connsiteY18" fmla="*/ 2617013 h 6858000"/>
              <a:gd name="connsiteX19" fmla="*/ 4233696 w 4481964"/>
              <a:gd name="connsiteY19" fmla="*/ 2765145 h 6858000"/>
              <a:gd name="connsiteX20" fmla="*/ 4231847 w 4481964"/>
              <a:gd name="connsiteY20" fmla="*/ 2911221 h 6858000"/>
              <a:gd name="connsiteX21" fmla="*/ 4229830 w 4481964"/>
              <a:gd name="connsiteY21" fmla="*/ 3057296 h 6858000"/>
              <a:gd name="connsiteX22" fmla="*/ 4228821 w 4481964"/>
              <a:gd name="connsiteY22" fmla="*/ 3201314 h 6858000"/>
              <a:gd name="connsiteX23" fmla="*/ 4229830 w 4481964"/>
              <a:gd name="connsiteY23" fmla="*/ 3343960 h 6858000"/>
              <a:gd name="connsiteX24" fmla="*/ 4229830 w 4481964"/>
              <a:gd name="connsiteY24" fmla="*/ 3485235 h 6858000"/>
              <a:gd name="connsiteX25" fmla="*/ 4231847 w 4481964"/>
              <a:gd name="connsiteY25" fmla="*/ 3625138 h 6858000"/>
              <a:gd name="connsiteX26" fmla="*/ 4234872 w 4481964"/>
              <a:gd name="connsiteY26" fmla="*/ 3762298 h 6858000"/>
              <a:gd name="connsiteX27" fmla="*/ 4237730 w 4481964"/>
              <a:gd name="connsiteY27" fmla="*/ 3898087 h 6858000"/>
              <a:gd name="connsiteX28" fmla="*/ 4240924 w 4481964"/>
              <a:gd name="connsiteY28" fmla="*/ 4031132 h 6858000"/>
              <a:gd name="connsiteX29" fmla="*/ 4245798 w 4481964"/>
              <a:gd name="connsiteY29" fmla="*/ 4163491 h 6858000"/>
              <a:gd name="connsiteX30" fmla="*/ 4251009 w 4481964"/>
              <a:gd name="connsiteY30" fmla="*/ 4293793 h 6858000"/>
              <a:gd name="connsiteX31" fmla="*/ 4255715 w 4481964"/>
              <a:gd name="connsiteY31" fmla="*/ 4421352 h 6858000"/>
              <a:gd name="connsiteX32" fmla="*/ 4268995 w 4481964"/>
              <a:gd name="connsiteY32" fmla="*/ 4670298 h 6858000"/>
              <a:gd name="connsiteX33" fmla="*/ 4283114 w 4481964"/>
              <a:gd name="connsiteY33" fmla="*/ 4908956 h 6858000"/>
              <a:gd name="connsiteX34" fmla="*/ 4297906 w 4481964"/>
              <a:gd name="connsiteY34" fmla="*/ 5138013 h 6858000"/>
              <a:gd name="connsiteX35" fmla="*/ 4314211 w 4481964"/>
              <a:gd name="connsiteY35" fmla="*/ 5354726 h 6858000"/>
              <a:gd name="connsiteX36" fmla="*/ 4331188 w 4481964"/>
              <a:gd name="connsiteY36" fmla="*/ 5561838 h 6858000"/>
              <a:gd name="connsiteX37" fmla="*/ 4349509 w 4481964"/>
              <a:gd name="connsiteY37" fmla="*/ 5753862 h 6858000"/>
              <a:gd name="connsiteX38" fmla="*/ 4367495 w 4481964"/>
              <a:gd name="connsiteY38" fmla="*/ 5934227 h 6858000"/>
              <a:gd name="connsiteX39" fmla="*/ 4385480 w 4481964"/>
              <a:gd name="connsiteY39" fmla="*/ 6100191 h 6858000"/>
              <a:gd name="connsiteX40" fmla="*/ 4402457 w 4481964"/>
              <a:gd name="connsiteY40" fmla="*/ 6252438 h 6858000"/>
              <a:gd name="connsiteX41" fmla="*/ 4418594 w 4481964"/>
              <a:gd name="connsiteY41" fmla="*/ 6387541 h 6858000"/>
              <a:gd name="connsiteX42" fmla="*/ 4433890 w 4481964"/>
              <a:gd name="connsiteY42" fmla="*/ 6509613 h 6858000"/>
              <a:gd name="connsiteX43" fmla="*/ 4446665 w 4481964"/>
              <a:gd name="connsiteY43" fmla="*/ 6612483 h 6858000"/>
              <a:gd name="connsiteX44" fmla="*/ 4458767 w 4481964"/>
              <a:gd name="connsiteY44" fmla="*/ 6698894 h 6858000"/>
              <a:gd name="connsiteX45" fmla="*/ 4476081 w 4481964"/>
              <a:gd name="connsiteY45" fmla="*/ 6817538 h 6858000"/>
              <a:gd name="connsiteX46" fmla="*/ 4481964 w 4481964"/>
              <a:gd name="connsiteY46" fmla="*/ 6858000 h 6858000"/>
              <a:gd name="connsiteX47" fmla="*/ 3577807 w 4481964"/>
              <a:gd name="connsiteY47" fmla="*/ 6858000 h 6858000"/>
              <a:gd name="connsiteX48" fmla="*/ 3577807 w 4481964"/>
              <a:gd name="connsiteY48" fmla="*/ 6858000 h 6858000"/>
              <a:gd name="connsiteX49" fmla="*/ 0 w 4481964"/>
              <a:gd name="connsiteY49" fmla="*/ 6858000 h 6858000"/>
              <a:gd name="connsiteX50" fmla="*/ 0 w 4481964"/>
              <a:gd name="connsiteY50" fmla="*/ 0 h 6858000"/>
              <a:gd name="connsiteX51" fmla="*/ 3137249 w 4481964"/>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481964" h="6858000">
                <a:moveTo>
                  <a:pt x="3137249" y="0"/>
                </a:move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3577807" y="6858000"/>
                </a:lnTo>
                <a:lnTo>
                  <a:pt x="0" y="6858000"/>
                </a:lnTo>
                <a:lnTo>
                  <a:pt x="0" y="0"/>
                </a:lnTo>
                <a:lnTo>
                  <a:pt x="313724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9" name="Rectangle 1036">
            <a:extLst>
              <a:ext uri="{FF2B5EF4-FFF2-40B4-BE49-F238E27FC236}">
                <a16:creationId xmlns:a16="http://schemas.microsoft.com/office/drawing/2014/main" id="{60817A52-B891-4228-A61E-0C0A57632D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1026" name="Picture 2">
            <a:extLst>
              <a:ext uri="{FF2B5EF4-FFF2-40B4-BE49-F238E27FC236}">
                <a16:creationId xmlns:a16="http://schemas.microsoft.com/office/drawing/2014/main" id="{952F02D9-F6C2-4304-9B75-05958E24D14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7240" y="2074882"/>
            <a:ext cx="2936836" cy="2936836"/>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311729"/>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C37CF41-F30D-7350-C0D4-2D511F713BC5}"/>
              </a:ext>
            </a:extLst>
          </p:cNvPr>
          <p:cNvSpPr>
            <a:spLocks noGrp="1"/>
          </p:cNvSpPr>
          <p:nvPr>
            <p:ph type="title"/>
          </p:nvPr>
        </p:nvSpPr>
        <p:spPr>
          <a:xfrm>
            <a:off x="795297" y="355600"/>
            <a:ext cx="5092700" cy="1574800"/>
          </a:xfrm>
        </p:spPr>
        <p:txBody>
          <a:bodyPr>
            <a:normAutofit/>
          </a:bodyPr>
          <a:lstStyle/>
          <a:p>
            <a:r>
              <a:rPr lang="en-US" sz="3800"/>
              <a:t>Quality Control Checks</a:t>
            </a:r>
            <a:endParaRPr lang="en-US" sz="3800" dirty="0"/>
          </a:p>
        </p:txBody>
      </p:sp>
      <p:sp>
        <p:nvSpPr>
          <p:cNvPr id="7" name="Content Placeholder 24">
            <a:extLst>
              <a:ext uri="{FF2B5EF4-FFF2-40B4-BE49-F238E27FC236}">
                <a16:creationId xmlns:a16="http://schemas.microsoft.com/office/drawing/2014/main" id="{6C55F2C4-A971-B541-4293-6956AF5D45B7}"/>
              </a:ext>
            </a:extLst>
          </p:cNvPr>
          <p:cNvSpPr txBox="1">
            <a:spLocks/>
          </p:cNvSpPr>
          <p:nvPr/>
        </p:nvSpPr>
        <p:spPr>
          <a:xfrm>
            <a:off x="499426" y="2678264"/>
            <a:ext cx="5596574" cy="2703965"/>
          </a:xfrm>
          <a:prstGeom prst="roundRect">
            <a:avLst>
              <a:gd name="adj" fmla="val 1858"/>
            </a:avLst>
          </a:prstGeom>
          <a:effectLst>
            <a:outerShdw blurRad="50800" dist="50800" dir="5400000" algn="tl" rotWithShape="0">
              <a:srgbClr val="000000">
                <a:alpha val="43000"/>
              </a:srgbClr>
            </a:outerShdw>
          </a:effectLst>
        </p:spPr>
        <p:txBody>
          <a:bodyPr vert="horz" lIns="91440" tIns="45720" rIns="91440" bIns="45720" rtlCol="0" anchor="t">
            <a:normAutofit/>
          </a:bodyPr>
          <a:lstStyle>
            <a:lvl1pPr marL="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solidFill>
                <a:latin typeface="+mj-lt"/>
                <a:ea typeface="+mj-ea"/>
                <a:cs typeface="+mj-cs"/>
              </a:defRPr>
            </a:lvl9pPr>
          </a:lstStyle>
          <a:p>
            <a:pPr marL="457200" indent="-457200" algn="l">
              <a:buFont typeface="Wingdings" panose="05000000000000000000" pitchFamily="2" charset="2"/>
              <a:buChar char="ü"/>
            </a:pPr>
            <a:r>
              <a:rPr lang="en-US" sz="2800" dirty="0"/>
              <a:t>TCEQ performs Laboratory Control Checks (LCCs) twice a quarter, spaced 45 days apart.</a:t>
            </a:r>
          </a:p>
        </p:txBody>
      </p:sp>
      <p:pic>
        <p:nvPicPr>
          <p:cNvPr id="10" name="Picture 9">
            <a:extLst>
              <a:ext uri="{FF2B5EF4-FFF2-40B4-BE49-F238E27FC236}">
                <a16:creationId xmlns:a16="http://schemas.microsoft.com/office/drawing/2014/main" id="{B8240F7D-AAE6-60BF-C08F-1DB5C27EE614}"/>
              </a:ext>
            </a:extLst>
          </p:cNvPr>
          <p:cNvPicPr>
            <a:picLocks noChangeAspect="1"/>
          </p:cNvPicPr>
          <p:nvPr/>
        </p:nvPicPr>
        <p:blipFill>
          <a:blip r:embed="rId3"/>
          <a:stretch>
            <a:fillRect/>
          </a:stretch>
        </p:blipFill>
        <p:spPr>
          <a:xfrm>
            <a:off x="6096000" y="1930400"/>
            <a:ext cx="5852352" cy="3708069"/>
          </a:xfrm>
          <a:prstGeom prst="rect">
            <a:avLst/>
          </a:prstGeom>
        </p:spPr>
      </p:pic>
    </p:spTree>
    <p:extLst>
      <p:ext uri="{BB962C8B-B14F-4D97-AF65-F5344CB8AC3E}">
        <p14:creationId xmlns:p14="http://schemas.microsoft.com/office/powerpoint/2010/main" val="1245971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7940BA-BC06-43AB-910E-BB5F7133C6FE}"/>
              </a:ext>
            </a:extLst>
          </p:cNvPr>
          <p:cNvSpPr>
            <a:spLocks noGrp="1"/>
          </p:cNvSpPr>
          <p:nvPr>
            <p:ph type="title"/>
          </p:nvPr>
        </p:nvSpPr>
        <p:spPr>
          <a:xfrm>
            <a:off x="648931" y="629266"/>
            <a:ext cx="4166510" cy="1622321"/>
          </a:xfrm>
        </p:spPr>
        <p:txBody>
          <a:bodyPr>
            <a:normAutofit/>
          </a:bodyPr>
          <a:lstStyle/>
          <a:p>
            <a:r>
              <a:rPr lang="en-US" dirty="0">
                <a:solidFill>
                  <a:srgbClr val="EBEBEB"/>
                </a:solidFill>
              </a:rPr>
              <a:t>Flow Checks</a:t>
            </a:r>
          </a:p>
        </p:txBody>
      </p:sp>
      <p:sp>
        <p:nvSpPr>
          <p:cNvPr id="45"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47" name="Freeform: Shape 46">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pic>
        <p:nvPicPr>
          <p:cNvPr id="7" name="Picture 6">
            <a:extLst>
              <a:ext uri="{FF2B5EF4-FFF2-40B4-BE49-F238E27FC236}">
                <a16:creationId xmlns:a16="http://schemas.microsoft.com/office/drawing/2014/main" id="{9049F449-B026-20E8-17EB-E5A7119C0E41}"/>
              </a:ext>
            </a:extLst>
          </p:cNvPr>
          <p:cNvPicPr>
            <a:picLocks noChangeAspect="1"/>
          </p:cNvPicPr>
          <p:nvPr/>
        </p:nvPicPr>
        <p:blipFill rotWithShape="1">
          <a:blip r:embed="rId3"/>
          <a:srcRect l="15882" t="9167" r="8937" b="11671"/>
          <a:stretch/>
        </p:blipFill>
        <p:spPr>
          <a:xfrm>
            <a:off x="6093992" y="1277071"/>
            <a:ext cx="5449889" cy="4303854"/>
          </a:xfrm>
          <a:prstGeom prst="rect">
            <a:avLst/>
          </a:prstGeom>
          <a:effectLst/>
        </p:spPr>
      </p:pic>
      <p:sp>
        <p:nvSpPr>
          <p:cNvPr id="49" name="Rectangle 48">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678E9C89-1755-48A3-985A-E8840981C9C1}"/>
              </a:ext>
            </a:extLst>
          </p:cNvPr>
          <p:cNvSpPr>
            <a:spLocks noGrp="1"/>
          </p:cNvSpPr>
          <p:nvPr>
            <p:ph idx="1"/>
          </p:nvPr>
        </p:nvSpPr>
        <p:spPr>
          <a:xfrm>
            <a:off x="648931" y="1620456"/>
            <a:ext cx="4166509" cy="4603363"/>
          </a:xfrm>
        </p:spPr>
        <p:txBody>
          <a:bodyPr>
            <a:normAutofit lnSpcReduction="10000"/>
          </a:bodyPr>
          <a:lstStyle/>
          <a:p>
            <a:pPr lvl="0"/>
            <a:r>
              <a:rPr lang="en-US" dirty="0">
                <a:solidFill>
                  <a:srgbClr val="EBEBEB"/>
                </a:solidFill>
              </a:rPr>
              <a:t>Particulate Matter Samplers</a:t>
            </a:r>
          </a:p>
          <a:p>
            <a:pPr lvl="0"/>
            <a:r>
              <a:rPr lang="en-US" dirty="0">
                <a:solidFill>
                  <a:srgbClr val="EBEBEB"/>
                </a:solidFill>
              </a:rPr>
              <a:t>Use verified orifices, manometers, thermometers, and barometers.</a:t>
            </a:r>
          </a:p>
          <a:p>
            <a:pPr lvl="0"/>
            <a:r>
              <a:rPr lang="en-US" dirty="0">
                <a:solidFill>
                  <a:srgbClr val="EBEBEB"/>
                </a:solidFill>
              </a:rPr>
              <a:t>Perform checks around the same time each month to limit data loss.</a:t>
            </a:r>
          </a:p>
          <a:p>
            <a:pPr lvl="0"/>
            <a:r>
              <a:rPr lang="en-US" dirty="0">
                <a:solidFill>
                  <a:srgbClr val="EBEBEB"/>
                </a:solidFill>
              </a:rPr>
              <a:t>TCEQ uses two audit kits.</a:t>
            </a:r>
          </a:p>
          <a:p>
            <a:pPr lvl="1"/>
            <a:r>
              <a:rPr lang="en-US" dirty="0">
                <a:solidFill>
                  <a:srgbClr val="EBEBEB"/>
                </a:solidFill>
              </a:rPr>
              <a:t>Monthly kit, a standard used for calibrations and flow checks</a:t>
            </a:r>
          </a:p>
          <a:p>
            <a:pPr lvl="1"/>
            <a:r>
              <a:rPr lang="en-US" dirty="0">
                <a:solidFill>
                  <a:srgbClr val="EBEBEB"/>
                </a:solidFill>
              </a:rPr>
              <a:t>Quarterly Kit, this kit is a second standard used to check the instrument. </a:t>
            </a:r>
          </a:p>
          <a:p>
            <a:endParaRPr lang="en-US" dirty="0">
              <a:solidFill>
                <a:srgbClr val="EBEBEB"/>
              </a:solidFill>
            </a:endParaRPr>
          </a:p>
        </p:txBody>
      </p:sp>
    </p:spTree>
    <p:extLst>
      <p:ext uri="{BB962C8B-B14F-4D97-AF65-F5344CB8AC3E}">
        <p14:creationId xmlns:p14="http://schemas.microsoft.com/office/powerpoint/2010/main" val="303527438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F2D9A-4D89-462E-B167-884AE54B5F74}"/>
              </a:ext>
            </a:extLst>
          </p:cNvPr>
          <p:cNvSpPr>
            <a:spLocks noGrp="1"/>
          </p:cNvSpPr>
          <p:nvPr>
            <p:ph type="title"/>
          </p:nvPr>
        </p:nvSpPr>
        <p:spPr>
          <a:xfrm>
            <a:off x="648930" y="629266"/>
            <a:ext cx="3322912" cy="1641987"/>
          </a:xfrm>
        </p:spPr>
        <p:txBody>
          <a:bodyPr>
            <a:normAutofit/>
          </a:bodyPr>
          <a:lstStyle/>
          <a:p>
            <a:r>
              <a:rPr lang="en-US"/>
              <a:t>Audits</a:t>
            </a:r>
          </a:p>
        </p:txBody>
      </p:sp>
      <p:pic>
        <p:nvPicPr>
          <p:cNvPr id="5" name="Picture 4" descr="A person standing on a ladder next to a van&#10;&#10;Description automatically generated with low confidence">
            <a:extLst>
              <a:ext uri="{FF2B5EF4-FFF2-40B4-BE49-F238E27FC236}">
                <a16:creationId xmlns:a16="http://schemas.microsoft.com/office/drawing/2014/main" id="{BB65A155-AF34-4B9B-9182-E5852B5B6872}"/>
              </a:ext>
            </a:extLst>
          </p:cNvPr>
          <p:cNvPicPr>
            <a:picLocks noChangeAspect="1"/>
          </p:cNvPicPr>
          <p:nvPr/>
        </p:nvPicPr>
        <p:blipFill rotWithShape="1">
          <a:blip r:embed="rId4"/>
          <a:srcRect l="7589" r="2" b="2"/>
          <a:stretch/>
        </p:blipFill>
        <p:spPr>
          <a:xfrm>
            <a:off x="4619544" y="609601"/>
            <a:ext cx="6924756" cy="5638797"/>
          </a:xfrm>
          <a:prstGeom prst="rect">
            <a:avLst/>
          </a:prstGeom>
          <a:effectLst>
            <a:outerShdw blurRad="50800" dist="38100" dir="5400000" algn="t" rotWithShape="0">
              <a:prstClr val="black">
                <a:alpha val="43000"/>
              </a:prstClr>
            </a:outerShdw>
          </a:effectLst>
        </p:spPr>
      </p:pic>
      <p:sp>
        <p:nvSpPr>
          <p:cNvPr id="19" name="Rectangle 18">
            <a:extLst>
              <a:ext uri="{FF2B5EF4-FFF2-40B4-BE49-F238E27FC236}">
                <a16:creationId xmlns:a16="http://schemas.microsoft.com/office/drawing/2014/main" id="{A93A089E-0A16-452C-B341-0F769780D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5702BB7E-C9DA-44C3-AAB3-844F733FB055}"/>
              </a:ext>
            </a:extLst>
          </p:cNvPr>
          <p:cNvSpPr>
            <a:spLocks noGrp="1"/>
          </p:cNvSpPr>
          <p:nvPr>
            <p:ph idx="1"/>
          </p:nvPr>
        </p:nvSpPr>
        <p:spPr>
          <a:xfrm>
            <a:off x="451427" y="1450259"/>
            <a:ext cx="3982922" cy="4489047"/>
          </a:xfrm>
        </p:spPr>
        <p:txBody>
          <a:bodyPr>
            <a:normAutofit/>
          </a:bodyPr>
          <a:lstStyle/>
          <a:p>
            <a:endParaRPr lang="en-US" dirty="0"/>
          </a:p>
          <a:p>
            <a:r>
              <a:rPr lang="en-US" sz="2800" dirty="0"/>
              <a:t>Field audits</a:t>
            </a:r>
          </a:p>
          <a:p>
            <a:pPr lvl="1"/>
            <a:r>
              <a:rPr lang="en-US" dirty="0"/>
              <a:t>Flow, temperature, and pressure audits</a:t>
            </a:r>
          </a:p>
          <a:p>
            <a:r>
              <a:rPr lang="en-US" sz="2800" dirty="0"/>
              <a:t>Performance evaluation (PE) audits</a:t>
            </a:r>
          </a:p>
          <a:p>
            <a:r>
              <a:rPr lang="en-US" sz="2800" dirty="0"/>
              <a:t>Technical systems audits</a:t>
            </a:r>
          </a:p>
          <a:p>
            <a:endParaRPr lang="en-US" dirty="0"/>
          </a:p>
        </p:txBody>
      </p:sp>
    </p:spTree>
    <p:extLst>
      <p:ext uri="{BB962C8B-B14F-4D97-AF65-F5344CB8AC3E}">
        <p14:creationId xmlns:p14="http://schemas.microsoft.com/office/powerpoint/2010/main" val="3420713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3" name="Picture 12">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5" name="Oval 14">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7" name="Picture 16">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9" name="Picture 18">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1" name="Rectangle 20">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59F5D7C-9728-1A09-A7C9-4FB6DD42B534}"/>
              </a:ext>
            </a:extLst>
          </p:cNvPr>
          <p:cNvSpPr>
            <a:spLocks noGrp="1"/>
          </p:cNvSpPr>
          <p:nvPr>
            <p:ph type="title"/>
          </p:nvPr>
        </p:nvSpPr>
        <p:spPr>
          <a:xfrm>
            <a:off x="648930" y="629266"/>
            <a:ext cx="4795482" cy="1641987"/>
          </a:xfrm>
        </p:spPr>
        <p:txBody>
          <a:bodyPr vert="horz" lIns="91440" tIns="45720" rIns="91440" bIns="45720" rtlCol="0" anchor="t">
            <a:normAutofit/>
          </a:bodyPr>
          <a:lstStyle/>
          <a:p>
            <a:pPr>
              <a:lnSpc>
                <a:spcPct val="90000"/>
              </a:lnSpc>
            </a:pPr>
            <a:r>
              <a:rPr lang="en-US" sz="3600" dirty="0"/>
              <a:t>Performance Evaluations (PE) Audits</a:t>
            </a:r>
          </a:p>
        </p:txBody>
      </p:sp>
      <p:pic>
        <p:nvPicPr>
          <p:cNvPr id="6" name="Content Placeholder 5" descr="A picture containing text&#10;&#10;Description automatically generated">
            <a:extLst>
              <a:ext uri="{FF2B5EF4-FFF2-40B4-BE49-F238E27FC236}">
                <a16:creationId xmlns:a16="http://schemas.microsoft.com/office/drawing/2014/main" id="{9AB85608-98E1-A3E1-FACB-F80B9BBE2088}"/>
              </a:ext>
            </a:extLst>
          </p:cNvPr>
          <p:cNvPicPr>
            <a:picLocks noGrp="1" noChangeAspect="1"/>
          </p:cNvPicPr>
          <p:nvPr>
            <p:ph idx="1"/>
          </p:nvPr>
        </p:nvPicPr>
        <p:blipFill rotWithShape="1">
          <a:blip r:embed="rId8"/>
          <a:srcRect r="27513"/>
          <a:stretch/>
        </p:blipFill>
        <p:spPr>
          <a:xfrm>
            <a:off x="6094410" y="609601"/>
            <a:ext cx="5449889" cy="5638797"/>
          </a:xfrm>
          <a:prstGeom prst="rect">
            <a:avLst/>
          </a:prstGeom>
          <a:effectLst>
            <a:outerShdw blurRad="50800" dist="38100" dir="5400000" algn="t" rotWithShape="0">
              <a:prstClr val="black">
                <a:alpha val="43000"/>
              </a:prstClr>
            </a:outerShdw>
          </a:effectLst>
        </p:spPr>
      </p:pic>
      <p:sp>
        <p:nvSpPr>
          <p:cNvPr id="23" name="Rectangle 22">
            <a:extLst>
              <a:ext uri="{FF2B5EF4-FFF2-40B4-BE49-F238E27FC236}">
                <a16:creationId xmlns:a16="http://schemas.microsoft.com/office/drawing/2014/main" id="{AA047838-7F9E-43CF-A116-26E7AAA8F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Text Placeholder 3">
            <a:extLst>
              <a:ext uri="{FF2B5EF4-FFF2-40B4-BE49-F238E27FC236}">
                <a16:creationId xmlns:a16="http://schemas.microsoft.com/office/drawing/2014/main" id="{498892FF-15EC-26DA-2340-97E055989813}"/>
              </a:ext>
            </a:extLst>
          </p:cNvPr>
          <p:cNvSpPr>
            <a:spLocks noGrp="1"/>
          </p:cNvSpPr>
          <p:nvPr>
            <p:ph type="body" sz="half" idx="2"/>
          </p:nvPr>
        </p:nvSpPr>
        <p:spPr>
          <a:xfrm>
            <a:off x="647701" y="2438401"/>
            <a:ext cx="4797256" cy="3809998"/>
          </a:xfrm>
        </p:spPr>
        <p:txBody>
          <a:bodyPr vert="horz" lIns="91440" tIns="45720" rIns="91440" bIns="45720" rtlCol="0">
            <a:normAutofit/>
          </a:bodyPr>
          <a:lstStyle/>
          <a:p>
            <a:pPr>
              <a:buFont typeface="Wingdings 3" charset="2"/>
              <a:buChar char=""/>
            </a:pPr>
            <a:r>
              <a:rPr lang="en-US" sz="1800" dirty="0"/>
              <a:t>These are performed by a separate Section within TCEQ’s Monitoring Division.</a:t>
            </a:r>
          </a:p>
          <a:p>
            <a:pPr>
              <a:buFont typeface="Wingdings 3" charset="2"/>
              <a:buChar char=""/>
            </a:pPr>
            <a:r>
              <a:rPr lang="en-US" sz="1800" dirty="0"/>
              <a:t>This helps creates separation between operators and auditors.</a:t>
            </a:r>
          </a:p>
          <a:p>
            <a:pPr>
              <a:buFont typeface="Wingdings 3" charset="2"/>
              <a:buChar char=""/>
            </a:pPr>
            <a:r>
              <a:rPr lang="en-US" sz="1800" dirty="0"/>
              <a:t>A second complete set of audit equipment and gas standards are brought to the site.</a:t>
            </a:r>
          </a:p>
          <a:p>
            <a:pPr>
              <a:buFont typeface="Wingdings 3" charset="2"/>
              <a:buChar char=""/>
            </a:pPr>
            <a:endParaRPr lang="en-US" dirty="0"/>
          </a:p>
        </p:txBody>
      </p:sp>
    </p:spTree>
    <p:extLst>
      <p:ext uri="{BB962C8B-B14F-4D97-AF65-F5344CB8AC3E}">
        <p14:creationId xmlns:p14="http://schemas.microsoft.com/office/powerpoint/2010/main" val="1925944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052BEFF1-896C-45B1-B02C-96A6A1BC3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66" name="Freeform 36">
            <a:extLst>
              <a:ext uri="{FF2B5EF4-FFF2-40B4-BE49-F238E27FC236}">
                <a16:creationId xmlns:a16="http://schemas.microsoft.com/office/drawing/2014/main" id="{BB237A14-61B1-4C00-A670-5D8D68A866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solidFill>
                <a:schemeClr val="tx1">
                  <a:alpha val="20000"/>
                </a:schemeClr>
              </a:solidFill>
            </a:endParaRPr>
          </a:p>
        </p:txBody>
      </p:sp>
      <p:sp>
        <p:nvSpPr>
          <p:cNvPr id="68" name="Freeform: Shape 67">
            <a:extLst>
              <a:ext uri="{FF2B5EF4-FFF2-40B4-BE49-F238E27FC236}">
                <a16:creationId xmlns:a16="http://schemas.microsoft.com/office/drawing/2014/main" id="{8598F259-6F54-47A3-8D13-1603D786A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0BA768A8-4FED-4ED8-9E46-6BE72188E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FD4E960-7B79-439C-ABFF-7C8D33AA9D1F}"/>
              </a:ext>
            </a:extLst>
          </p:cNvPr>
          <p:cNvSpPr>
            <a:spLocks noGrp="1"/>
          </p:cNvSpPr>
          <p:nvPr>
            <p:ph type="title"/>
          </p:nvPr>
        </p:nvSpPr>
        <p:spPr>
          <a:xfrm>
            <a:off x="653143" y="1645920"/>
            <a:ext cx="3522879" cy="4470821"/>
          </a:xfrm>
        </p:spPr>
        <p:txBody>
          <a:bodyPr>
            <a:normAutofit/>
          </a:bodyPr>
          <a:lstStyle/>
          <a:p>
            <a:pPr algn="r"/>
            <a:r>
              <a:rPr lang="en-US">
                <a:solidFill>
                  <a:srgbClr val="FFFFFF"/>
                </a:solidFill>
              </a:rPr>
              <a:t>Questions?</a:t>
            </a:r>
          </a:p>
        </p:txBody>
      </p:sp>
      <p:sp>
        <p:nvSpPr>
          <p:cNvPr id="3" name="Content Placeholder 2">
            <a:extLst>
              <a:ext uri="{FF2B5EF4-FFF2-40B4-BE49-F238E27FC236}">
                <a16:creationId xmlns:a16="http://schemas.microsoft.com/office/drawing/2014/main" id="{790390A3-0AB7-4360-ABD1-366B50559F9E}"/>
              </a:ext>
            </a:extLst>
          </p:cNvPr>
          <p:cNvSpPr>
            <a:spLocks noGrp="1"/>
          </p:cNvSpPr>
          <p:nvPr>
            <p:ph idx="1"/>
          </p:nvPr>
        </p:nvSpPr>
        <p:spPr>
          <a:xfrm>
            <a:off x="5204109" y="1645920"/>
            <a:ext cx="6833562" cy="4470821"/>
          </a:xfrm>
        </p:spPr>
        <p:txBody>
          <a:bodyPr>
            <a:normAutofit/>
          </a:bodyPr>
          <a:lstStyle/>
          <a:p>
            <a:pPr marL="0" indent="0">
              <a:buClr>
                <a:schemeClr val="tx2">
                  <a:lumMod val="40000"/>
                  <a:lumOff val="60000"/>
                </a:schemeClr>
              </a:buClr>
              <a:buNone/>
            </a:pPr>
            <a:r>
              <a:rPr lang="en-US" sz="3200" b="1" dirty="0"/>
              <a:t>	Neal Penney, Manager</a:t>
            </a:r>
          </a:p>
          <a:p>
            <a:pPr marL="457200" lvl="1" indent="0">
              <a:buClr>
                <a:schemeClr val="tx2">
                  <a:lumMod val="40000"/>
                  <a:lumOff val="60000"/>
                </a:schemeClr>
              </a:buClr>
              <a:buNone/>
            </a:pPr>
            <a:r>
              <a:rPr lang="en-US" sz="3200" b="1" dirty="0"/>
              <a:t>Network Operations Section</a:t>
            </a:r>
          </a:p>
          <a:p>
            <a:pPr marL="457200" lvl="1" indent="0">
              <a:buClr>
                <a:schemeClr val="tx2">
                  <a:lumMod val="40000"/>
                  <a:lumOff val="60000"/>
                </a:schemeClr>
              </a:buClr>
              <a:buNone/>
            </a:pPr>
            <a:r>
              <a:rPr lang="en-US" sz="3200" b="1" dirty="0"/>
              <a:t>512-239-6342</a:t>
            </a:r>
          </a:p>
          <a:p>
            <a:pPr marL="457200" lvl="1" indent="0">
              <a:buClr>
                <a:schemeClr val="tx2">
                  <a:lumMod val="40000"/>
                  <a:lumOff val="60000"/>
                </a:schemeClr>
              </a:buClr>
              <a:buNone/>
            </a:pPr>
            <a:r>
              <a:rPr lang="en-US" sz="3200" b="1" dirty="0">
                <a:hlinkClick r:id="rId3"/>
              </a:rPr>
              <a:t>Neal.Penney@tceq.texas.gov</a:t>
            </a:r>
            <a:endParaRPr lang="en-US" sz="3200" b="1" dirty="0"/>
          </a:p>
          <a:p>
            <a:pPr marL="457200" lvl="1" indent="0">
              <a:buClr>
                <a:schemeClr val="tx2">
                  <a:lumMod val="40000"/>
                  <a:lumOff val="60000"/>
                </a:schemeClr>
              </a:buClr>
              <a:buNone/>
            </a:pPr>
            <a:endParaRPr lang="en-US" dirty="0"/>
          </a:p>
          <a:p>
            <a:pPr marL="57150" indent="0">
              <a:buClr>
                <a:schemeClr val="tx2">
                  <a:lumMod val="40000"/>
                  <a:lumOff val="60000"/>
                </a:schemeClr>
              </a:buClr>
              <a:buNone/>
            </a:pPr>
            <a:endParaRPr lang="en-US" dirty="0"/>
          </a:p>
          <a:p>
            <a:pPr lvl="1"/>
            <a:endParaRPr lang="en-US" dirty="0"/>
          </a:p>
        </p:txBody>
      </p:sp>
    </p:spTree>
    <p:extLst>
      <p:ext uri="{BB962C8B-B14F-4D97-AF65-F5344CB8AC3E}">
        <p14:creationId xmlns:p14="http://schemas.microsoft.com/office/powerpoint/2010/main" val="2021222881"/>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41" name="Rectangle 31">
            <a:extLst>
              <a:ext uri="{FF2B5EF4-FFF2-40B4-BE49-F238E27FC236}">
                <a16:creationId xmlns:a16="http://schemas.microsoft.com/office/drawing/2014/main" id="{923E8915-D2AA-4327-A45A-972C3CA95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2" name="Rectangle 33">
            <a:extLst>
              <a:ext uri="{FF2B5EF4-FFF2-40B4-BE49-F238E27FC236}">
                <a16:creationId xmlns:a16="http://schemas.microsoft.com/office/drawing/2014/main" id="{8302FC3C-9804-4950-B721-5FD704BA6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88952"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35">
            <a:extLst>
              <a:ext uri="{FF2B5EF4-FFF2-40B4-BE49-F238E27FC236}">
                <a16:creationId xmlns:a16="http://schemas.microsoft.com/office/drawing/2014/main" id="{6B9695BD-ECF6-49CA-8877-8C493193C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4" name="Picture 37">
            <a:extLst>
              <a:ext uri="{FF2B5EF4-FFF2-40B4-BE49-F238E27FC236}">
                <a16:creationId xmlns:a16="http://schemas.microsoft.com/office/drawing/2014/main" id="{3BC6EBB2-9BDC-4075-BA6B-43A9FBF9C8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b="23320"/>
          <a:stretch/>
        </p:blipFill>
        <p:spPr>
          <a:xfrm>
            <a:off x="8605878" y="6228080"/>
            <a:ext cx="993734" cy="762000"/>
          </a:xfrm>
          <a:prstGeom prst="rect">
            <a:avLst/>
          </a:prstGeom>
        </p:spPr>
      </p:pic>
      <p:sp>
        <p:nvSpPr>
          <p:cNvPr id="40" name="Freeform 5">
            <a:extLst>
              <a:ext uri="{FF2B5EF4-FFF2-40B4-BE49-F238E27FC236}">
                <a16:creationId xmlns:a16="http://schemas.microsoft.com/office/drawing/2014/main" id="{F3798573-F27B-47EB-8EA4-7EE34954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0AE82DA4-10BD-49D8-8B1A-3082348EEB19}"/>
              </a:ext>
            </a:extLst>
          </p:cNvPr>
          <p:cNvSpPr>
            <a:spLocks noGrp="1"/>
          </p:cNvSpPr>
          <p:nvPr>
            <p:ph type="title"/>
          </p:nvPr>
        </p:nvSpPr>
        <p:spPr>
          <a:xfrm>
            <a:off x="806195" y="804672"/>
            <a:ext cx="3521359" cy="5248656"/>
          </a:xfrm>
        </p:spPr>
        <p:txBody>
          <a:bodyPr anchor="ctr">
            <a:normAutofit/>
          </a:bodyPr>
          <a:lstStyle/>
          <a:p>
            <a:pPr algn="ctr"/>
            <a:r>
              <a:rPr lang="en-US" sz="3900" dirty="0"/>
              <a:t>Compounds of Interest</a:t>
            </a:r>
          </a:p>
        </p:txBody>
      </p:sp>
      <p:sp>
        <p:nvSpPr>
          <p:cNvPr id="3" name="Content Placeholder 2">
            <a:extLst>
              <a:ext uri="{FF2B5EF4-FFF2-40B4-BE49-F238E27FC236}">
                <a16:creationId xmlns:a16="http://schemas.microsoft.com/office/drawing/2014/main" id="{704161A5-0258-4F05-B5E0-EEE43006D5FE}"/>
              </a:ext>
            </a:extLst>
          </p:cNvPr>
          <p:cNvSpPr>
            <a:spLocks noGrp="1"/>
          </p:cNvSpPr>
          <p:nvPr>
            <p:ph idx="1"/>
          </p:nvPr>
        </p:nvSpPr>
        <p:spPr>
          <a:xfrm>
            <a:off x="4768770" y="544011"/>
            <a:ext cx="6617035" cy="5856790"/>
          </a:xfrm>
        </p:spPr>
        <p:txBody>
          <a:bodyPr anchor="ctr">
            <a:normAutofit/>
          </a:bodyPr>
          <a:lstStyle/>
          <a:p>
            <a:pPr marL="0" indent="0">
              <a:buNone/>
            </a:pPr>
            <a:r>
              <a:rPr lang="en-US" dirty="0"/>
              <a:t>Six criteria pollutants: </a:t>
            </a:r>
          </a:p>
          <a:p>
            <a:pPr lvl="1"/>
            <a:r>
              <a:rPr lang="en-US" dirty="0"/>
              <a:t>Ozone</a:t>
            </a:r>
          </a:p>
          <a:p>
            <a:pPr lvl="1"/>
            <a:r>
              <a:rPr lang="en-US" dirty="0"/>
              <a:t>Carbon monoxide</a:t>
            </a:r>
          </a:p>
          <a:p>
            <a:pPr lvl="1"/>
            <a:r>
              <a:rPr lang="en-US" dirty="0"/>
              <a:t>Nitrogen Dioxide</a:t>
            </a:r>
          </a:p>
          <a:p>
            <a:pPr lvl="1"/>
            <a:r>
              <a:rPr lang="en-US" dirty="0"/>
              <a:t>Sulfur Dioxide</a:t>
            </a:r>
          </a:p>
          <a:p>
            <a:pPr lvl="1"/>
            <a:r>
              <a:rPr lang="en-US" dirty="0"/>
              <a:t>Lead</a:t>
            </a:r>
          </a:p>
          <a:p>
            <a:pPr lvl="1"/>
            <a:r>
              <a:rPr lang="en-US" dirty="0"/>
              <a:t>Particulate matter</a:t>
            </a:r>
          </a:p>
          <a:p>
            <a:pPr lvl="2"/>
            <a:r>
              <a:rPr lang="en-US" dirty="0"/>
              <a:t>Particulate matter less than 10 micrometers in diameter (PM</a:t>
            </a:r>
            <a:r>
              <a:rPr lang="en-US" baseline="-25000" dirty="0"/>
              <a:t>10</a:t>
            </a:r>
            <a:r>
              <a:rPr lang="en-US" dirty="0"/>
              <a:t>)</a:t>
            </a:r>
          </a:p>
          <a:p>
            <a:pPr lvl="2"/>
            <a:r>
              <a:rPr lang="en-US" dirty="0"/>
              <a:t>Particulate matter less than 2.5 micrometers in diameter (PM</a:t>
            </a:r>
            <a:r>
              <a:rPr lang="en-US" baseline="-25000" dirty="0"/>
              <a:t>2.5</a:t>
            </a:r>
            <a:r>
              <a:rPr lang="en-US" dirty="0"/>
              <a:t>)</a:t>
            </a:r>
          </a:p>
          <a:p>
            <a:pPr marL="0" lvl="0" indent="0">
              <a:buNone/>
            </a:pPr>
            <a:r>
              <a:rPr lang="en-US" dirty="0"/>
              <a:t>Robust network of state-initiative monitoring that also includes:</a:t>
            </a:r>
          </a:p>
          <a:p>
            <a:pPr lvl="2"/>
            <a:r>
              <a:rPr lang="en-US" dirty="0"/>
              <a:t>Volatile organic compounds (VOCs)</a:t>
            </a:r>
          </a:p>
          <a:p>
            <a:pPr lvl="2"/>
            <a:r>
              <a:rPr lang="en-US" dirty="0"/>
              <a:t>Hydrogen sulfide</a:t>
            </a:r>
          </a:p>
          <a:p>
            <a:pPr lvl="2"/>
            <a:endParaRPr lang="en-US" dirty="0"/>
          </a:p>
        </p:txBody>
      </p:sp>
    </p:spTree>
    <p:extLst>
      <p:ext uri="{BB962C8B-B14F-4D97-AF65-F5344CB8AC3E}">
        <p14:creationId xmlns:p14="http://schemas.microsoft.com/office/powerpoint/2010/main" val="1772574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0" name="Rectangle 61">
            <a:extLst>
              <a:ext uri="{FF2B5EF4-FFF2-40B4-BE49-F238E27FC236}">
                <a16:creationId xmlns:a16="http://schemas.microsoft.com/office/drawing/2014/main" id="{052BEFF1-896C-45B1-B02C-96A6A1BC3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71" name="Freeform 36">
            <a:extLst>
              <a:ext uri="{FF2B5EF4-FFF2-40B4-BE49-F238E27FC236}">
                <a16:creationId xmlns:a16="http://schemas.microsoft.com/office/drawing/2014/main" id="{BB237A14-61B1-4C00-A670-5D8D68A866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2">
              <a:alpha val="20000"/>
            </a:schemeClr>
          </a:solidFill>
          <a:ln>
            <a:noFill/>
          </a:ln>
        </p:spPr>
        <p:txBody>
          <a:bodyPr rtlCol="0" anchor="ctr"/>
          <a:lstStyle/>
          <a:p>
            <a:pPr algn="ctr"/>
            <a:endParaRPr lang="en-US"/>
          </a:p>
        </p:txBody>
      </p:sp>
      <p:sp>
        <p:nvSpPr>
          <p:cNvPr id="72" name="Freeform: Shape 65">
            <a:extLst>
              <a:ext uri="{FF2B5EF4-FFF2-40B4-BE49-F238E27FC236}">
                <a16:creationId xmlns:a16="http://schemas.microsoft.com/office/drawing/2014/main" id="{8598F259-6F54-47A3-8D13-1603D786A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73" name="Rectangle 67">
            <a:extLst>
              <a:ext uri="{FF2B5EF4-FFF2-40B4-BE49-F238E27FC236}">
                <a16:creationId xmlns:a16="http://schemas.microsoft.com/office/drawing/2014/main" id="{0BA768A8-4FED-4ED8-9E46-6BE72188E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E359A88-70A1-4AA6-AE04-398E2E3BB846}"/>
              </a:ext>
            </a:extLst>
          </p:cNvPr>
          <p:cNvSpPr>
            <a:spLocks noGrp="1"/>
          </p:cNvSpPr>
          <p:nvPr>
            <p:ph type="title"/>
          </p:nvPr>
        </p:nvSpPr>
        <p:spPr>
          <a:xfrm>
            <a:off x="653143" y="1645920"/>
            <a:ext cx="3522879" cy="4470821"/>
          </a:xfrm>
        </p:spPr>
        <p:txBody>
          <a:bodyPr>
            <a:normAutofit/>
          </a:bodyPr>
          <a:lstStyle/>
          <a:p>
            <a:pPr algn="r"/>
            <a:r>
              <a:rPr lang="en-US" sz="3900" dirty="0">
                <a:solidFill>
                  <a:srgbClr val="FFFFFF"/>
                </a:solidFill>
              </a:rPr>
              <a:t>Quality Assurance Overview</a:t>
            </a:r>
          </a:p>
        </p:txBody>
      </p:sp>
      <p:sp>
        <p:nvSpPr>
          <p:cNvPr id="3" name="Content Placeholder 2">
            <a:extLst>
              <a:ext uri="{FF2B5EF4-FFF2-40B4-BE49-F238E27FC236}">
                <a16:creationId xmlns:a16="http://schemas.microsoft.com/office/drawing/2014/main" id="{24B39394-D748-4BA9-8C91-28710CE776B4}"/>
              </a:ext>
            </a:extLst>
          </p:cNvPr>
          <p:cNvSpPr>
            <a:spLocks noGrp="1"/>
          </p:cNvSpPr>
          <p:nvPr>
            <p:ph idx="1"/>
          </p:nvPr>
        </p:nvSpPr>
        <p:spPr>
          <a:xfrm>
            <a:off x="5306176" y="1415294"/>
            <a:ext cx="6357363" cy="5175041"/>
          </a:xfrm>
        </p:spPr>
        <p:txBody>
          <a:bodyPr>
            <a:normAutofit lnSpcReduction="10000"/>
          </a:bodyPr>
          <a:lstStyle/>
          <a:p>
            <a:pPr lvl="0">
              <a:buClr>
                <a:schemeClr val="tx2">
                  <a:lumMod val="60000"/>
                  <a:lumOff val="40000"/>
                </a:schemeClr>
              </a:buClr>
            </a:pPr>
            <a:r>
              <a:rPr lang="en-US" sz="3600" dirty="0"/>
              <a:t>Quality system implementation</a:t>
            </a:r>
          </a:p>
          <a:p>
            <a:pPr lvl="0">
              <a:buClr>
                <a:schemeClr val="tx2">
                  <a:lumMod val="60000"/>
                  <a:lumOff val="40000"/>
                </a:schemeClr>
              </a:buClr>
            </a:pPr>
            <a:endParaRPr lang="en-US" sz="3600" dirty="0"/>
          </a:p>
          <a:p>
            <a:pPr lvl="0">
              <a:buClr>
                <a:schemeClr val="tx2">
                  <a:lumMod val="60000"/>
                  <a:lumOff val="40000"/>
                </a:schemeClr>
              </a:buClr>
            </a:pPr>
            <a:r>
              <a:rPr lang="en-US" sz="3600" dirty="0"/>
              <a:t>Siting criteria</a:t>
            </a:r>
          </a:p>
          <a:p>
            <a:pPr lvl="0">
              <a:buClr>
                <a:schemeClr val="tx2">
                  <a:lumMod val="60000"/>
                  <a:lumOff val="40000"/>
                </a:schemeClr>
              </a:buClr>
            </a:pPr>
            <a:endParaRPr lang="en-US" sz="3600" dirty="0"/>
          </a:p>
          <a:p>
            <a:pPr>
              <a:buClr>
                <a:schemeClr val="tx2">
                  <a:lumMod val="60000"/>
                  <a:lumOff val="40000"/>
                </a:schemeClr>
              </a:buClr>
            </a:pPr>
            <a:r>
              <a:rPr lang="en-US" sz="3600" dirty="0"/>
              <a:t>Monitoring equipment</a:t>
            </a:r>
          </a:p>
          <a:p>
            <a:pPr marL="0" lvl="0" indent="0">
              <a:buClr>
                <a:schemeClr val="tx2">
                  <a:lumMod val="60000"/>
                  <a:lumOff val="40000"/>
                </a:schemeClr>
              </a:buClr>
              <a:buNone/>
            </a:pPr>
            <a:endParaRPr lang="en-US" sz="3600" dirty="0"/>
          </a:p>
          <a:p>
            <a:pPr lvl="0">
              <a:buClr>
                <a:schemeClr val="tx2">
                  <a:lumMod val="60000"/>
                  <a:lumOff val="40000"/>
                </a:schemeClr>
              </a:buClr>
            </a:pPr>
            <a:r>
              <a:rPr lang="en-US" sz="3600" dirty="0"/>
              <a:t>Audits</a:t>
            </a:r>
          </a:p>
          <a:p>
            <a:pPr lvl="0">
              <a:buClr>
                <a:schemeClr val="tx2">
                  <a:lumMod val="60000"/>
                  <a:lumOff val="40000"/>
                </a:schemeClr>
              </a:buClr>
            </a:pPr>
            <a:endParaRPr lang="en-US" dirty="0"/>
          </a:p>
          <a:p>
            <a:pPr lvl="0">
              <a:buClr>
                <a:schemeClr val="tx2">
                  <a:lumMod val="60000"/>
                  <a:lumOff val="40000"/>
                </a:schemeClr>
              </a:buClr>
            </a:pPr>
            <a:endParaRPr lang="en-US" dirty="0"/>
          </a:p>
          <a:p>
            <a:endParaRPr lang="en-US" dirty="0"/>
          </a:p>
        </p:txBody>
      </p:sp>
    </p:spTree>
    <p:extLst>
      <p:ext uri="{BB962C8B-B14F-4D97-AF65-F5344CB8AC3E}">
        <p14:creationId xmlns:p14="http://schemas.microsoft.com/office/powerpoint/2010/main" val="32839343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65" name="Rectangle 64">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7"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69" name="Freeform: Shape 68">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2417"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sp>
      <p:sp>
        <p:nvSpPr>
          <p:cNvPr id="2" name="Title 1">
            <a:extLst>
              <a:ext uri="{FF2B5EF4-FFF2-40B4-BE49-F238E27FC236}">
                <a16:creationId xmlns:a16="http://schemas.microsoft.com/office/drawing/2014/main" id="{DD93773F-71DE-4798-8B55-49D6F5D4147B}"/>
              </a:ext>
            </a:extLst>
          </p:cNvPr>
          <p:cNvSpPr>
            <a:spLocks noGrp="1"/>
          </p:cNvSpPr>
          <p:nvPr>
            <p:ph type="title"/>
          </p:nvPr>
        </p:nvSpPr>
        <p:spPr>
          <a:xfrm>
            <a:off x="706056" y="452718"/>
            <a:ext cx="9731338" cy="1400530"/>
          </a:xfrm>
        </p:spPr>
        <p:txBody>
          <a:bodyPr anchor="ctr">
            <a:normAutofit/>
          </a:bodyPr>
          <a:lstStyle/>
          <a:p>
            <a:r>
              <a:rPr lang="en-US" dirty="0">
                <a:solidFill>
                  <a:srgbClr val="FFFFFF"/>
                </a:solidFill>
              </a:rPr>
              <a:t>Quality System Implementation</a:t>
            </a:r>
          </a:p>
        </p:txBody>
      </p:sp>
      <p:sp>
        <p:nvSpPr>
          <p:cNvPr id="3" name="Content Placeholder 2">
            <a:extLst>
              <a:ext uri="{FF2B5EF4-FFF2-40B4-BE49-F238E27FC236}">
                <a16:creationId xmlns:a16="http://schemas.microsoft.com/office/drawing/2014/main" id="{819F4287-776F-4901-AF62-C0EA7F3D7C21}"/>
              </a:ext>
            </a:extLst>
          </p:cNvPr>
          <p:cNvSpPr>
            <a:spLocks noGrp="1"/>
          </p:cNvSpPr>
          <p:nvPr>
            <p:ph idx="1"/>
          </p:nvPr>
        </p:nvSpPr>
        <p:spPr>
          <a:xfrm>
            <a:off x="1103312" y="2763520"/>
            <a:ext cx="8946541" cy="3484879"/>
          </a:xfrm>
        </p:spPr>
        <p:txBody>
          <a:bodyPr>
            <a:normAutofit/>
          </a:bodyPr>
          <a:lstStyle/>
          <a:p>
            <a:endParaRPr lang="en-US" dirty="0"/>
          </a:p>
          <a:p>
            <a:endParaRPr lang="en-US" dirty="0"/>
          </a:p>
        </p:txBody>
      </p:sp>
      <p:graphicFrame>
        <p:nvGraphicFramePr>
          <p:cNvPr id="75" name="TextBox 38">
            <a:extLst>
              <a:ext uri="{FF2B5EF4-FFF2-40B4-BE49-F238E27FC236}">
                <a16:creationId xmlns:a16="http://schemas.microsoft.com/office/drawing/2014/main" id="{95CF11D9-F311-2009-7600-D382C4BFD4F1}"/>
              </a:ext>
            </a:extLst>
          </p:cNvPr>
          <p:cNvGraphicFramePr/>
          <p:nvPr>
            <p:extLst>
              <p:ext uri="{D42A27DB-BD31-4B8C-83A1-F6EECF244321}">
                <p14:modId xmlns:p14="http://schemas.microsoft.com/office/powerpoint/2010/main" val="1902027787"/>
              </p:ext>
            </p:extLst>
          </p:nvPr>
        </p:nvGraphicFramePr>
        <p:xfrm>
          <a:off x="1264535" y="2573464"/>
          <a:ext cx="10055506" cy="3831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27217980"/>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96B26-430E-49BD-9AA7-499274A80773}"/>
              </a:ext>
            </a:extLst>
          </p:cNvPr>
          <p:cNvSpPr>
            <a:spLocks noGrp="1"/>
          </p:cNvSpPr>
          <p:nvPr>
            <p:ph type="title"/>
          </p:nvPr>
        </p:nvSpPr>
        <p:spPr>
          <a:xfrm>
            <a:off x="530363" y="348728"/>
            <a:ext cx="9273393" cy="822648"/>
          </a:xfrm>
        </p:spPr>
        <p:txBody>
          <a:bodyPr/>
          <a:lstStyle/>
          <a:p>
            <a:r>
              <a:rPr lang="en-US" dirty="0"/>
              <a:t>Siting Criteria – </a:t>
            </a:r>
            <a:r>
              <a:rPr lang="en-US" sz="3200" dirty="0"/>
              <a:t>evaluated during initial site selection and annually thereafter</a:t>
            </a:r>
            <a:br>
              <a:rPr lang="en-US" sz="4400" dirty="0"/>
            </a:br>
            <a:endParaRPr lang="en-US" dirty="0"/>
          </a:p>
        </p:txBody>
      </p:sp>
      <p:graphicFrame>
        <p:nvGraphicFramePr>
          <p:cNvPr id="10" name="Content Placeholder 2">
            <a:extLst>
              <a:ext uri="{FF2B5EF4-FFF2-40B4-BE49-F238E27FC236}">
                <a16:creationId xmlns:a16="http://schemas.microsoft.com/office/drawing/2014/main" id="{90964903-FD8E-BA61-60FD-A68E8FB0BBC4}"/>
              </a:ext>
            </a:extLst>
          </p:cNvPr>
          <p:cNvGraphicFramePr>
            <a:graphicFrameLocks noGrp="1"/>
          </p:cNvGraphicFramePr>
          <p:nvPr>
            <p:ph idx="1"/>
            <p:extLst>
              <p:ext uri="{D42A27DB-BD31-4B8C-83A1-F6EECF244321}">
                <p14:modId xmlns:p14="http://schemas.microsoft.com/office/powerpoint/2010/main" val="1613241930"/>
              </p:ext>
            </p:extLst>
          </p:nvPr>
        </p:nvGraphicFramePr>
        <p:xfrm>
          <a:off x="364543" y="1984696"/>
          <a:ext cx="5607993" cy="41331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descr="A picture containing grass, sky, outdoor, day&#10;&#10;Description automatically generated">
            <a:extLst>
              <a:ext uri="{FF2B5EF4-FFF2-40B4-BE49-F238E27FC236}">
                <a16:creationId xmlns:a16="http://schemas.microsoft.com/office/drawing/2014/main" id="{D60E3FED-7E72-4D1E-A637-0C8820589FEC}"/>
              </a:ext>
            </a:extLst>
          </p:cNvPr>
          <p:cNvPicPr>
            <a:picLocks noChangeAspect="1"/>
          </p:cNvPicPr>
          <p:nvPr/>
        </p:nvPicPr>
        <p:blipFill rotWithShape="1">
          <a:blip r:embed="rId8"/>
          <a:srcRect l="7852" r="15807"/>
          <a:stretch/>
        </p:blipFill>
        <p:spPr>
          <a:xfrm>
            <a:off x="6605126" y="1765749"/>
            <a:ext cx="5039006" cy="4571013"/>
          </a:xfrm>
          <a:prstGeom prst="rect">
            <a:avLst/>
          </a:prstGeom>
        </p:spPr>
      </p:pic>
    </p:spTree>
    <p:extLst>
      <p:ext uri="{BB962C8B-B14F-4D97-AF65-F5344CB8AC3E}">
        <p14:creationId xmlns:p14="http://schemas.microsoft.com/office/powerpoint/2010/main" val="2501917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C0B13FF8-2B3C-4BC1-B3E4-254B3F8C3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93AC83-CDA1-2CD8-4657-EDFA57A245E8}"/>
              </a:ext>
            </a:extLst>
          </p:cNvPr>
          <p:cNvSpPr>
            <a:spLocks noGrp="1"/>
          </p:cNvSpPr>
          <p:nvPr>
            <p:ph type="title"/>
          </p:nvPr>
        </p:nvSpPr>
        <p:spPr>
          <a:xfrm>
            <a:off x="635223" y="629266"/>
            <a:ext cx="3116690" cy="2263080"/>
          </a:xfrm>
        </p:spPr>
        <p:txBody>
          <a:bodyPr vert="horz" lIns="91440" tIns="45720" rIns="91440" bIns="45720" rtlCol="0" anchor="ctr">
            <a:normAutofit fontScale="90000"/>
          </a:bodyPr>
          <a:lstStyle/>
          <a:p>
            <a:r>
              <a:rPr lang="en-US" sz="4800" b="0" i="0" kern="1200" dirty="0">
                <a:solidFill>
                  <a:srgbClr val="EBEBEB"/>
                </a:solidFill>
                <a:latin typeface="+mj-lt"/>
                <a:ea typeface="+mj-ea"/>
                <a:cs typeface="+mj-cs"/>
              </a:rPr>
              <a:t>Siting Criteria </a:t>
            </a:r>
            <a:br>
              <a:rPr lang="en-US" sz="4800" b="0" i="0" kern="1200" dirty="0">
                <a:solidFill>
                  <a:srgbClr val="EBEBEB"/>
                </a:solidFill>
                <a:latin typeface="+mj-lt"/>
                <a:ea typeface="+mj-ea"/>
                <a:cs typeface="+mj-cs"/>
              </a:rPr>
            </a:br>
            <a:endParaRPr lang="en-US" sz="4800" b="0" i="0" kern="1200" dirty="0">
              <a:solidFill>
                <a:srgbClr val="EBEBEB"/>
              </a:solidFill>
              <a:latin typeface="+mj-lt"/>
              <a:ea typeface="+mj-ea"/>
              <a:cs typeface="+mj-cs"/>
            </a:endParaRPr>
          </a:p>
        </p:txBody>
      </p:sp>
      <p:sp>
        <p:nvSpPr>
          <p:cNvPr id="24" name="Freeform 7">
            <a:extLst>
              <a:ext uri="{FF2B5EF4-FFF2-40B4-BE49-F238E27FC236}">
                <a16:creationId xmlns:a16="http://schemas.microsoft.com/office/drawing/2014/main" id="{B9C1207E-FFD8-4821-AFE6-71C7243609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26" name="Freeform: Shape 25">
            <a:extLst>
              <a:ext uri="{FF2B5EF4-FFF2-40B4-BE49-F238E27FC236}">
                <a16:creationId xmlns:a16="http://schemas.microsoft.com/office/drawing/2014/main" id="{2B199503-2632-490F-8EB2-759D88708F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747655" y="-586345"/>
            <a:ext cx="6858001" cy="8030691"/>
          </a:xfrm>
          <a:custGeom>
            <a:avLst/>
            <a:gdLst>
              <a:gd name="connsiteX0" fmla="*/ 6858001 w 6858001"/>
              <a:gd name="connsiteY0" fmla="*/ 1177 h 8030691"/>
              <a:gd name="connsiteX1" fmla="*/ 6858001 w 6858001"/>
              <a:gd name="connsiteY1" fmla="*/ 1344715 h 8030691"/>
              <a:gd name="connsiteX2" fmla="*/ 6858000 w 6858001"/>
              <a:gd name="connsiteY2" fmla="*/ 1344715 h 8030691"/>
              <a:gd name="connsiteX3" fmla="*/ 6858000 w 6858001"/>
              <a:gd name="connsiteY3" fmla="*/ 8030691 h 8030691"/>
              <a:gd name="connsiteX4" fmla="*/ 0 w 6858001"/>
              <a:gd name="connsiteY4" fmla="*/ 8030690 h 8030691"/>
              <a:gd name="connsiteX5" fmla="*/ 0 w 6858001"/>
              <a:gd name="connsiteY5" fmla="*/ 477747 h 8030691"/>
              <a:gd name="connsiteX6" fmla="*/ 1 w 6858001"/>
              <a:gd name="connsiteY6" fmla="*/ 477747 h 8030691"/>
              <a:gd name="connsiteX7" fmla="*/ 1 w 6858001"/>
              <a:gd name="connsiteY7" fmla="*/ 0 h 8030691"/>
              <a:gd name="connsiteX8" fmla="*/ 40463 w 6858001"/>
              <a:gd name="connsiteY8" fmla="*/ 5883 h 8030691"/>
              <a:gd name="connsiteX9" fmla="*/ 159107 w 6858001"/>
              <a:gd name="connsiteY9" fmla="*/ 23196 h 8030691"/>
              <a:gd name="connsiteX10" fmla="*/ 245518 w 6858001"/>
              <a:gd name="connsiteY10" fmla="*/ 35299 h 8030691"/>
              <a:gd name="connsiteX11" fmla="*/ 348388 w 6858001"/>
              <a:gd name="connsiteY11" fmla="*/ 48074 h 8030691"/>
              <a:gd name="connsiteX12" fmla="*/ 470460 w 6858001"/>
              <a:gd name="connsiteY12" fmla="*/ 63370 h 8030691"/>
              <a:gd name="connsiteX13" fmla="*/ 605563 w 6858001"/>
              <a:gd name="connsiteY13" fmla="*/ 79507 h 8030691"/>
              <a:gd name="connsiteX14" fmla="*/ 757810 w 6858001"/>
              <a:gd name="connsiteY14" fmla="*/ 96484 h 8030691"/>
              <a:gd name="connsiteX15" fmla="*/ 923774 w 6858001"/>
              <a:gd name="connsiteY15" fmla="*/ 114469 h 8030691"/>
              <a:gd name="connsiteX16" fmla="*/ 1104139 w 6858001"/>
              <a:gd name="connsiteY16" fmla="*/ 132455 h 8030691"/>
              <a:gd name="connsiteX17" fmla="*/ 1296163 w 6858001"/>
              <a:gd name="connsiteY17" fmla="*/ 150776 h 8030691"/>
              <a:gd name="connsiteX18" fmla="*/ 1503275 w 6858001"/>
              <a:gd name="connsiteY18" fmla="*/ 167753 h 8030691"/>
              <a:gd name="connsiteX19" fmla="*/ 1719988 w 6858001"/>
              <a:gd name="connsiteY19" fmla="*/ 184058 h 8030691"/>
              <a:gd name="connsiteX20" fmla="*/ 1949045 w 6858001"/>
              <a:gd name="connsiteY20" fmla="*/ 198850 h 8030691"/>
              <a:gd name="connsiteX21" fmla="*/ 2187703 w 6858001"/>
              <a:gd name="connsiteY21" fmla="*/ 212969 h 8030691"/>
              <a:gd name="connsiteX22" fmla="*/ 2436649 w 6858001"/>
              <a:gd name="connsiteY22" fmla="*/ 226249 h 8030691"/>
              <a:gd name="connsiteX23" fmla="*/ 2564208 w 6858001"/>
              <a:gd name="connsiteY23" fmla="*/ 230955 h 8030691"/>
              <a:gd name="connsiteX24" fmla="*/ 2694509 w 6858001"/>
              <a:gd name="connsiteY24" fmla="*/ 236166 h 8030691"/>
              <a:gd name="connsiteX25" fmla="*/ 2826869 w 6858001"/>
              <a:gd name="connsiteY25" fmla="*/ 241040 h 8030691"/>
              <a:gd name="connsiteX26" fmla="*/ 2959914 w 6858001"/>
              <a:gd name="connsiteY26" fmla="*/ 244234 h 8030691"/>
              <a:gd name="connsiteX27" fmla="*/ 3095702 w 6858001"/>
              <a:gd name="connsiteY27" fmla="*/ 247092 h 8030691"/>
              <a:gd name="connsiteX28" fmla="*/ 3232862 w 6858001"/>
              <a:gd name="connsiteY28" fmla="*/ 250117 h 8030691"/>
              <a:gd name="connsiteX29" fmla="*/ 3372766 w 6858001"/>
              <a:gd name="connsiteY29" fmla="*/ 252134 h 8030691"/>
              <a:gd name="connsiteX30" fmla="*/ 3514040 w 6858001"/>
              <a:gd name="connsiteY30" fmla="*/ 252134 h 8030691"/>
              <a:gd name="connsiteX31" fmla="*/ 3656686 w 6858001"/>
              <a:gd name="connsiteY31" fmla="*/ 253143 h 8030691"/>
              <a:gd name="connsiteX32" fmla="*/ 3800705 w 6858001"/>
              <a:gd name="connsiteY32" fmla="*/ 252134 h 8030691"/>
              <a:gd name="connsiteX33" fmla="*/ 3946780 w 6858001"/>
              <a:gd name="connsiteY33" fmla="*/ 250117 h 8030691"/>
              <a:gd name="connsiteX34" fmla="*/ 4092856 w 6858001"/>
              <a:gd name="connsiteY34" fmla="*/ 248268 h 8030691"/>
              <a:gd name="connsiteX35" fmla="*/ 4240988 w 6858001"/>
              <a:gd name="connsiteY35" fmla="*/ 244234 h 8030691"/>
              <a:gd name="connsiteX36" fmla="*/ 4390492 w 6858001"/>
              <a:gd name="connsiteY36" fmla="*/ 240032 h 8030691"/>
              <a:gd name="connsiteX37" fmla="*/ 4539997 w 6858001"/>
              <a:gd name="connsiteY37" fmla="*/ 235157 h 8030691"/>
              <a:gd name="connsiteX38" fmla="*/ 4690873 w 6858001"/>
              <a:gd name="connsiteY38" fmla="*/ 228266 h 8030691"/>
              <a:gd name="connsiteX39" fmla="*/ 4843120 w 6858001"/>
              <a:gd name="connsiteY39" fmla="*/ 220029 h 8030691"/>
              <a:gd name="connsiteX40" fmla="*/ 4996054 w 6858001"/>
              <a:gd name="connsiteY40" fmla="*/ 212129 h 8030691"/>
              <a:gd name="connsiteX41" fmla="*/ 5148987 w 6858001"/>
              <a:gd name="connsiteY41" fmla="*/ 202044 h 8030691"/>
              <a:gd name="connsiteX42" fmla="*/ 5303978 w 6858001"/>
              <a:gd name="connsiteY42" fmla="*/ 189941 h 8030691"/>
              <a:gd name="connsiteX43" fmla="*/ 5456911 w 6858001"/>
              <a:gd name="connsiteY43" fmla="*/ 177839 h 8030691"/>
              <a:gd name="connsiteX44" fmla="*/ 5612588 w 6858001"/>
              <a:gd name="connsiteY44" fmla="*/ 163887 h 8030691"/>
              <a:gd name="connsiteX45" fmla="*/ 5768950 w 6858001"/>
              <a:gd name="connsiteY45" fmla="*/ 148591 h 8030691"/>
              <a:gd name="connsiteX46" fmla="*/ 5923255 w 6858001"/>
              <a:gd name="connsiteY46" fmla="*/ 132455 h 8030691"/>
              <a:gd name="connsiteX47" fmla="*/ 6079618 w 6858001"/>
              <a:gd name="connsiteY47" fmla="*/ 113629 h 8030691"/>
              <a:gd name="connsiteX48" fmla="*/ 6235294 w 6858001"/>
              <a:gd name="connsiteY48" fmla="*/ 93458 h 8030691"/>
              <a:gd name="connsiteX49" fmla="*/ 6391657 w 6858001"/>
              <a:gd name="connsiteY49" fmla="*/ 73455 h 8030691"/>
              <a:gd name="connsiteX50" fmla="*/ 6547333 w 6858001"/>
              <a:gd name="connsiteY50" fmla="*/ 50091 h 8030691"/>
              <a:gd name="connsiteX51" fmla="*/ 6702324 w 6858001"/>
              <a:gd name="connsiteY51" fmla="*/ 26222 h 80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8030691">
                <a:moveTo>
                  <a:pt x="6858001" y="1177"/>
                </a:moveTo>
                <a:lnTo>
                  <a:pt x="6858001" y="1344715"/>
                </a:lnTo>
                <a:lnTo>
                  <a:pt x="6858000" y="1344715"/>
                </a:lnTo>
                <a:lnTo>
                  <a:pt x="6858000" y="8030691"/>
                </a:lnTo>
                <a:lnTo>
                  <a:pt x="0" y="8030690"/>
                </a:lnTo>
                <a:lnTo>
                  <a:pt x="0" y="477747"/>
                </a:lnTo>
                <a:lnTo>
                  <a:pt x="1" y="477747"/>
                </a:lnTo>
                <a:lnTo>
                  <a:pt x="1" y="0"/>
                </a:lnTo>
                <a:lnTo>
                  <a:pt x="40463" y="5883"/>
                </a:lnTo>
                <a:lnTo>
                  <a:pt x="159107" y="23196"/>
                </a:lnTo>
                <a:lnTo>
                  <a:pt x="245518" y="35299"/>
                </a:lnTo>
                <a:lnTo>
                  <a:pt x="348388" y="48074"/>
                </a:lnTo>
                <a:lnTo>
                  <a:pt x="470460" y="63370"/>
                </a:lnTo>
                <a:lnTo>
                  <a:pt x="605563" y="79507"/>
                </a:lnTo>
                <a:lnTo>
                  <a:pt x="757810" y="96484"/>
                </a:lnTo>
                <a:lnTo>
                  <a:pt x="923774" y="114469"/>
                </a:lnTo>
                <a:lnTo>
                  <a:pt x="1104139" y="132455"/>
                </a:lnTo>
                <a:lnTo>
                  <a:pt x="1296163" y="150776"/>
                </a:lnTo>
                <a:lnTo>
                  <a:pt x="1503275" y="167753"/>
                </a:lnTo>
                <a:lnTo>
                  <a:pt x="1719988" y="184058"/>
                </a:lnTo>
                <a:lnTo>
                  <a:pt x="1949045" y="198850"/>
                </a:lnTo>
                <a:lnTo>
                  <a:pt x="2187703" y="212969"/>
                </a:lnTo>
                <a:lnTo>
                  <a:pt x="2436649" y="226249"/>
                </a:lnTo>
                <a:lnTo>
                  <a:pt x="2564208" y="230955"/>
                </a:lnTo>
                <a:lnTo>
                  <a:pt x="2694509" y="236166"/>
                </a:lnTo>
                <a:lnTo>
                  <a:pt x="2826869" y="241040"/>
                </a:lnTo>
                <a:lnTo>
                  <a:pt x="2959914" y="244234"/>
                </a:lnTo>
                <a:lnTo>
                  <a:pt x="3095702" y="247092"/>
                </a:lnTo>
                <a:lnTo>
                  <a:pt x="3232862" y="250117"/>
                </a:lnTo>
                <a:lnTo>
                  <a:pt x="3372766" y="252134"/>
                </a:lnTo>
                <a:lnTo>
                  <a:pt x="3514040" y="252134"/>
                </a:lnTo>
                <a:lnTo>
                  <a:pt x="3656686" y="253143"/>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sp>
        <p:nvSpPr>
          <p:cNvPr id="28" name="Rectangle 27">
            <a:extLst>
              <a:ext uri="{FF2B5EF4-FFF2-40B4-BE49-F238E27FC236}">
                <a16:creationId xmlns:a16="http://schemas.microsoft.com/office/drawing/2014/main" id="{F11C7CB4-0228-486A-931A-262ABB670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Content Placeholder 3">
            <a:extLst>
              <a:ext uri="{FF2B5EF4-FFF2-40B4-BE49-F238E27FC236}">
                <a16:creationId xmlns:a16="http://schemas.microsoft.com/office/drawing/2014/main" id="{3FF31C4C-C596-A6E6-F03B-492844507C97}"/>
              </a:ext>
            </a:extLst>
          </p:cNvPr>
          <p:cNvSpPr>
            <a:spLocks noGrp="1"/>
          </p:cNvSpPr>
          <p:nvPr>
            <p:ph sz="half" idx="2"/>
          </p:nvPr>
        </p:nvSpPr>
        <p:spPr>
          <a:xfrm>
            <a:off x="4950398" y="4456354"/>
            <a:ext cx="6495847" cy="1450491"/>
          </a:xfrm>
        </p:spPr>
        <p:txBody>
          <a:bodyPr vert="horz" lIns="91440" tIns="45720" rIns="91440" bIns="45720" rtlCol="0">
            <a:normAutofit/>
          </a:bodyPr>
          <a:lstStyle/>
          <a:p>
            <a:r>
              <a:rPr lang="en-US" dirty="0"/>
              <a:t>Developed a spreadsheet to help make it easy for operators to evaluate all siting criteria requirements.</a:t>
            </a:r>
          </a:p>
          <a:p>
            <a:r>
              <a:rPr lang="en-US" dirty="0"/>
              <a:t>Things around a site can change from year to year. </a:t>
            </a:r>
          </a:p>
        </p:txBody>
      </p:sp>
      <p:pic>
        <p:nvPicPr>
          <p:cNvPr id="5" name="Content Placeholder 6">
            <a:extLst>
              <a:ext uri="{FF2B5EF4-FFF2-40B4-BE49-F238E27FC236}">
                <a16:creationId xmlns:a16="http://schemas.microsoft.com/office/drawing/2014/main" id="{474C552A-3DB7-AC65-F852-7E67E967CAC1}"/>
              </a:ext>
            </a:extLst>
          </p:cNvPr>
          <p:cNvPicPr>
            <a:picLocks noGrp="1" noChangeAspect="1"/>
          </p:cNvPicPr>
          <p:nvPr>
            <p:ph sz="half" idx="1"/>
          </p:nvPr>
        </p:nvPicPr>
        <p:blipFill>
          <a:blip r:embed="rId7"/>
          <a:stretch>
            <a:fillRect/>
          </a:stretch>
        </p:blipFill>
        <p:spPr>
          <a:xfrm>
            <a:off x="5060930" y="1101767"/>
            <a:ext cx="6495847" cy="2549620"/>
          </a:xfrm>
          <a:prstGeom prst="rect">
            <a:avLst/>
          </a:prstGeom>
          <a:effectLst/>
        </p:spPr>
      </p:pic>
      <p:pic>
        <p:nvPicPr>
          <p:cNvPr id="6" name="Content Placeholder 3">
            <a:extLst>
              <a:ext uri="{FF2B5EF4-FFF2-40B4-BE49-F238E27FC236}">
                <a16:creationId xmlns:a16="http://schemas.microsoft.com/office/drawing/2014/main" id="{D8121669-CEFD-07B6-4398-3A9A1E4E282A}"/>
              </a:ext>
            </a:extLst>
          </p:cNvPr>
          <p:cNvPicPr>
            <a:picLocks noChangeAspect="1"/>
          </p:cNvPicPr>
          <p:nvPr/>
        </p:nvPicPr>
        <p:blipFill>
          <a:blip r:embed="rId8"/>
          <a:stretch>
            <a:fillRect/>
          </a:stretch>
        </p:blipFill>
        <p:spPr>
          <a:xfrm>
            <a:off x="368015" y="2526600"/>
            <a:ext cx="4416241" cy="3709642"/>
          </a:xfrm>
          <a:prstGeom prst="rect">
            <a:avLst/>
          </a:prstGeom>
        </p:spPr>
      </p:pic>
    </p:spTree>
    <p:extLst>
      <p:ext uri="{BB962C8B-B14F-4D97-AF65-F5344CB8AC3E}">
        <p14:creationId xmlns:p14="http://schemas.microsoft.com/office/powerpoint/2010/main" val="1173814799"/>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5603A-BFDA-44F7-9B5D-419349557432}"/>
              </a:ext>
            </a:extLst>
          </p:cNvPr>
          <p:cNvSpPr>
            <a:spLocks noGrp="1"/>
          </p:cNvSpPr>
          <p:nvPr>
            <p:ph type="title"/>
          </p:nvPr>
        </p:nvSpPr>
        <p:spPr>
          <a:xfrm>
            <a:off x="646112" y="452718"/>
            <a:ext cx="4798176" cy="1400530"/>
          </a:xfrm>
        </p:spPr>
        <p:txBody>
          <a:bodyPr>
            <a:noAutofit/>
          </a:bodyPr>
          <a:lstStyle/>
          <a:p>
            <a:r>
              <a:rPr lang="en-US" sz="4400" dirty="0"/>
              <a:t>Monitoring Equipment</a:t>
            </a:r>
          </a:p>
        </p:txBody>
      </p:sp>
      <p:sp>
        <p:nvSpPr>
          <p:cNvPr id="25" name="Rectangle 18">
            <a:extLst>
              <a:ext uri="{FF2B5EF4-FFF2-40B4-BE49-F238E27FC236}">
                <a16:creationId xmlns:a16="http://schemas.microsoft.com/office/drawing/2014/main" id="{965429AA-CC0E-479E-A72B-8B79A92CC2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4">
            <a:extLst>
              <a:ext uri="{FF2B5EF4-FFF2-40B4-BE49-F238E27FC236}">
                <a16:creationId xmlns:a16="http://schemas.microsoft.com/office/drawing/2014/main" id="{C0B41A3B-1F09-4915-A2B4-AE09B719E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484632"/>
            <a:ext cx="5130204" cy="5739187"/>
          </a:xfrm>
          <a:prstGeom prst="roundRect">
            <a:avLst>
              <a:gd name="adj" fmla="val 0"/>
            </a:avLst>
          </a:prstGeom>
          <a:solidFill>
            <a:schemeClr val="tx1"/>
          </a:solidFill>
          <a:ln w="12700">
            <a:solidFill>
              <a:schemeClr val="tx2">
                <a:lumMod val="75000"/>
              </a:schemeClr>
            </a:solidFill>
          </a:ln>
          <a:effectLst>
            <a:outerShdw blurRad="50800" dist="50800" dir="54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mirror, reflection, vehicle, arch&#10;&#10;Description automatically generated">
            <a:extLst>
              <a:ext uri="{FF2B5EF4-FFF2-40B4-BE49-F238E27FC236}">
                <a16:creationId xmlns:a16="http://schemas.microsoft.com/office/drawing/2014/main" id="{2C6FFEF8-6273-8F59-F0F1-FB6B27F66749}"/>
              </a:ext>
            </a:extLst>
          </p:cNvPr>
          <p:cNvPicPr>
            <a:picLocks noChangeAspect="1"/>
          </p:cNvPicPr>
          <p:nvPr/>
        </p:nvPicPr>
        <p:blipFill>
          <a:blip r:embed="rId4"/>
          <a:stretch>
            <a:fillRect/>
          </a:stretch>
        </p:blipFill>
        <p:spPr>
          <a:xfrm>
            <a:off x="7057608" y="1111768"/>
            <a:ext cx="2005434" cy="2094448"/>
          </a:xfrm>
          <a:prstGeom prst="rect">
            <a:avLst/>
          </a:prstGeom>
          <a:effectLst/>
        </p:spPr>
      </p:pic>
      <p:pic>
        <p:nvPicPr>
          <p:cNvPr id="11" name="Picture 2" descr="BAM-1022 Beta Attenuation Mass Monitor - Met One Instruments">
            <a:extLst>
              <a:ext uri="{FF2B5EF4-FFF2-40B4-BE49-F238E27FC236}">
                <a16:creationId xmlns:a16="http://schemas.microsoft.com/office/drawing/2014/main" id="{75C00228-EE5E-4DDB-8350-846E3396F77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770" t="230" r="31501" b="2544"/>
          <a:stretch/>
        </p:blipFill>
        <p:spPr bwMode="auto">
          <a:xfrm>
            <a:off x="9771827" y="967430"/>
            <a:ext cx="900271" cy="2383125"/>
          </a:xfrm>
          <a:prstGeom prst="rect">
            <a:avLst/>
          </a:prstGeom>
          <a:noFill/>
          <a:effectLst/>
          <a:extLst>
            <a:ext uri="{909E8E84-426E-40DD-AFC4-6F175D3DCCD1}">
              <a14:hiddenFill xmlns:a14="http://schemas.microsoft.com/office/drawing/2010/main">
                <a:solidFill>
                  <a:srgbClr val="FFFFFF"/>
                </a:solidFill>
              </a14:hiddenFill>
            </a:ext>
          </a:extLst>
        </p:spPr>
      </p:pic>
      <p:sp>
        <p:nvSpPr>
          <p:cNvPr id="27" name="Rectangle 22">
            <a:extLst>
              <a:ext uri="{FF2B5EF4-FFF2-40B4-BE49-F238E27FC236}">
                <a16:creationId xmlns:a16="http://schemas.microsoft.com/office/drawing/2014/main" id="{BDA9EBA3-5F2D-4F50-A23B-D56365CBC0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3351CF9F-8C57-4211-AA44-45C0E06453BB}"/>
              </a:ext>
            </a:extLst>
          </p:cNvPr>
          <p:cNvSpPr>
            <a:spLocks noGrp="1"/>
          </p:cNvSpPr>
          <p:nvPr>
            <p:ph idx="1"/>
          </p:nvPr>
        </p:nvSpPr>
        <p:spPr>
          <a:xfrm>
            <a:off x="646113" y="2052918"/>
            <a:ext cx="4797676" cy="4195481"/>
          </a:xfrm>
        </p:spPr>
        <p:txBody>
          <a:bodyPr>
            <a:normAutofit/>
          </a:bodyPr>
          <a:lstStyle/>
          <a:p>
            <a:pPr>
              <a:lnSpc>
                <a:spcPct val="90000"/>
              </a:lnSpc>
              <a:buClr>
                <a:schemeClr val="tx2">
                  <a:lumMod val="60000"/>
                  <a:lumOff val="40000"/>
                </a:schemeClr>
              </a:buClr>
            </a:pPr>
            <a:r>
              <a:rPr lang="en-US" sz="1800" dirty="0"/>
              <a:t>TCEQ uses federal reference method (FRM) or federal equivalent method (FEM) monitoring equipment for criteria pollutants</a:t>
            </a:r>
          </a:p>
          <a:p>
            <a:pPr>
              <a:lnSpc>
                <a:spcPct val="90000"/>
              </a:lnSpc>
              <a:buClr>
                <a:schemeClr val="tx2">
                  <a:lumMod val="60000"/>
                  <a:lumOff val="40000"/>
                </a:schemeClr>
              </a:buClr>
            </a:pPr>
            <a:r>
              <a:rPr lang="en-US" sz="1800" dirty="0"/>
              <a:t>Equipment must be operated according to the manufacturer’s specifications</a:t>
            </a:r>
          </a:p>
          <a:p>
            <a:pPr lvl="1">
              <a:lnSpc>
                <a:spcPct val="90000"/>
              </a:lnSpc>
              <a:buClr>
                <a:schemeClr val="tx2">
                  <a:lumMod val="60000"/>
                  <a:lumOff val="40000"/>
                </a:schemeClr>
              </a:buClr>
            </a:pPr>
            <a:r>
              <a:rPr lang="en-US" dirty="0"/>
              <a:t>Preventive maintenance</a:t>
            </a:r>
          </a:p>
          <a:p>
            <a:pPr lvl="1">
              <a:lnSpc>
                <a:spcPct val="90000"/>
              </a:lnSpc>
              <a:buClr>
                <a:schemeClr val="tx2">
                  <a:lumMod val="60000"/>
                  <a:lumOff val="40000"/>
                </a:schemeClr>
              </a:buClr>
            </a:pPr>
            <a:r>
              <a:rPr lang="en-US" dirty="0"/>
              <a:t>Quality control (QC) checks</a:t>
            </a:r>
          </a:p>
          <a:p>
            <a:pPr lvl="2">
              <a:lnSpc>
                <a:spcPct val="90000"/>
              </a:lnSpc>
              <a:buClr>
                <a:schemeClr val="tx2">
                  <a:lumMod val="60000"/>
                  <a:lumOff val="40000"/>
                </a:schemeClr>
              </a:buClr>
            </a:pPr>
            <a:r>
              <a:rPr lang="en-US" sz="1800" dirty="0"/>
              <a:t>Automated nightly, weekly, and monthly QC checks</a:t>
            </a:r>
          </a:p>
          <a:p>
            <a:pPr lvl="2">
              <a:lnSpc>
                <a:spcPct val="90000"/>
              </a:lnSpc>
              <a:buClr>
                <a:schemeClr val="tx2">
                  <a:lumMod val="60000"/>
                  <a:lumOff val="40000"/>
                </a:schemeClr>
              </a:buClr>
            </a:pPr>
            <a:r>
              <a:rPr lang="en-US" sz="1800" dirty="0"/>
              <a:t>Flow checks</a:t>
            </a:r>
          </a:p>
          <a:p>
            <a:pPr marL="914400" lvl="2" indent="0">
              <a:lnSpc>
                <a:spcPct val="90000"/>
              </a:lnSpc>
              <a:buClr>
                <a:schemeClr val="tx2">
                  <a:lumMod val="60000"/>
                  <a:lumOff val="40000"/>
                </a:schemeClr>
              </a:buClr>
              <a:buNone/>
            </a:pPr>
            <a:endParaRPr lang="en-US" sz="1500" dirty="0"/>
          </a:p>
          <a:p>
            <a:pPr lvl="1">
              <a:lnSpc>
                <a:spcPct val="90000"/>
              </a:lnSpc>
            </a:pPr>
            <a:endParaRPr lang="en-US" sz="1500" dirty="0"/>
          </a:p>
        </p:txBody>
      </p:sp>
      <p:pic>
        <p:nvPicPr>
          <p:cNvPr id="13" name="Picture 2" descr="T700U">
            <a:extLst>
              <a:ext uri="{FF2B5EF4-FFF2-40B4-BE49-F238E27FC236}">
                <a16:creationId xmlns:a16="http://schemas.microsoft.com/office/drawing/2014/main" id="{3883ACEC-B0EB-4C3E-92DF-D726C7B0F2E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974" t="1677" r="8071" b="10702"/>
          <a:stretch/>
        </p:blipFill>
        <p:spPr bwMode="auto">
          <a:xfrm>
            <a:off x="7184169" y="3508487"/>
            <a:ext cx="3910868" cy="2232535"/>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086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7" name="Picture 33">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49" name="Picture 35">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51" name="Oval 37">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53" name="Picture 39">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54" name="Picture 41">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55" name="Rectangle 43">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6" name="Rectangle 45">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7C0957-3347-7E07-F3A3-6A73D1DA60D7}"/>
              </a:ext>
            </a:extLst>
          </p:cNvPr>
          <p:cNvSpPr>
            <a:spLocks noGrp="1"/>
          </p:cNvSpPr>
          <p:nvPr>
            <p:ph type="title"/>
          </p:nvPr>
        </p:nvSpPr>
        <p:spPr>
          <a:xfrm>
            <a:off x="648931" y="629266"/>
            <a:ext cx="4166510" cy="1622321"/>
          </a:xfrm>
        </p:spPr>
        <p:txBody>
          <a:bodyPr vert="horz" lIns="91440" tIns="45720" rIns="91440" bIns="45720" rtlCol="0" anchor="t">
            <a:normAutofit/>
          </a:bodyPr>
          <a:lstStyle/>
          <a:p>
            <a:r>
              <a:rPr lang="en-US" sz="4200" b="0" i="0" kern="1200">
                <a:solidFill>
                  <a:srgbClr val="EBEBEB"/>
                </a:solidFill>
                <a:latin typeface="+mj-lt"/>
                <a:ea typeface="+mj-ea"/>
                <a:cs typeface="+mj-cs"/>
              </a:rPr>
              <a:t>Preventive Maintenance</a:t>
            </a:r>
            <a:endParaRPr lang="en-US" sz="4200" b="0" i="0" kern="1200" dirty="0">
              <a:solidFill>
                <a:srgbClr val="EBEBEB"/>
              </a:solidFill>
              <a:latin typeface="+mj-lt"/>
              <a:ea typeface="+mj-ea"/>
              <a:cs typeface="+mj-cs"/>
            </a:endParaRPr>
          </a:p>
        </p:txBody>
      </p:sp>
      <p:sp>
        <p:nvSpPr>
          <p:cNvPr id="48"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50" name="Freeform: Shape 49">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pic>
        <p:nvPicPr>
          <p:cNvPr id="6" name="Content Placeholder 5">
            <a:extLst>
              <a:ext uri="{FF2B5EF4-FFF2-40B4-BE49-F238E27FC236}">
                <a16:creationId xmlns:a16="http://schemas.microsoft.com/office/drawing/2014/main" id="{A79EF95A-1BD8-E770-82AD-8A5A80FB743E}"/>
              </a:ext>
            </a:extLst>
          </p:cNvPr>
          <p:cNvPicPr>
            <a:picLocks noGrp="1" noChangeAspect="1"/>
          </p:cNvPicPr>
          <p:nvPr>
            <p:ph idx="1"/>
          </p:nvPr>
        </p:nvPicPr>
        <p:blipFill>
          <a:blip r:embed="rId7"/>
          <a:stretch>
            <a:fillRect/>
          </a:stretch>
        </p:blipFill>
        <p:spPr>
          <a:xfrm>
            <a:off x="4906034" y="1746346"/>
            <a:ext cx="6637847" cy="4098869"/>
          </a:xfrm>
          <a:prstGeom prst="rect">
            <a:avLst/>
          </a:prstGeom>
          <a:effectLst/>
        </p:spPr>
      </p:pic>
      <p:sp>
        <p:nvSpPr>
          <p:cNvPr id="52" name="Rectangle 51">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Text Placeholder 3">
            <a:extLst>
              <a:ext uri="{FF2B5EF4-FFF2-40B4-BE49-F238E27FC236}">
                <a16:creationId xmlns:a16="http://schemas.microsoft.com/office/drawing/2014/main" id="{3896B147-8D1F-2C4F-A731-F86933C6AC90}"/>
              </a:ext>
            </a:extLst>
          </p:cNvPr>
          <p:cNvSpPr>
            <a:spLocks noGrp="1"/>
          </p:cNvSpPr>
          <p:nvPr>
            <p:ph type="body" sz="half" idx="2"/>
          </p:nvPr>
        </p:nvSpPr>
        <p:spPr>
          <a:xfrm>
            <a:off x="648931" y="2438400"/>
            <a:ext cx="4166509" cy="3785419"/>
          </a:xfrm>
        </p:spPr>
        <p:txBody>
          <a:bodyPr vert="horz" lIns="91440" tIns="45720" rIns="91440" bIns="45720" rtlCol="0">
            <a:normAutofit/>
          </a:bodyPr>
          <a:lstStyle/>
          <a:p>
            <a:pPr>
              <a:buFont typeface="Wingdings 3" charset="2"/>
              <a:buChar char=""/>
            </a:pPr>
            <a:r>
              <a:rPr lang="en-US" sz="1600" dirty="0">
                <a:solidFill>
                  <a:srgbClr val="EBEBEB"/>
                </a:solidFill>
              </a:rPr>
              <a:t>TCEQ has an electronic preventive maintenance manual that operators can access at all sites.</a:t>
            </a:r>
          </a:p>
          <a:p>
            <a:pPr>
              <a:buFont typeface="Wingdings 3" charset="2"/>
              <a:buChar char=""/>
            </a:pPr>
            <a:r>
              <a:rPr lang="en-US" sz="1600" dirty="0">
                <a:solidFill>
                  <a:srgbClr val="EBEBEB"/>
                </a:solidFill>
              </a:rPr>
              <a:t>The PMI manual is updated when new equipment is added to the network or as needed.</a:t>
            </a:r>
          </a:p>
          <a:p>
            <a:pPr>
              <a:buFont typeface="Wingdings 3" charset="2"/>
              <a:buChar char=""/>
            </a:pPr>
            <a:r>
              <a:rPr lang="en-US" sz="1600" dirty="0">
                <a:solidFill>
                  <a:srgbClr val="EBEBEB"/>
                </a:solidFill>
              </a:rPr>
              <a:t>All preventive maintenance is listed in Standard Operating Procedures (SOPs) for each piece of equipment.</a:t>
            </a:r>
          </a:p>
          <a:p>
            <a:pPr>
              <a:buFont typeface="Wingdings 3" charset="2"/>
              <a:buChar char=""/>
            </a:pPr>
            <a:r>
              <a:rPr lang="en-US" sz="1600" dirty="0">
                <a:solidFill>
                  <a:srgbClr val="EBEBEB"/>
                </a:solidFill>
              </a:rPr>
              <a:t>Preventive maintenance instructions also included for upkeep of shelters. </a:t>
            </a:r>
          </a:p>
        </p:txBody>
      </p:sp>
    </p:spTree>
    <p:extLst>
      <p:ext uri="{BB962C8B-B14F-4D97-AF65-F5344CB8AC3E}">
        <p14:creationId xmlns:p14="http://schemas.microsoft.com/office/powerpoint/2010/main" val="2670768875"/>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2" name="Picture 71">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74" name="Oval 73">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76" name="Picture 75">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78" name="Picture 77">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80" name="Rectangle 79">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2" name="Rectangle 81">
            <a:extLst>
              <a:ext uri="{FF2B5EF4-FFF2-40B4-BE49-F238E27FC236}">
                <a16:creationId xmlns:a16="http://schemas.microsoft.com/office/drawing/2014/main" id="{D67CA421-FA2B-47ED-A101-F8BBEBB29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E5A4F2-D051-4E11-B0AA-363565B4957F}"/>
              </a:ext>
            </a:extLst>
          </p:cNvPr>
          <p:cNvSpPr>
            <a:spLocks noGrp="1"/>
          </p:cNvSpPr>
          <p:nvPr>
            <p:ph type="title"/>
          </p:nvPr>
        </p:nvSpPr>
        <p:spPr>
          <a:xfrm>
            <a:off x="8200279" y="767986"/>
            <a:ext cx="3344020" cy="3066507"/>
          </a:xfrm>
        </p:spPr>
        <p:txBody>
          <a:bodyPr vert="horz" lIns="91440" tIns="45720" rIns="91440" bIns="45720" rtlCol="0" anchor="b">
            <a:normAutofit/>
          </a:bodyPr>
          <a:lstStyle/>
          <a:p>
            <a:r>
              <a:rPr lang="en-US" sz="5400" b="0" i="0" kern="1200" dirty="0">
                <a:solidFill>
                  <a:srgbClr val="EBEBEB"/>
                </a:solidFill>
                <a:latin typeface="+mj-lt"/>
                <a:ea typeface="+mj-ea"/>
                <a:cs typeface="+mj-cs"/>
              </a:rPr>
              <a:t>Quality Control Checks</a:t>
            </a:r>
          </a:p>
        </p:txBody>
      </p:sp>
      <p:sp>
        <p:nvSpPr>
          <p:cNvPr id="25" name="Content Placeholder 24">
            <a:extLst>
              <a:ext uri="{FF2B5EF4-FFF2-40B4-BE49-F238E27FC236}">
                <a16:creationId xmlns:a16="http://schemas.microsoft.com/office/drawing/2014/main" id="{6F90C9D2-C057-4A0A-FEEB-2D7764E4FD31}"/>
              </a:ext>
            </a:extLst>
          </p:cNvPr>
          <p:cNvSpPr>
            <a:spLocks noGrp="1"/>
          </p:cNvSpPr>
          <p:nvPr>
            <p:ph idx="1"/>
          </p:nvPr>
        </p:nvSpPr>
        <p:spPr>
          <a:xfrm>
            <a:off x="8200279" y="4588329"/>
            <a:ext cx="3344020" cy="1621970"/>
          </a:xfrm>
        </p:spPr>
        <p:txBody>
          <a:bodyPr vert="horz" lIns="91440" tIns="45720" rIns="91440" bIns="45720" rtlCol="0" anchor="t">
            <a:normAutofit/>
          </a:bodyPr>
          <a:lstStyle/>
          <a:p>
            <a:pPr marL="0" indent="0">
              <a:buNone/>
            </a:pPr>
            <a:r>
              <a:rPr lang="en-US" sz="1800" cap="all">
                <a:solidFill>
                  <a:schemeClr val="bg2">
                    <a:lumMod val="40000"/>
                    <a:lumOff val="60000"/>
                  </a:schemeClr>
                </a:solidFill>
              </a:rPr>
              <a:t>Automated daily, weekly, and monthly checks on the continuous gaseous analyzers</a:t>
            </a:r>
          </a:p>
        </p:txBody>
      </p:sp>
      <p:sp useBgFill="1">
        <p:nvSpPr>
          <p:cNvPr id="84" name="Rectangle 83">
            <a:extLst>
              <a:ext uri="{FF2B5EF4-FFF2-40B4-BE49-F238E27FC236}">
                <a16:creationId xmlns:a16="http://schemas.microsoft.com/office/drawing/2014/main" id="{12425D82-CD5E-45A4-9542-70951E59F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6914" y="639905"/>
            <a:ext cx="6915664" cy="55781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221DB897-A621-4D5F-AC81-91199AC43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6" name="Picture 5">
            <a:extLst>
              <a:ext uri="{FF2B5EF4-FFF2-40B4-BE49-F238E27FC236}">
                <a16:creationId xmlns:a16="http://schemas.microsoft.com/office/drawing/2014/main" id="{8F5D3CE0-2D79-2B75-1B5F-4B261BC66DF9}"/>
              </a:ext>
            </a:extLst>
          </p:cNvPr>
          <p:cNvPicPr>
            <a:picLocks noChangeAspect="1"/>
          </p:cNvPicPr>
          <p:nvPr/>
        </p:nvPicPr>
        <p:blipFill>
          <a:blip r:embed="rId7"/>
          <a:stretch>
            <a:fillRect/>
          </a:stretch>
        </p:blipFill>
        <p:spPr>
          <a:xfrm>
            <a:off x="955392" y="1580299"/>
            <a:ext cx="6275584" cy="3702594"/>
          </a:xfrm>
          <a:prstGeom prst="rect">
            <a:avLst/>
          </a:prstGeom>
          <a:effectLst/>
        </p:spPr>
      </p:pic>
    </p:spTree>
    <p:extLst>
      <p:ext uri="{BB962C8B-B14F-4D97-AF65-F5344CB8AC3E}">
        <p14:creationId xmlns:p14="http://schemas.microsoft.com/office/powerpoint/2010/main" val="1492311489"/>
      </p:ext>
    </p:extLst>
  </p:cSld>
  <p:clrMapOvr>
    <a:overrideClrMapping bg1="lt1" tx1="dk1" bg2="lt2" tx2="dk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3865</TotalTime>
  <Words>1026</Words>
  <Application>Microsoft Office PowerPoint</Application>
  <PresentationFormat>Widescreen</PresentationFormat>
  <Paragraphs>123</Paragraphs>
  <Slides>14</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Century Gothic</vt:lpstr>
      <vt:lpstr>Lucida Bright</vt:lpstr>
      <vt:lpstr>Wingdings</vt:lpstr>
      <vt:lpstr>Wingdings 3</vt:lpstr>
      <vt:lpstr>Ion</vt:lpstr>
      <vt:lpstr>TCEQ Air Monitoring Quality Assurance Field Activities</vt:lpstr>
      <vt:lpstr>Compounds of Interest</vt:lpstr>
      <vt:lpstr>Quality Assurance Overview</vt:lpstr>
      <vt:lpstr>Quality System Implementation</vt:lpstr>
      <vt:lpstr>Siting Criteria – evaluated during initial site selection and annually thereafter </vt:lpstr>
      <vt:lpstr>Siting Criteria  </vt:lpstr>
      <vt:lpstr>Monitoring Equipment</vt:lpstr>
      <vt:lpstr>Preventive Maintenance</vt:lpstr>
      <vt:lpstr>Quality Control Checks</vt:lpstr>
      <vt:lpstr>Quality Control Checks</vt:lpstr>
      <vt:lpstr>Flow Checks</vt:lpstr>
      <vt:lpstr>Audits</vt:lpstr>
      <vt:lpstr>Performance Evaluations (PE) Audits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Eldredge</dc:creator>
  <cp:lastModifiedBy>Neal Penney</cp:lastModifiedBy>
  <cp:revision>138</cp:revision>
  <dcterms:created xsi:type="dcterms:W3CDTF">2019-08-05T18:12:13Z</dcterms:created>
  <dcterms:modified xsi:type="dcterms:W3CDTF">2023-02-09T14:06:25Z</dcterms:modified>
</cp:coreProperties>
</file>